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57" r:id="rId2"/>
    <p:sldId id="747" r:id="rId3"/>
    <p:sldId id="748" r:id="rId4"/>
    <p:sldId id="749" r:id="rId5"/>
    <p:sldId id="750" r:id="rId6"/>
    <p:sldId id="751" r:id="rId7"/>
    <p:sldId id="752" r:id="rId8"/>
    <p:sldId id="753" r:id="rId9"/>
    <p:sldId id="754" r:id="rId10"/>
    <p:sldId id="771" r:id="rId11"/>
    <p:sldId id="772" r:id="rId12"/>
    <p:sldId id="773" r:id="rId13"/>
    <p:sldId id="726" r:id="rId14"/>
    <p:sldId id="727" r:id="rId15"/>
    <p:sldId id="728" r:id="rId16"/>
    <p:sldId id="525" r:id="rId17"/>
    <p:sldId id="577" r:id="rId18"/>
    <p:sldId id="687" r:id="rId19"/>
    <p:sldId id="688" r:id="rId20"/>
    <p:sldId id="689" r:id="rId21"/>
    <p:sldId id="690" r:id="rId22"/>
    <p:sldId id="691" r:id="rId23"/>
    <p:sldId id="692" r:id="rId24"/>
    <p:sldId id="693" r:id="rId25"/>
    <p:sldId id="694" r:id="rId26"/>
    <p:sldId id="738" r:id="rId27"/>
    <p:sldId id="739" r:id="rId28"/>
    <p:sldId id="740" r:id="rId29"/>
    <p:sldId id="741" r:id="rId30"/>
    <p:sldId id="742" r:id="rId31"/>
    <p:sldId id="784" r:id="rId32"/>
    <p:sldId id="743" r:id="rId33"/>
    <p:sldId id="732" r:id="rId34"/>
    <p:sldId id="733" r:id="rId35"/>
    <p:sldId id="734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735" r:id="rId44"/>
    <p:sldId id="736" r:id="rId45"/>
    <p:sldId id="737" r:id="rId46"/>
    <p:sldId id="562" r:id="rId47"/>
    <p:sldId id="704" r:id="rId48"/>
    <p:sldId id="703" r:id="rId49"/>
    <p:sldId id="795" r:id="rId50"/>
    <p:sldId id="796" r:id="rId51"/>
    <p:sldId id="705" r:id="rId52"/>
    <p:sldId id="706" r:id="rId53"/>
    <p:sldId id="707" r:id="rId54"/>
    <p:sldId id="722" r:id="rId55"/>
    <p:sldId id="723" r:id="rId56"/>
    <p:sldId id="724" r:id="rId57"/>
    <p:sldId id="260" r:id="rId58"/>
    <p:sldId id="261" r:id="rId59"/>
    <p:sldId id="262" r:id="rId60"/>
    <p:sldId id="548" r:id="rId61"/>
    <p:sldId id="549" r:id="rId62"/>
    <p:sldId id="555" r:id="rId63"/>
    <p:sldId id="708" r:id="rId64"/>
    <p:sldId id="709" r:id="rId65"/>
    <p:sldId id="710" r:id="rId66"/>
    <p:sldId id="559" r:id="rId67"/>
    <p:sldId id="560" r:id="rId68"/>
    <p:sldId id="561" r:id="rId69"/>
    <p:sldId id="711" r:id="rId70"/>
    <p:sldId id="712" r:id="rId71"/>
    <p:sldId id="713" r:id="rId72"/>
    <p:sldId id="714" r:id="rId73"/>
    <p:sldId id="715" r:id="rId74"/>
    <p:sldId id="716" r:id="rId75"/>
    <p:sldId id="744" r:id="rId76"/>
    <p:sldId id="745" r:id="rId77"/>
    <p:sldId id="746" r:id="rId78"/>
    <p:sldId id="700" r:id="rId79"/>
    <p:sldId id="791" r:id="rId80"/>
    <p:sldId id="719" r:id="rId81"/>
    <p:sldId id="720" r:id="rId82"/>
    <p:sldId id="721" r:id="rId83"/>
    <p:sldId id="755" r:id="rId84"/>
    <p:sldId id="756" r:id="rId85"/>
    <p:sldId id="757" r:id="rId86"/>
    <p:sldId id="758" r:id="rId87"/>
    <p:sldId id="759" r:id="rId88"/>
    <p:sldId id="760" r:id="rId89"/>
    <p:sldId id="761" r:id="rId90"/>
    <p:sldId id="762" r:id="rId91"/>
    <p:sldId id="763" r:id="rId92"/>
    <p:sldId id="764" r:id="rId93"/>
    <p:sldId id="765" r:id="rId94"/>
    <p:sldId id="774" r:id="rId95"/>
    <p:sldId id="775" r:id="rId96"/>
    <p:sldId id="776" r:id="rId97"/>
    <p:sldId id="777" r:id="rId98"/>
    <p:sldId id="571" r:id="rId99"/>
    <p:sldId id="572" r:id="rId100"/>
    <p:sldId id="573" r:id="rId101"/>
    <p:sldId id="574" r:id="rId102"/>
    <p:sldId id="778" r:id="rId103"/>
    <p:sldId id="779" r:id="rId104"/>
    <p:sldId id="780" r:id="rId105"/>
    <p:sldId id="781" r:id="rId106"/>
    <p:sldId id="782" r:id="rId107"/>
    <p:sldId id="783" r:id="rId108"/>
    <p:sldId id="792" r:id="rId109"/>
    <p:sldId id="793" r:id="rId110"/>
    <p:sldId id="794" r:id="rId111"/>
    <p:sldId id="785" r:id="rId112"/>
    <p:sldId id="786" r:id="rId113"/>
    <p:sldId id="787" r:id="rId114"/>
    <p:sldId id="788" r:id="rId115"/>
    <p:sldId id="789" r:id="rId116"/>
    <p:sldId id="790" r:id="rId1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A088E2E9-9286-44B2-8C3D-8C8B80D9AEC2}">
          <p14:sldIdLst>
            <p14:sldId id="257"/>
          </p14:sldIdLst>
        </p14:section>
        <p14:section name="Front-end" id="{50440163-9270-4F0F-83CD-2BEF887FCC97}">
          <p14:sldIdLst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71"/>
            <p14:sldId id="772"/>
            <p14:sldId id="773"/>
            <p14:sldId id="726"/>
            <p14:sldId id="727"/>
            <p14:sldId id="728"/>
            <p14:sldId id="525"/>
            <p14:sldId id="577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</p14:sldIdLst>
        </p14:section>
        <p14:section name="Back-end" id="{22F65C91-F063-4596-BF74-C27BC834AB37}">
          <p14:sldIdLst>
            <p14:sldId id="738"/>
            <p14:sldId id="739"/>
            <p14:sldId id="740"/>
            <p14:sldId id="741"/>
            <p14:sldId id="742"/>
            <p14:sldId id="784"/>
            <p14:sldId id="743"/>
            <p14:sldId id="732"/>
            <p14:sldId id="733"/>
            <p14:sldId id="734"/>
            <p14:sldId id="530"/>
            <p14:sldId id="531"/>
            <p14:sldId id="532"/>
            <p14:sldId id="533"/>
            <p14:sldId id="534"/>
            <p14:sldId id="535"/>
            <p14:sldId id="536"/>
            <p14:sldId id="735"/>
            <p14:sldId id="736"/>
            <p14:sldId id="737"/>
          </p14:sldIdLst>
        </p14:section>
        <p14:section name="Software" id="{D73A9B26-A0F6-4396-93BE-3C1460CCDC42}">
          <p14:sldIdLst>
            <p14:sldId id="562"/>
          </p14:sldIdLst>
        </p14:section>
        <p14:section name="Intelligent Building" id="{590C83C0-D868-4058-ABA0-CB7ACFA1475F}">
          <p14:sldIdLst>
            <p14:sldId id="704"/>
            <p14:sldId id="703"/>
            <p14:sldId id="795"/>
            <p14:sldId id="796"/>
            <p14:sldId id="705"/>
            <p14:sldId id="706"/>
            <p14:sldId id="707"/>
            <p14:sldId id="722"/>
            <p14:sldId id="723"/>
            <p14:sldId id="724"/>
            <p14:sldId id="260"/>
            <p14:sldId id="261"/>
            <p14:sldId id="262"/>
            <p14:sldId id="548"/>
            <p14:sldId id="549"/>
          </p14:sldIdLst>
        </p14:section>
        <p14:section name="Intelligent Traffic" id="{7BE9C000-46BE-4ECA-851F-49C6031E3B06}">
          <p14:sldIdLst>
            <p14:sldId id="555"/>
            <p14:sldId id="708"/>
            <p14:sldId id="709"/>
            <p14:sldId id="710"/>
            <p14:sldId id="559"/>
            <p14:sldId id="560"/>
            <p14:sldId id="561"/>
            <p14:sldId id="711"/>
            <p14:sldId id="712"/>
            <p14:sldId id="713"/>
            <p14:sldId id="714"/>
            <p14:sldId id="715"/>
            <p14:sldId id="716"/>
          </p14:sldIdLst>
        </p14:section>
        <p14:section name="Intelligent Charging" id="{6EA2A77A-EC66-4D7F-AB12-0C11E795EFB0}">
          <p14:sldIdLst>
            <p14:sldId id="744"/>
            <p14:sldId id="745"/>
            <p14:sldId id="746"/>
          </p14:sldIdLst>
        </p14:section>
        <p14:section name="Dahua Memory" id="{62447C87-75DD-46DE-9A8E-ECB1E7F3F38F}">
          <p14:sldIdLst>
            <p14:sldId id="700"/>
          </p14:sldIdLst>
        </p14:section>
        <p14:section name="Thermal Camera" id="{DF11EF3A-47A2-492B-8953-B5C1DD6955BF}">
          <p14:sldIdLst>
            <p14:sldId id="791"/>
            <p14:sldId id="719"/>
            <p14:sldId id="720"/>
            <p14:sldId id="721"/>
          </p14:sldIdLst>
        </p14:section>
        <p14:section name="Display &amp; Control" id="{76060FDA-68BD-4812-9327-18CC106EEB72}">
          <p14:sldIdLst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74"/>
            <p14:sldId id="775"/>
            <p14:sldId id="776"/>
            <p14:sldId id="777"/>
          </p14:sldIdLst>
        </p14:section>
        <p14:section name="Security Screening" id="{DF93C3F3-30E8-4640-A793-E05F40CCB62C}">
          <p14:sldIdLst>
            <p14:sldId id="571"/>
            <p14:sldId id="572"/>
            <p14:sldId id="573"/>
            <p14:sldId id="574"/>
          </p14:sldIdLst>
        </p14:section>
        <p14:section name="Mobile" id="{3F830275-BF51-4E94-91D9-8EFBDFA0B210}">
          <p14:sldIdLst>
            <p14:sldId id="778"/>
            <p14:sldId id="779"/>
            <p14:sldId id="780"/>
            <p14:sldId id="781"/>
            <p14:sldId id="782"/>
            <p14:sldId id="783"/>
          </p14:sldIdLst>
        </p14:section>
        <p14:section name="Fire Alarm" id="{7CEF62DD-23EE-42D3-805F-6AF821CED5FA}">
          <p14:sldIdLst>
            <p14:sldId id="792"/>
            <p14:sldId id="793"/>
            <p14:sldId id="794"/>
          </p14:sldIdLst>
        </p14:section>
        <p14:section name="HYXiPOWER" id="{1EDF8005-8E79-4AF1-A70F-92044B6E88F6}">
          <p14:sldIdLst>
            <p14:sldId id="785"/>
            <p14:sldId id="786"/>
            <p14:sldId id="787"/>
            <p14:sldId id="788"/>
            <p14:sldId id="789"/>
            <p14:sldId id="7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韩玉琦3" initials="韩玉琦3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12"/>
    <a:srgbClr val="CD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045" autoAdjust="0"/>
    <p:restoredTop sz="93504" autoAdjust="0"/>
  </p:normalViewPr>
  <p:slideViewPr>
    <p:cSldViewPr snapToGrid="0">
      <p:cViewPr varScale="1">
        <p:scale>
          <a:sx n="56" d="100"/>
          <a:sy n="56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F2ED2-7A9B-4DED-BF40-283AC93F2BD4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05A80-3ED6-4798-B295-49FACC786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847A-43FF-499E-A59C-840D8A626F1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Modifier le style du texte du modèle</a:t>
            </a:r>
          </a:p>
          <a:p>
            <a:pPr lvl="1"/>
            <a:r>
              <a:rPr lang="zh-CN" altLang="en-US"/>
              <a:t>Deuxième niveau</a:t>
            </a:r>
          </a:p>
          <a:p>
            <a:pPr lvl="2"/>
            <a:r>
              <a:rPr lang="zh-CN" altLang="en-US"/>
              <a:t>Troisième niveau</a:t>
            </a:r>
          </a:p>
          <a:p>
            <a:pPr lvl="3"/>
            <a:r>
              <a:rPr lang="zh-CN" altLang="en-US"/>
              <a:t>Quatrième niveau</a:t>
            </a:r>
          </a:p>
          <a:p>
            <a:pPr lvl="4"/>
            <a:r>
              <a:rPr lang="zh-CN" altLang="en-US"/>
              <a:t>Cinquième niveau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B0639-162A-4FCC-9049-F8AD177317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79375" y="642938"/>
            <a:ext cx="10399713" cy="5849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lIns="99038" tIns="49519" rIns="99038" bIns="49519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4161" y="3372811"/>
            <a:ext cx="8186292" cy="3194364"/>
          </a:xfrm>
          <a:prstGeom prst="rect">
            <a:avLst/>
          </a:prstGeom>
        </p:spPr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987938" y="3052373"/>
            <a:ext cx="7903496" cy="2497396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816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3515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3596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875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2227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10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987938" y="3052373"/>
            <a:ext cx="7903496" cy="2497396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9448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78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16411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F56CCC-E891-0445-A90A-41CBE559402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90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F56CCC-E891-0445-A90A-41CBE559402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F56CCC-E891-0445-A90A-41CBE559402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F56CCC-E891-0445-A90A-41CBE559402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F56CCC-E891-0445-A90A-41CBE559402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4161" y="3372811"/>
            <a:ext cx="8186292" cy="3194364"/>
          </a:xfrm>
          <a:prstGeom prst="rect">
            <a:avLst/>
          </a:prstGeom>
        </p:spPr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仅标题-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（单语言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1538125"/>
            <a:ext cx="11040533" cy="48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FontTx/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单击此处添加正文内容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5734" y="468926"/>
            <a:ext cx="5477109" cy="4103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6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单击此处添加正文标题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#仅标题-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12285" y="387352"/>
            <a:ext cx="11279716" cy="8683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zh-CN" dirty="0"/>
              <a:t>Main Title | Subtitle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575734" y="903462"/>
            <a:ext cx="8855457" cy="1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Cliquez ici pour modifier le style du titre du modèle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Modifier le style du texte du modèle</a:t>
            </a:r>
          </a:p>
          <a:p>
            <a:pPr lvl="1"/>
            <a:r>
              <a:rPr lang="zh-CN" altLang="en-US"/>
              <a:t>Deuxième niveau</a:t>
            </a:r>
          </a:p>
          <a:p>
            <a:pPr lvl="2"/>
            <a:r>
              <a:rPr lang="zh-CN" altLang="en-US"/>
              <a:t>Troisième niveau</a:t>
            </a:r>
          </a:p>
          <a:p>
            <a:pPr lvl="3"/>
            <a:r>
              <a:rPr lang="zh-CN" altLang="en-US"/>
              <a:t>Quatrième niveau</a:t>
            </a:r>
          </a:p>
          <a:p>
            <a:pPr lvl="4"/>
            <a:r>
              <a:rPr lang="zh-CN" altLang="en-US"/>
              <a:t>Cinquième niveau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  <p:sp>
        <p:nvSpPr>
          <p:cNvPr id="7" name="GSEDS_d46a6755_d460a0d7_1_8">
            <a:extLst>
              <a:ext uri="{FF2B5EF4-FFF2-40B4-BE49-F238E27FC236}">
                <a16:creationId xmlns:a16="http://schemas.microsoft.com/office/drawing/2014/main" id="{DF79D53A-75D0-45EA-82EA-E3A809FF04D5}"/>
              </a:ext>
            </a:extLst>
          </p:cNvPr>
          <p:cNvSpPr txBox="1">
            <a:spLocks noChangeAspect="1"/>
          </p:cNvSpPr>
          <p:nvPr userDrawn="1"/>
        </p:nvSpPr>
        <p:spPr>
          <a:xfrm rot="18900000">
            <a:off x="2156460" y="2921169"/>
            <a:ext cx="7879080" cy="1015663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spAutoFit/>
          </a:bodyPr>
          <a:lstStyle/>
          <a:p>
            <a:r>
              <a:rPr kumimoji="0" lang="en-US" altLang="zh-CN" sz="6000" b="0" i="0" u="none" normalizeH="0">
                <a:solidFill>
                  <a:srgbClr val="808080">
                    <a:alpha val="3137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539120    08/12/2025</a:t>
            </a:r>
            <a:endParaRPr kumimoji="0" lang="zh-CN" altLang="en-US" sz="6000" b="0" i="0" u="none" normalizeH="0" dirty="0">
              <a:solidFill>
                <a:srgbClr val="808080">
                  <a:alpha val="3137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36366" y="245828"/>
            <a:ext cx="11279187" cy="642937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+mn-lt"/>
                <a:cs typeface="Segoe UI" panose="020B0502040204020203" pitchFamily="34" charset="0"/>
              </a:rPr>
              <a:t>Règle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 de dénomination des produits </a:t>
            </a:r>
            <a:r>
              <a:rPr lang="en-US" altLang="zh-CN" sz="3600">
                <a:latin typeface="+mn-lt"/>
                <a:cs typeface="Segoe UI" panose="020B0502040204020203" pitchFamily="34" charset="0"/>
              </a:rPr>
              <a:t>v20251208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74851"/>
              </p:ext>
            </p:extLst>
          </p:nvPr>
        </p:nvGraphicFramePr>
        <p:xfrm>
          <a:off x="1649646" y="1230702"/>
          <a:ext cx="9043754" cy="522229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1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7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Page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Produit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Page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Produit</a:t>
                      </a:r>
                      <a:endParaRPr lang="en-US" altLang="zh-C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/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54-59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Contrôle d'accès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2-9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Caméra réseau </a:t>
                      </a:r>
                      <a:r>
                        <a:rPr lang="en-US" altLang="zh-CN" sz="1600" u="none" strike="noStrike" kern="1200" baseline="300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(mise à jour)</a:t>
                      </a:r>
                      <a:endParaRPr lang="en-US" sz="160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60-61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Alarme 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10-12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Caméra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HDCVI </a:t>
                      </a:r>
                      <a:r>
                        <a:rPr lang="en-US" altLang="zh-CN" sz="1600" u="none" strike="noStrike" kern="1200" baseline="300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(mise à jour)</a:t>
                      </a:r>
                      <a:endParaRPr lang="en-US" sz="160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62-74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ITS (système de gestion intelligente du trafic)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13-15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Caméra </a:t>
                      </a:r>
                      <a:r>
                        <a:rPr lang="en-US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PTZ</a:t>
                      </a:r>
                      <a:endParaRPr lang="en-US" sz="160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75-77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ICS (</a:t>
                      </a: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solution</a:t>
                      </a: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recharge intelligente</a:t>
                      </a: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16-17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Tableaux blancs interactifs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Mémoire Dahua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18-25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Accessoires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79-82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u="none" strike="noStrike" kern="1200" baseline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Caméra </a:t>
                      </a: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thermique </a:t>
                      </a:r>
                      <a:r>
                        <a:rPr lang="en-US" altLang="zh-CN" sz="1600" u="none" strike="noStrike" kern="1200" baseline="3000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(mise à jour)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26-28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Enregistreur réseau </a:t>
                      </a:r>
                      <a:r>
                        <a:rPr lang="en-US" altLang="zh-CN" sz="1600" u="none" strike="noStrike" kern="1200" baseline="3000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(mis à jour)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83-97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Affichage </a:t>
                      </a: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et contrôle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29-32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Enregistreur HDCVI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98-101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Produits de contrôle de sécurité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33-35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kern="1200" baseline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Informatique </a:t>
                      </a: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intelligente</a:t>
                      </a:r>
                      <a:endParaRPr lang="en-US" altLang="zh-CN" sz="160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102-107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u="none" strike="noStrike" kern="1200" baseline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Produits </a:t>
                      </a:r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mobiles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36-42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Transmission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108-110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baseline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Alarme </a:t>
                      </a: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incendie </a:t>
                      </a:r>
                      <a:r>
                        <a:rPr lang="en-US" altLang="zh-CN" sz="1600" u="none" strike="noStrike" kern="1200" baseline="3000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(mise à jour)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43-45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MPT</a:t>
                      </a: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endParaRPr lang="en-US" altLang="zh-CN" sz="160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111-116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HYXiPOWER</a:t>
                      </a:r>
                      <a:endParaRPr lang="en-US" altLang="zh-CN" sz="160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46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DSS</a:t>
                      </a:r>
                      <a:endParaRPr lang="en-US" sz="1600" u="none" strike="noStrike" kern="1200" baseline="3000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8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等线" panose="02010600030101010101" pitchFamily="2" charset="-122"/>
                          <a:cs typeface="Segoe UI" panose="020B0502040204020203" pitchFamily="34" charset="0"/>
                        </a:rPr>
                        <a:t>47-53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等线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Interphone vidéo </a:t>
                      </a:r>
                      <a:r>
                        <a:rPr lang="en-US" altLang="zh-CN" sz="1600" u="none" strike="noStrike" kern="1200" baseline="3000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(mis à jour)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46737B-4589-41C7-8993-B3A8AAD1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672" y="2772245"/>
            <a:ext cx="1047519" cy="4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33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585004" y="2711423"/>
            <a:ext cx="1850464" cy="7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Positionnement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Entrée de gamme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Professionnel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Haut de gamme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664757" y="4285519"/>
            <a:ext cx="1868972" cy="13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720P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1080P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 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5 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 : 6 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8 MP (4K)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9360467" y="4041122"/>
            <a:ext cx="1824099" cy="11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Standard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WDR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Capteur 1/2 pouce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Capteur 4/3 pouces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9 : Couleur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986378" y="2772246"/>
            <a:ext cx="877561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HDCVI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593450" y="3900214"/>
            <a:ext cx="2650045" cy="23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caméra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Caméra boîte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FW : bullet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DW : caméra sphérique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 :  Dôme anti-vandalisme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DBW : Dôme IR anti-vandalisme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DPW : Dôme IR en plastique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EB/EW/EBW : Caméra fisheye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PFW : Caméra multicapteur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UM : Caméra miniature/à sténopé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 : Caméra de dissuasion active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PT : Caméra PT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PTS : Caméra PT multidirectionnelle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6606331" y="3070486"/>
            <a:ext cx="1334287" cy="9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1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3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027739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31466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05191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93991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78360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62728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47097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27251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748881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220191" y="2008494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414027" y="2008491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994060" y="2005973"/>
            <a:ext cx="90000" cy="1038985"/>
            <a:chOff x="2686859" y="2857598"/>
            <a:chExt cx="90000" cy="1038984"/>
          </a:xfrm>
        </p:grpSpPr>
        <p:cxnSp>
          <p:nvCxnSpPr>
            <p:cNvPr id="126" name="直接连接符 125"/>
            <p:cNvCxnSpPr>
              <a:endCxn id="127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409622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25254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14997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97368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99366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/>
          <p:cNvSpPr>
            <a:spLocks noChangeArrowheads="1"/>
          </p:cNvSpPr>
          <p:nvPr/>
        </p:nvSpPr>
        <p:spPr bwMode="auto">
          <a:xfrm>
            <a:off x="3170965" y="2772246"/>
            <a:ext cx="950168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Haute définition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294347" y="2008491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1" name="椭圆 70"/>
          <p:cNvSpPr/>
          <p:nvPr/>
        </p:nvSpPr>
        <p:spPr bwMode="auto">
          <a:xfrm>
            <a:off x="6103959" y="420309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9650343" y="390905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40" name="椭圆 139"/>
          <p:cNvSpPr/>
          <p:nvPr/>
        </p:nvSpPr>
        <p:spPr bwMode="auto">
          <a:xfrm>
            <a:off x="3217628" y="38130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7" name="肘形连接符 141"/>
          <p:cNvCxnSpPr>
            <a:endCxn id="140" idx="0"/>
          </p:cNvCxnSpPr>
          <p:nvPr/>
        </p:nvCxnSpPr>
        <p:spPr bwMode="auto">
          <a:xfrm rot="5400000">
            <a:off x="2972611" y="2304079"/>
            <a:ext cx="1798981" cy="1218947"/>
          </a:xfrm>
          <a:prstGeom prst="bentConnector3">
            <a:avLst>
              <a:gd name="adj1" fmla="val 727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3593831" y="2022291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肘形连接符 7"/>
          <p:cNvCxnSpPr>
            <a:stCxn id="99" idx="2"/>
          </p:cNvCxnSpPr>
          <p:nvPr/>
        </p:nvCxnSpPr>
        <p:spPr>
          <a:xfrm rot="5400000">
            <a:off x="5020695" y="3137083"/>
            <a:ext cx="2241165" cy="46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肘形连接符 73"/>
          <p:cNvCxnSpPr>
            <a:endCxn id="84" idx="0"/>
          </p:cNvCxnSpPr>
          <p:nvPr/>
        </p:nvCxnSpPr>
        <p:spPr>
          <a:xfrm rot="16200000" flipH="1">
            <a:off x="7817256" y="2030968"/>
            <a:ext cx="1890883" cy="1865289"/>
          </a:xfrm>
          <a:prstGeom prst="bentConnector3">
            <a:avLst>
              <a:gd name="adj1" fmla="val 6334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Caméra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HDCVI 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(1/2)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D4C5FC-C29A-4A83-85C9-8ACEB35E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4"/>
          <p:cNvSpPr txBox="1"/>
          <p:nvPr/>
        </p:nvSpPr>
        <p:spPr>
          <a:xfrm>
            <a:off x="4369739" y="5024985"/>
            <a:ext cx="1435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 : Étiquette et marquage</a:t>
            </a:r>
          </a:p>
        </p:txBody>
      </p:sp>
      <p:sp>
        <p:nvSpPr>
          <p:cNvPr id="6" name="TextBox 30"/>
          <p:cNvSpPr txBox="1"/>
          <p:nvPr/>
        </p:nvSpPr>
        <p:spPr>
          <a:xfrm>
            <a:off x="4785108" y="2353922"/>
            <a:ext cx="60476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21155" y="2357936"/>
            <a:ext cx="116850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ISC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8" name="肘形连接符 7"/>
          <p:cNvCxnSpPr>
            <a:stCxn id="6" idx="2"/>
            <a:endCxn id="5" idx="0"/>
          </p:cNvCxnSpPr>
          <p:nvPr/>
        </p:nvCxnSpPr>
        <p:spPr>
          <a:xfrm rot="5400000">
            <a:off x="4075124" y="4012619"/>
            <a:ext cx="2024732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7" idx="2"/>
            <a:endCxn id="10" idx="0"/>
          </p:cNvCxnSpPr>
          <p:nvPr/>
        </p:nvCxnSpPr>
        <p:spPr>
          <a:xfrm rot="16200000" flipH="1">
            <a:off x="2548844" y="3260829"/>
            <a:ext cx="517397" cy="427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5"/>
          <p:cNvSpPr txBox="1"/>
          <p:nvPr/>
        </p:nvSpPr>
        <p:spPr>
          <a:xfrm>
            <a:off x="1734160" y="3521664"/>
            <a:ext cx="2151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Contrôle de sécurité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Produits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154624" y="3072588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1"/>
          <p:cNvSpPr txBox="1"/>
          <p:nvPr/>
        </p:nvSpPr>
        <p:spPr>
          <a:xfrm>
            <a:off x="408132" y="2357936"/>
            <a:ext cx="1206579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DHI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782553" y="3820109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Dahua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1784409" y="2488028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957889" y="2353923"/>
            <a:ext cx="63907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440752" y="2484015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3591520" y="3826722"/>
            <a:ext cx="136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EAS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18" name="肘形连接符 17"/>
          <p:cNvCxnSpPr>
            <a:stCxn id="15" idx="2"/>
            <a:endCxn id="17" idx="0"/>
          </p:cNvCxnSpPr>
          <p:nvPr/>
        </p:nvCxnSpPr>
        <p:spPr>
          <a:xfrm rot="5400000">
            <a:off x="3861853" y="3411149"/>
            <a:ext cx="826468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/>
          <p:cNvSpPr txBox="1"/>
          <p:nvPr/>
        </p:nvSpPr>
        <p:spPr>
          <a:xfrm>
            <a:off x="9136365" y="2363047"/>
            <a:ext cx="1401226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0000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9292125" y="3819150"/>
            <a:ext cx="1132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Apparence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0-9, a-z réservé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827499" y="305912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4"/>
          <p:cNvSpPr txBox="1"/>
          <p:nvPr/>
        </p:nvSpPr>
        <p:spPr>
          <a:xfrm>
            <a:off x="5354065" y="3827953"/>
            <a:ext cx="108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 : technologie 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R : technologie 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D : AM+RF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5589938" y="2353921"/>
            <a:ext cx="60476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25" name="肘形连接符 24"/>
          <p:cNvCxnSpPr>
            <a:stCxn id="24" idx="2"/>
            <a:endCxn id="23" idx="0"/>
          </p:cNvCxnSpPr>
          <p:nvPr/>
        </p:nvCxnSpPr>
        <p:spPr>
          <a:xfrm rot="16200000" flipH="1">
            <a:off x="5481010" y="3411562"/>
            <a:ext cx="827701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6318568" y="3827952"/>
            <a:ext cx="1572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1 : Étiquette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2 : 2 étiquettes d'alarme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3 : 3 étiquettes d'alarme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4 : 4 étiquettes d'alarme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5 : Étiquettes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S : Échantillons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6435654" y="2353920"/>
            <a:ext cx="133071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2A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28" name="肘形连接符 27"/>
          <p:cNvCxnSpPr>
            <a:stCxn id="27" idx="2"/>
            <a:endCxn id="26" idx="0"/>
          </p:cNvCxnSpPr>
          <p:nvPr/>
        </p:nvCxnSpPr>
        <p:spPr>
          <a:xfrm rot="16200000" flipH="1">
            <a:off x="6688959" y="3412301"/>
            <a:ext cx="827701" cy="35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4"/>
          <p:cNvSpPr txBox="1"/>
          <p:nvPr/>
        </p:nvSpPr>
        <p:spPr>
          <a:xfrm>
            <a:off x="7951610" y="3837079"/>
            <a:ext cx="1295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Apparence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 : Étiquette normale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B : Étiquette de bouteille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F : Plus sûr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P : Épingle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6999" y="2364702"/>
            <a:ext cx="60476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31" name="肘形连接符 30"/>
          <p:cNvCxnSpPr>
            <a:stCxn id="30" idx="2"/>
            <a:endCxn id="29" idx="0"/>
          </p:cNvCxnSpPr>
          <p:nvPr/>
        </p:nvCxnSpPr>
        <p:spPr>
          <a:xfrm rot="5400000">
            <a:off x="8186358" y="3424056"/>
            <a:ext cx="826046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7851263" y="2507806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10949856" y="2368358"/>
            <a:ext cx="569663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S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10758335" y="3824461"/>
            <a:ext cx="123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S : Super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B : Vide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11234590" y="3064435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10535657" y="2516935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3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Étiquettes et tags </a:t>
            </a:r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EAS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36343D-3F8A-4E08-8B6F-954A9F12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100</a:t>
            </a:fld>
            <a:endParaRPr lang="zh-CN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4"/>
          <p:cNvSpPr txBox="1"/>
          <p:nvPr/>
        </p:nvSpPr>
        <p:spPr>
          <a:xfrm>
            <a:off x="4867283" y="3818015"/>
            <a:ext cx="1086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 : Antenne</a:t>
            </a:r>
          </a:p>
        </p:txBody>
      </p:sp>
      <p:sp>
        <p:nvSpPr>
          <p:cNvPr id="6" name="TextBox 30"/>
          <p:cNvSpPr txBox="1"/>
          <p:nvPr/>
        </p:nvSpPr>
        <p:spPr>
          <a:xfrm>
            <a:off x="5103156" y="2343983"/>
            <a:ext cx="60476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539203" y="2347997"/>
            <a:ext cx="116850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ISC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8" name="肘形连接符 7"/>
          <p:cNvCxnSpPr>
            <a:stCxn id="6" idx="2"/>
            <a:endCxn id="5" idx="0"/>
          </p:cNvCxnSpPr>
          <p:nvPr/>
        </p:nvCxnSpPr>
        <p:spPr>
          <a:xfrm rot="16200000" flipH="1">
            <a:off x="4994228" y="3401624"/>
            <a:ext cx="827701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7" idx="2"/>
            <a:endCxn id="10" idx="0"/>
          </p:cNvCxnSpPr>
          <p:nvPr/>
        </p:nvCxnSpPr>
        <p:spPr>
          <a:xfrm rot="5400000">
            <a:off x="2759586" y="3353421"/>
            <a:ext cx="722963" cy="47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5"/>
          <p:cNvSpPr txBox="1"/>
          <p:nvPr/>
        </p:nvSpPr>
        <p:spPr>
          <a:xfrm>
            <a:off x="2159497" y="3717291"/>
            <a:ext cx="1918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Contrôle de sécurité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Produits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472672" y="3062649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1"/>
          <p:cNvSpPr txBox="1"/>
          <p:nvPr/>
        </p:nvSpPr>
        <p:spPr>
          <a:xfrm>
            <a:off x="726180" y="2347997"/>
            <a:ext cx="1206579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DHI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1100601" y="3810170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Dahua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2102457" y="2478089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4275937" y="2343984"/>
            <a:ext cx="63907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758800" y="2474076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3909568" y="3816783"/>
            <a:ext cx="136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EAS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18" name="肘形连接符 17"/>
          <p:cNvCxnSpPr>
            <a:stCxn id="15" idx="2"/>
            <a:endCxn id="17" idx="0"/>
          </p:cNvCxnSpPr>
          <p:nvPr/>
        </p:nvCxnSpPr>
        <p:spPr>
          <a:xfrm rot="5400000">
            <a:off x="4179901" y="3401210"/>
            <a:ext cx="826468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/>
          <p:cNvSpPr txBox="1"/>
          <p:nvPr/>
        </p:nvSpPr>
        <p:spPr>
          <a:xfrm>
            <a:off x="9110912" y="2343980"/>
            <a:ext cx="1134963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001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9091963" y="3800083"/>
            <a:ext cx="1132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Apparence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0-9, a-z réservé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644121" y="304005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4"/>
          <p:cNvSpPr txBox="1"/>
          <p:nvPr/>
        </p:nvSpPr>
        <p:spPr>
          <a:xfrm>
            <a:off x="5667032" y="5097428"/>
            <a:ext cx="108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 : technologie 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R : technologie 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P : Puissance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5907986" y="2343982"/>
            <a:ext cx="60476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25" name="肘形连接符 24"/>
          <p:cNvCxnSpPr>
            <a:stCxn id="24" idx="2"/>
            <a:endCxn id="23" idx="0"/>
          </p:cNvCxnSpPr>
          <p:nvPr/>
        </p:nvCxnSpPr>
        <p:spPr>
          <a:xfrm rot="5400000">
            <a:off x="5156811" y="4043870"/>
            <a:ext cx="2107115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6627157" y="3818013"/>
            <a:ext cx="1442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Matériau de l'antenne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8 : Acrylique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6 : FRP ou métal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2 : ABS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2L : ABS large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6753701" y="2343981"/>
            <a:ext cx="929233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28" name="肘形连接符 27"/>
          <p:cNvCxnSpPr>
            <a:endCxn id="26" idx="0"/>
          </p:cNvCxnSpPr>
          <p:nvPr/>
        </p:nvCxnSpPr>
        <p:spPr>
          <a:xfrm rot="16200000" flipH="1">
            <a:off x="6873830" y="3343449"/>
            <a:ext cx="766146" cy="1829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0"/>
          <p:cNvSpPr txBox="1"/>
          <p:nvPr/>
        </p:nvSpPr>
        <p:spPr>
          <a:xfrm>
            <a:off x="8287370" y="2343980"/>
            <a:ext cx="60476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10344652" y="3864181"/>
            <a:ext cx="1584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P : Primaire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R : Réplique (AM) / Récepteur (RF)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S : Simple / Mono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T : Émetteur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0388" y="2354763"/>
            <a:ext cx="604764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P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32" name="肘形连接符 31"/>
          <p:cNvCxnSpPr/>
          <p:nvPr/>
        </p:nvCxnSpPr>
        <p:spPr>
          <a:xfrm rot="5400000">
            <a:off x="10721823" y="3463415"/>
            <a:ext cx="801532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10344652" y="2497867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8119982" y="3810170"/>
            <a:ext cx="1015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Carte mère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0-9, a-z réservés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566554" y="305014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7803552" y="2501182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3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Antenne </a:t>
            </a:r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EAS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525510-EEF6-489A-A696-47834650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101</a:t>
            </a:fld>
            <a:endParaRPr lang="zh-CN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4730785" y="2819278"/>
            <a:ext cx="1573448" cy="1231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Génération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= Capteur CMOS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= </a:t>
            </a: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Capteur CCD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kumimoji="0" lang="pt-BR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2</a:t>
            </a:r>
            <a:r>
              <a:rPr kumimoji="0" lang="pt-BR" altLang="zh-CN" sz="1200" b="0" i="0" u="none" strike="noStrike" kern="1200" cap="none" spc="0" normalizeH="0" baseline="30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kumimoji="0" lang="pt-BR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endParaRPr kumimoji="0" lang="it-IT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H.265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IA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-17504" y="4885804"/>
            <a:ext cx="2867856" cy="104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de caméra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0" defTabSz="1219200" eaLnBrk="1" hangingPunct="1"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MW : caméra IR mobile</a:t>
            </a:r>
          </a:p>
          <a:p>
            <a:pPr lvl="0" defTabSz="1219200" eaLnBrk="1" hangingPunct="1"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DBW : Caméra dôme IR anti-vandalisme</a:t>
            </a:r>
          </a:p>
          <a:p>
            <a:pPr lvl="0" defTabSz="1219200" eaLnBrk="1" hangingPunct="1"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MBW : caméra IR mobile anti-vandalisme</a:t>
            </a:r>
          </a:p>
          <a:p>
            <a:pPr lvl="0" defTabSz="1219200" eaLnBrk="1" hangingPunct="1"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: Fisheye anti-vandalisme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4513450" y="1363582"/>
            <a:ext cx="521372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174766" y="1355232"/>
            <a:ext cx="56463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894673" y="1351597"/>
            <a:ext cx="5953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8117118" y="1335729"/>
            <a:ext cx="493248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623759" y="1341658"/>
            <a:ext cx="49373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423554" y="2609749"/>
            <a:ext cx="78649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31152" y="1373803"/>
            <a:ext cx="577522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896783" y="1363888"/>
            <a:ext cx="8329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DBW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957304" y="177038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245185" y="1373803"/>
            <a:ext cx="60493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819372" y="1373803"/>
            <a:ext cx="54274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036507" y="369140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7851947" y="175874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7268339" y="1351597"/>
            <a:ext cx="54114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090876" y="2522920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Caméra IP </a:t>
            </a:r>
          </a:p>
        </p:txBody>
      </p:sp>
      <p:cxnSp>
        <p:nvCxnSpPr>
          <p:cNvPr id="58" name="直接连接符 57"/>
          <p:cNvCxnSpPr>
            <a:endCxn id="60" idx="2"/>
          </p:cNvCxnSpPr>
          <p:nvPr/>
        </p:nvCxnSpPr>
        <p:spPr bwMode="auto">
          <a:xfrm flipH="1">
            <a:off x="1520764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691152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1481007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651467" y="24788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/>
          <p:nvPr/>
        </p:nvCxnSpPr>
        <p:spPr bwMode="auto">
          <a:xfrm rot="5400000">
            <a:off x="624698" y="2130472"/>
            <a:ext cx="2737644" cy="26438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 flipH="1">
            <a:off x="4093492" y="2104515"/>
            <a:ext cx="2887" cy="1572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50"/>
          <p:cNvSpPr txBox="1"/>
          <p:nvPr/>
        </p:nvSpPr>
        <p:spPr>
          <a:xfrm>
            <a:off x="4332122" y="5218703"/>
            <a:ext cx="113767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 mégapixels</a:t>
            </a:r>
          </a:p>
          <a:p>
            <a:pPr defTabSz="1219200" eaLnBrk="1" hangingPunct="1"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3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4 mégapixels</a:t>
            </a:r>
          </a:p>
          <a:p>
            <a:pPr defTabSz="1219200" eaLnBrk="1" hangingPunct="1"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5 mégapixels</a:t>
            </a:r>
          </a:p>
        </p:txBody>
      </p:sp>
      <p:sp>
        <p:nvSpPr>
          <p:cNvPr id="91" name="椭圆 90"/>
          <p:cNvSpPr/>
          <p:nvPr/>
        </p:nvSpPr>
        <p:spPr bwMode="auto">
          <a:xfrm>
            <a:off x="5417044" y="26937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5725038" y="4152272"/>
            <a:ext cx="16640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DWDR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WDR</a:t>
            </a:r>
          </a:p>
        </p:txBody>
      </p:sp>
      <p:sp>
        <p:nvSpPr>
          <p:cNvPr id="95" name="椭圆 94"/>
          <p:cNvSpPr/>
          <p:nvPr/>
        </p:nvSpPr>
        <p:spPr bwMode="auto">
          <a:xfrm>
            <a:off x="6165952" y="39642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4721293" y="500931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8926121" y="133405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8638089" y="17570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 bwMode="auto">
          <a:xfrm>
            <a:off x="2259827" y="1355232"/>
            <a:ext cx="47870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1605882" y="2979393"/>
            <a:ext cx="152842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Haute définition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 flipV="1">
            <a:off x="1944110" y="17603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/>
          <p:nvPr/>
        </p:nvCxnSpPr>
        <p:spPr bwMode="auto">
          <a:xfrm flipH="1">
            <a:off x="2498768" y="2087151"/>
            <a:ext cx="409" cy="892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椭圆 43"/>
          <p:cNvSpPr/>
          <p:nvPr/>
        </p:nvSpPr>
        <p:spPr bwMode="auto">
          <a:xfrm>
            <a:off x="2453768" y="28797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631590" y="477476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3" name="TextBox 70"/>
          <p:cNvSpPr>
            <a:spLocks noChangeArrowheads="1"/>
          </p:cNvSpPr>
          <p:nvPr/>
        </p:nvSpPr>
        <p:spPr bwMode="auto">
          <a:xfrm>
            <a:off x="2795510" y="3475622"/>
            <a:ext cx="1812643" cy="15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Positionnement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Série d'entrée de gamme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Série Lite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Série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WizSense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Série Pro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Série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WizMind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5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7/8 : Série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WizMind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7/Série Ultra</a:t>
            </a:r>
            <a:endParaRPr lang="en-US" altLang="zh-CN" sz="133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54" name="直接连接符 53"/>
          <p:cNvCxnSpPr>
            <a:stCxn id="18" idx="2"/>
            <a:endCxn id="71" idx="0"/>
          </p:cNvCxnSpPr>
          <p:nvPr/>
        </p:nvCxnSpPr>
        <p:spPr bwMode="auto">
          <a:xfrm flipH="1">
            <a:off x="4766293" y="2083582"/>
            <a:ext cx="7843" cy="2925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连接符 61"/>
          <p:cNvCxnSpPr/>
          <p:nvPr/>
        </p:nvCxnSpPr>
        <p:spPr bwMode="auto">
          <a:xfrm>
            <a:off x="5461488" y="208536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/>
          <p:cNvCxnSpPr/>
          <p:nvPr/>
        </p:nvCxnSpPr>
        <p:spPr bwMode="auto">
          <a:xfrm>
            <a:off x="6204691" y="2061658"/>
            <a:ext cx="0" cy="1923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椭圆 63"/>
          <p:cNvSpPr/>
          <p:nvPr/>
        </p:nvSpPr>
        <p:spPr bwMode="auto">
          <a:xfrm>
            <a:off x="6808391" y="266999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6852835" y="206165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矩形 65"/>
          <p:cNvSpPr/>
          <p:nvPr/>
        </p:nvSpPr>
        <p:spPr bwMode="auto">
          <a:xfrm>
            <a:off x="9994681" y="1334058"/>
            <a:ext cx="100804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 bwMode="auto">
          <a:xfrm flipV="1">
            <a:off x="9706650" y="17570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72"/>
          <p:cNvSpPr txBox="1"/>
          <p:nvPr/>
        </p:nvSpPr>
        <p:spPr>
          <a:xfrm>
            <a:off x="6283183" y="2879707"/>
            <a:ext cx="125572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Apparence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flipH="1">
            <a:off x="7550281" y="2081536"/>
            <a:ext cx="1" cy="1495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椭圆 72"/>
          <p:cNvSpPr/>
          <p:nvPr/>
        </p:nvSpPr>
        <p:spPr bwMode="auto">
          <a:xfrm>
            <a:off x="7504872" y="35201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4" name="TextBox 76"/>
          <p:cNvSpPr>
            <a:spLocks noChangeArrowheads="1"/>
          </p:cNvSpPr>
          <p:nvPr/>
        </p:nvSpPr>
        <p:spPr bwMode="auto">
          <a:xfrm>
            <a:off x="6957418" y="3670152"/>
            <a:ext cx="1345440" cy="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Format vidéo 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 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 : NTSC</a:t>
            </a:r>
          </a:p>
        </p:txBody>
      </p:sp>
      <p:sp>
        <p:nvSpPr>
          <p:cNvPr id="75" name="椭圆 74"/>
          <p:cNvSpPr/>
          <p:nvPr/>
        </p:nvSpPr>
        <p:spPr bwMode="auto">
          <a:xfrm>
            <a:off x="8299625" y="47312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7" name="直接连接符 76"/>
          <p:cNvCxnSpPr/>
          <p:nvPr/>
        </p:nvCxnSpPr>
        <p:spPr bwMode="auto">
          <a:xfrm>
            <a:off x="8343157" y="2064271"/>
            <a:ext cx="556" cy="2675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文本框 78"/>
          <p:cNvSpPr txBox="1"/>
          <p:nvPr/>
        </p:nvSpPr>
        <p:spPr>
          <a:xfrm>
            <a:off x="8576129" y="2802111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Marque :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72"/>
          <p:cNvSpPr txBox="1"/>
          <p:nvPr/>
        </p:nvSpPr>
        <p:spPr>
          <a:xfrm>
            <a:off x="7601701" y="4942780"/>
            <a:ext cx="2670541" cy="1301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RJ-45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M12 : 4 broches aviation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: Audio, alarme et carte SD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 : Micro intégré et carte SD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E2 : 2 objectifs</a:t>
            </a:r>
          </a:p>
        </p:txBody>
      </p:sp>
      <p:sp>
        <p:nvSpPr>
          <p:cNvPr id="84" name="椭圆 83"/>
          <p:cNvSpPr/>
          <p:nvPr/>
        </p:nvSpPr>
        <p:spPr bwMode="auto">
          <a:xfrm>
            <a:off x="9253313" y="266239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9297757" y="205405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接连接符 86"/>
          <p:cNvCxnSpPr/>
          <p:nvPr/>
        </p:nvCxnSpPr>
        <p:spPr bwMode="auto">
          <a:xfrm flipH="1">
            <a:off x="10510036" y="2053562"/>
            <a:ext cx="1" cy="1495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椭圆 88"/>
          <p:cNvSpPr/>
          <p:nvPr/>
        </p:nvSpPr>
        <p:spPr bwMode="auto">
          <a:xfrm>
            <a:off x="10464627" y="3492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0" name="TextBox 72"/>
          <p:cNvSpPr txBox="1"/>
          <p:nvPr/>
        </p:nvSpPr>
        <p:spPr>
          <a:xfrm>
            <a:off x="9769598" y="3678181"/>
            <a:ext cx="1967933" cy="1301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Distance focale fixe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 : 2,8 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0360B : 3,6 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0600B : 6 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0800B : 8 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1200B : 12 mm</a:t>
            </a:r>
          </a:p>
        </p:txBody>
      </p:sp>
      <p:sp>
        <p:nvSpPr>
          <p:cNvPr id="61" name="矩形 60"/>
          <p:cNvSpPr/>
          <p:nvPr/>
        </p:nvSpPr>
        <p:spPr bwMode="auto">
          <a:xfrm>
            <a:off x="11302716" y="1336216"/>
            <a:ext cx="493248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 bwMode="auto">
          <a:xfrm flipV="1">
            <a:off x="11037545" y="1759231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文本框 77"/>
          <p:cNvSpPr txBox="1"/>
          <p:nvPr/>
        </p:nvSpPr>
        <p:spPr>
          <a:xfrm>
            <a:off x="10872972" y="2737047"/>
            <a:ext cx="2145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Méthode</a:t>
            </a:r>
            <a:endParaRPr lang="en-US" altLang="zh-CN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d'installation</a:t>
            </a:r>
            <a:endParaRPr lang="en-US" altLang="zh-CN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zh-CN" alt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Implant</a:t>
            </a:r>
          </a:p>
          <a:p>
            <a:r>
              <a:rPr lang="en-US" altLang="zh-CN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zh-CN" alt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Externe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1" name="直接连接符 80"/>
          <p:cNvCxnSpPr/>
          <p:nvPr/>
        </p:nvCxnSpPr>
        <p:spPr bwMode="auto">
          <a:xfrm>
            <a:off x="11557658" y="2058804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IPC</a:t>
            </a:r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 mobile</a:t>
            </a:r>
          </a:p>
        </p:txBody>
      </p:sp>
      <p:sp>
        <p:nvSpPr>
          <p:cNvPr id="94" name="椭圆 93"/>
          <p:cNvSpPr/>
          <p:nvPr/>
        </p:nvSpPr>
        <p:spPr bwMode="auto">
          <a:xfrm>
            <a:off x="11512658" y="26592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C50362-FB6A-417D-8CF0-42CD29DD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102</a:t>
            </a:fld>
            <a:endParaRPr lang="zh-CN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389982" y="2772245"/>
            <a:ext cx="807829" cy="4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33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283486" y="2772245"/>
            <a:ext cx="1284191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Positionnement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Entrée de gamme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Professionnel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Haut de gamme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237377" y="4285519"/>
            <a:ext cx="1868972" cy="102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720P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1080P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 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5 MP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7091312" y="4093943"/>
            <a:ext cx="1824099" cy="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DWDR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WDR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376484" y="2815746"/>
            <a:ext cx="1426429" cy="2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HDCVI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166070" y="3900214"/>
            <a:ext cx="2486769" cy="102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caméra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MW : Caméra IR mobile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DBW : Dôme IR anti-vandalisme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 : Dôme anti-vandalisme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DW : caméra IR Eyeball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6178951" y="3070486"/>
            <a:ext cx="1334287" cy="102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1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3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600359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788728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477811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51253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35622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19990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04359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984513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321501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792811" y="2008494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86647" y="2008491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517671" y="2003485"/>
            <a:ext cx="90000" cy="1038985"/>
            <a:chOff x="2686859" y="2857598"/>
            <a:chExt cx="90000" cy="1038984"/>
          </a:xfrm>
        </p:grpSpPr>
        <p:cxnSp>
          <p:nvCxnSpPr>
            <p:cNvPr id="126" name="直接连接符 125"/>
            <p:cNvCxnSpPr>
              <a:endCxn id="127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366884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282516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872259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54630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56628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/>
          <p:cNvSpPr>
            <a:spLocks noChangeArrowheads="1"/>
          </p:cNvSpPr>
          <p:nvPr/>
        </p:nvSpPr>
        <p:spPr bwMode="auto">
          <a:xfrm>
            <a:off x="2661710" y="2829081"/>
            <a:ext cx="1411137" cy="2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Haute définition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4866967" y="2008491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1" name="椭圆 70"/>
          <p:cNvSpPr/>
          <p:nvPr/>
        </p:nvSpPr>
        <p:spPr bwMode="auto">
          <a:xfrm>
            <a:off x="5676579" y="420309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40" name="椭圆 139"/>
          <p:cNvSpPr/>
          <p:nvPr/>
        </p:nvSpPr>
        <p:spPr bwMode="auto">
          <a:xfrm>
            <a:off x="2790248" y="38130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7" name="肘形连接符 141"/>
          <p:cNvCxnSpPr>
            <a:endCxn id="140" idx="0"/>
          </p:cNvCxnSpPr>
          <p:nvPr/>
        </p:nvCxnSpPr>
        <p:spPr bwMode="auto">
          <a:xfrm rot="5400000">
            <a:off x="2545231" y="2304079"/>
            <a:ext cx="1798981" cy="1218947"/>
          </a:xfrm>
          <a:prstGeom prst="bentConnector3">
            <a:avLst>
              <a:gd name="adj1" fmla="val 727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3166451" y="2022291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肘形连接符 7"/>
          <p:cNvCxnSpPr>
            <a:stCxn id="99" idx="2"/>
          </p:cNvCxnSpPr>
          <p:nvPr/>
        </p:nvCxnSpPr>
        <p:spPr>
          <a:xfrm rot="5400000">
            <a:off x="4593315" y="3137083"/>
            <a:ext cx="2241165" cy="46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矩形 46"/>
          <p:cNvSpPr/>
          <p:nvPr/>
        </p:nvSpPr>
        <p:spPr bwMode="auto">
          <a:xfrm>
            <a:off x="10967677" y="12939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10688826" y="165398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组合 52"/>
          <p:cNvGrpSpPr/>
          <p:nvPr/>
        </p:nvGrpSpPr>
        <p:grpSpPr>
          <a:xfrm>
            <a:off x="7370686" y="2013980"/>
            <a:ext cx="90000" cy="1758308"/>
            <a:chOff x="2877841" y="1508514"/>
            <a:chExt cx="67500" cy="1318733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椭圆 58"/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219692" y="2020047"/>
            <a:ext cx="90000" cy="1038985"/>
            <a:chOff x="2686859" y="2857598"/>
            <a:chExt cx="90000" cy="1038984"/>
          </a:xfrm>
        </p:grpSpPr>
        <p:cxnSp>
          <p:nvCxnSpPr>
            <p:cNvPr id="61" name="直接连接符 60"/>
            <p:cNvCxnSpPr>
              <a:endCxn id="62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椭圆 61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3" name="TextBox 72"/>
          <p:cNvSpPr txBox="1"/>
          <p:nvPr/>
        </p:nvSpPr>
        <p:spPr>
          <a:xfrm>
            <a:off x="7738389" y="3073708"/>
            <a:ext cx="125572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Apparence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9025088" y="2023802"/>
            <a:ext cx="90000" cy="1758308"/>
            <a:chOff x="2877841" y="1508514"/>
            <a:chExt cx="67500" cy="1318733"/>
          </a:xfrm>
        </p:grpSpPr>
        <p:cxnSp>
          <p:nvCxnSpPr>
            <p:cNvPr id="65" name="直接连接符 64"/>
            <p:cNvCxnSpPr/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椭圆 68"/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TextBox 76"/>
          <p:cNvSpPr>
            <a:spLocks noChangeArrowheads="1"/>
          </p:cNvSpPr>
          <p:nvPr/>
        </p:nvSpPr>
        <p:spPr bwMode="auto">
          <a:xfrm>
            <a:off x="8442368" y="3900214"/>
            <a:ext cx="1345440" cy="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Format vidéo 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 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 : NTSC</a:t>
            </a:r>
          </a:p>
        </p:txBody>
      </p:sp>
      <p:sp>
        <p:nvSpPr>
          <p:cNvPr id="72" name="TextBox 69"/>
          <p:cNvSpPr>
            <a:spLocks noChangeArrowheads="1"/>
          </p:cNvSpPr>
          <p:nvPr/>
        </p:nvSpPr>
        <p:spPr bwMode="auto">
          <a:xfrm>
            <a:off x="9845136" y="2783922"/>
            <a:ext cx="807829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Mobile</a:t>
            </a:r>
            <a:endParaRPr lang="zh-CN" altLang="en-US" sz="133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0145965" y="2015424"/>
            <a:ext cx="90000" cy="725540"/>
            <a:chOff x="2686859" y="2864898"/>
            <a:chExt cx="90000" cy="725540"/>
          </a:xfrm>
        </p:grpSpPr>
        <p:cxnSp>
          <p:nvCxnSpPr>
            <p:cNvPr id="75" name="直接连接符 7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椭圆 7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1264509" y="1998171"/>
            <a:ext cx="90000" cy="1758308"/>
            <a:chOff x="2877841" y="1508514"/>
            <a:chExt cx="67500" cy="1318733"/>
          </a:xfrm>
        </p:grpSpPr>
        <p:cxnSp>
          <p:nvCxnSpPr>
            <p:cNvPr id="78" name="直接连接符 77"/>
            <p:cNvCxnSpPr/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/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0" name="TextBox 76"/>
          <p:cNvSpPr>
            <a:spLocks noChangeArrowheads="1"/>
          </p:cNvSpPr>
          <p:nvPr/>
        </p:nvSpPr>
        <p:spPr bwMode="auto">
          <a:xfrm>
            <a:off x="10342236" y="3912523"/>
            <a:ext cx="1849763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(interne)</a:t>
            </a:r>
            <a:endParaRPr lang="en-US" altLang="zh-CN" sz="133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Caméra </a:t>
            </a:r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HDCVI</a:t>
            </a:r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 mobile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8E707A-E662-44BD-B7CD-6A67EF42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103</a:t>
            </a:fld>
            <a:endParaRPr lang="zh-CN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1021772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36772" y="1977887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16225" y="2802835"/>
            <a:ext cx="2484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domestique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DHI-Dahua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à l'étranger</a:t>
            </a:r>
          </a:p>
          <a:p>
            <a:endParaRPr lang="zh-CN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113762" y="127443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1855150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3140612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420869" y="127443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80771" y="1975715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208767" y="2810537"/>
            <a:ext cx="1500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Canal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de vente :</a:t>
            </a:r>
          </a:p>
          <a:p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HC : Huaruijie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4465829" y="163774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4759960" y="12557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115807" y="1965228"/>
            <a:ext cx="90000" cy="725540"/>
            <a:chOff x="2686859" y="2864898"/>
            <a:chExt cx="90000" cy="725540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726679" y="2666194"/>
            <a:ext cx="13517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Pixel :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1080P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1296P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1440P/2K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1600P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2160P/4K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991254" y="124522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5711535" y="162118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组合 27"/>
          <p:cNvGrpSpPr/>
          <p:nvPr/>
        </p:nvGrpSpPr>
        <p:grpSpPr>
          <a:xfrm>
            <a:off x="6354528" y="1975715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735106" y="2701255"/>
            <a:ext cx="2019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Positionnement du produit :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produit bas de gamme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produit milieu de gamme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 : 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produit haut de gamme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7205825" y="124157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6917476" y="161456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组合 36"/>
          <p:cNvGrpSpPr/>
          <p:nvPr/>
        </p:nvGrpSpPr>
        <p:grpSpPr>
          <a:xfrm>
            <a:off x="7588875" y="1983842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263705" y="4131688"/>
            <a:ext cx="112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Réservé</a:t>
            </a:r>
            <a:endParaRPr lang="zh-CN" alt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8420396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8113488" y="1607936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8786524" y="1934365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420396" y="2653373"/>
            <a:ext cx="144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0 : en ligne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1 : hors ligne 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2 : spécial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9630909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9359193" y="157149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9965455" y="1938842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436780" y="4113447"/>
            <a:ext cx="16009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 :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GPS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: </a:t>
            </a:r>
            <a:r>
              <a:rPr lang="en-US" altLang="zh-CN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FDD-LTE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Bluetooth</a:t>
            </a:r>
            <a:endParaRPr lang="zh-CN" alt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: Voix</a:t>
            </a:r>
            <a:endParaRPr lang="zh-CN" alt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: 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Intelligent</a:t>
            </a:r>
            <a:endParaRPr lang="zh-CN" alt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 : AR</a:t>
            </a:r>
          </a:p>
          <a:p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10911455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 bwMode="auto">
          <a:xfrm>
            <a:off x="10624777" y="157481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组合 57"/>
          <p:cNvGrpSpPr/>
          <p:nvPr/>
        </p:nvGrpSpPr>
        <p:grpSpPr>
          <a:xfrm>
            <a:off x="11277389" y="1920224"/>
            <a:ext cx="90000" cy="725540"/>
            <a:chOff x="2686859" y="2864898"/>
            <a:chExt cx="90000" cy="725540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0659355" y="2644339"/>
            <a:ext cx="14160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Modèle de vente </a:t>
            </a:r>
            <a:r>
              <a: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zh-CN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S : Écran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M : Mini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H : Caché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T : Tactile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456239" y="2013149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158098" y="4130342"/>
            <a:ext cx="280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Gamme de produits grand public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Huaruijie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Caméra embarquée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180299-F461-4759-8972-F1D8398E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104</a:t>
            </a:fld>
            <a:endParaRPr lang="zh-CN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 bwMode="auto">
          <a:xfrm>
            <a:off x="1225010" y="198972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矩形 171"/>
          <p:cNvSpPr/>
          <p:nvPr/>
        </p:nvSpPr>
        <p:spPr bwMode="auto">
          <a:xfrm>
            <a:off x="5106222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3" name="矩形 172"/>
          <p:cNvSpPr/>
          <p:nvPr/>
        </p:nvSpPr>
        <p:spPr bwMode="auto">
          <a:xfrm>
            <a:off x="6304927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" name="矩形 173"/>
          <p:cNvSpPr/>
          <p:nvPr/>
        </p:nvSpPr>
        <p:spPr bwMode="auto">
          <a:xfrm>
            <a:off x="8702338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矩形 175"/>
          <p:cNvSpPr/>
          <p:nvPr/>
        </p:nvSpPr>
        <p:spPr bwMode="auto">
          <a:xfrm>
            <a:off x="3907516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cxnSp>
        <p:nvCxnSpPr>
          <p:cNvPr id="177" name="直接连接符 176"/>
          <p:cNvCxnSpPr/>
          <p:nvPr/>
        </p:nvCxnSpPr>
        <p:spPr bwMode="auto">
          <a:xfrm>
            <a:off x="9515656" y="234972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9" name="组合 178"/>
          <p:cNvGrpSpPr/>
          <p:nvPr/>
        </p:nvGrpSpPr>
        <p:grpSpPr>
          <a:xfrm>
            <a:off x="4231744" y="2702988"/>
            <a:ext cx="90000" cy="456285"/>
            <a:chOff x="2877841" y="1508514"/>
            <a:chExt cx="67500" cy="342214"/>
          </a:xfrm>
        </p:grpSpPr>
        <p:cxnSp>
          <p:nvCxnSpPr>
            <p:cNvPr id="180" name="直接连接符 179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椭圆 180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479883" y="2702988"/>
            <a:ext cx="90000" cy="456285"/>
            <a:chOff x="2877841" y="1508514"/>
            <a:chExt cx="67500" cy="342214"/>
          </a:xfrm>
        </p:grpSpPr>
        <p:cxnSp>
          <p:nvCxnSpPr>
            <p:cNvPr id="186" name="直接连接符 185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椭圆 186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6651889" y="2733804"/>
            <a:ext cx="90000" cy="1450199"/>
            <a:chOff x="2892749" y="1508514"/>
            <a:chExt cx="67500" cy="1087648"/>
          </a:xfrm>
        </p:grpSpPr>
        <p:cxnSp>
          <p:nvCxnSpPr>
            <p:cNvPr id="189" name="直接连接符 188"/>
            <p:cNvCxnSpPr/>
            <p:nvPr/>
          </p:nvCxnSpPr>
          <p:spPr bwMode="auto">
            <a:xfrm>
              <a:off x="2911591" y="1508514"/>
              <a:ext cx="9017" cy="10451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椭圆 189"/>
            <p:cNvSpPr/>
            <p:nvPr/>
          </p:nvSpPr>
          <p:spPr bwMode="auto">
            <a:xfrm>
              <a:off x="2892749" y="252866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9038288" y="2733803"/>
            <a:ext cx="90000" cy="456285"/>
            <a:chOff x="2877841" y="1508514"/>
            <a:chExt cx="67500" cy="342214"/>
          </a:xfrm>
        </p:grpSpPr>
        <p:cxnSp>
          <p:nvCxnSpPr>
            <p:cNvPr id="192" name="直接连接符 191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椭圆 192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06" name="矩形 105"/>
          <p:cNvSpPr/>
          <p:nvPr/>
        </p:nvSpPr>
        <p:spPr bwMode="auto">
          <a:xfrm>
            <a:off x="7503632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矩形 106"/>
          <p:cNvSpPr/>
          <p:nvPr/>
        </p:nvSpPr>
        <p:spPr bwMode="auto">
          <a:xfrm>
            <a:off x="9992383" y="1989720"/>
            <a:ext cx="9009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GFWI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TextBox 69"/>
          <p:cNvSpPr>
            <a:spLocks noChangeArrowheads="1"/>
          </p:cNvSpPr>
          <p:nvPr/>
        </p:nvSpPr>
        <p:spPr bwMode="auto">
          <a:xfrm>
            <a:off x="930855" y="3481803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1574345" y="2776348"/>
            <a:ext cx="94216" cy="725540"/>
            <a:chOff x="2686859" y="2864898"/>
            <a:chExt cx="90000" cy="725540"/>
          </a:xfrm>
        </p:grpSpPr>
        <p:cxnSp>
          <p:nvCxnSpPr>
            <p:cNvPr id="110" name="直接连接符 109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椭圆 11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3793407" y="3117845"/>
            <a:ext cx="10566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Série </a:t>
            </a:r>
            <a:r>
              <a:rPr lang="en-US" altLang="zh-CN" sz="1465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Mobile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7886160" y="2733803"/>
            <a:ext cx="90000" cy="456285"/>
            <a:chOff x="2877841" y="1508514"/>
            <a:chExt cx="67500" cy="342214"/>
          </a:xfrm>
        </p:grpSpPr>
        <p:cxnSp>
          <p:nvCxnSpPr>
            <p:cNvPr id="116" name="直接连接符 115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椭圆 116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376427" y="2733803"/>
            <a:ext cx="90000" cy="456285"/>
            <a:chOff x="2877841" y="1508514"/>
            <a:chExt cx="67500" cy="342214"/>
          </a:xfrm>
        </p:grpSpPr>
        <p:cxnSp>
          <p:nvCxnSpPr>
            <p:cNvPr id="119" name="直接连接符 118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椭圆 119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TextBox 69"/>
          <p:cNvSpPr>
            <a:spLocks noChangeArrowheads="1"/>
          </p:cNvSpPr>
          <p:nvPr/>
        </p:nvSpPr>
        <p:spPr bwMode="auto">
          <a:xfrm>
            <a:off x="4953185" y="3180746"/>
            <a:ext cx="1108661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Type 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CVR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XVR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NVR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103745" y="4246274"/>
            <a:ext cx="15069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Positionnement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 : Entrée de gamme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4 : Professionnel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6~9 : Haut de gamme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400096" y="3181723"/>
            <a:ext cx="1152128" cy="68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Disque dur :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 disque dur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 disques durs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576929" y="3162862"/>
            <a:ext cx="1438758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Canal </a:t>
            </a:r>
            <a:r>
              <a:rPr lang="en-US" altLang="zh-CN" sz="1465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04=4 canaux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08=8 canaux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= 12 canaux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986376" y="3189510"/>
            <a:ext cx="1617132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Module </a:t>
            </a:r>
            <a:r>
              <a:rPr lang="en-US" altLang="zh-CN" sz="1465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GPS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4G</a:t>
            </a: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: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 : </a:t>
            </a:r>
            <a:r>
              <a:rPr lang="en-US" altLang="zh-CN" sz="1200" dirty="0"/>
              <a:t>Intelligence</a:t>
            </a:r>
            <a:endParaRPr lang="zh-CN" altLang="zh-CN" sz="1200" dirty="0"/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2085439" y="234976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矩形 39"/>
          <p:cNvSpPr/>
          <p:nvPr/>
        </p:nvSpPr>
        <p:spPr bwMode="auto">
          <a:xfrm>
            <a:off x="2576403" y="199906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950064" y="2712330"/>
            <a:ext cx="90000" cy="1758308"/>
            <a:chOff x="2877841" y="1508514"/>
            <a:chExt cx="67500" cy="1318733"/>
          </a:xfrm>
        </p:grpSpPr>
        <p:cxnSp>
          <p:nvCxnSpPr>
            <p:cNvPr id="42" name="直接连接符 41"/>
            <p:cNvCxnSpPr/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椭圆 42"/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 bwMode="auto">
          <a:xfrm>
            <a:off x="3412688" y="234972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2384521" y="4587666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Marque :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Enregistreur numérique </a:t>
            </a:r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mobile/NVR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CC4CEC4-AB68-4792-A443-F10744D2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105</a:t>
            </a:fld>
            <a:endParaRPr lang="zh-CN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1409396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24396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2501386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2242774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3528236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808493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68395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37183" y="3077347"/>
            <a:ext cx="2715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produit :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Caméra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DR : Enregistreur de conduite (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embarquée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)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DMS : Système de surveillance du conducteur</a:t>
            </a: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4853453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5147584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503431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008628" y="4851387"/>
            <a:ext cx="1678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Positionnement :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1~3 : niveau d'entrée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4~6 : Professionnel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7~9 : Haut de gamme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6378878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42152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122730" y="3088877"/>
            <a:ext cx="12485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: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 MP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 MP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7593449" y="162920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976499" y="2371464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651329" y="4519310"/>
            <a:ext cx="1123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Génération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1 : 1ère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2 : 2e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3 : 3e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8808020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174148" y="2321987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564992" y="3040995"/>
            <a:ext cx="1683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Canal externe :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3 : 3 entrées vidéo externes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10018533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9746817" y="195911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10353079" y="2326464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824404" y="4501069"/>
            <a:ext cx="16009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 :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GPS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: </a:t>
            </a:r>
            <a:r>
              <a:rPr lang="en-US" altLang="zh-CN" sz="1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4G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843863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2287099" y="4634414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Marque :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69"/>
          <p:cNvSpPr>
            <a:spLocks noChangeArrowheads="1"/>
          </p:cNvSpPr>
          <p:nvPr/>
        </p:nvSpPr>
        <p:spPr bwMode="auto">
          <a:xfrm>
            <a:off x="1133741" y="3203186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Caméra de sécurité active mobile (1/2)</a:t>
            </a:r>
            <a:r>
              <a:rPr lang="zh-CN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D350B1-54D5-4D57-8FC6-7D55835D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106</a:t>
            </a:fld>
            <a:endParaRPr lang="zh-CN" alt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763352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8352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1855342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1596730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2882192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162449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22351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37498" y="3190457"/>
            <a:ext cx="22944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produit :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Caméra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DM : Surveillance du conducteur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FM : Surveillance avant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BS : Angle mort</a:t>
            </a: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4207409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4501540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57387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362584" y="4851387"/>
            <a:ext cx="1678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Positionnement :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1~3 : niveau d'entrée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4~6 : Professionnel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7~9 : Haut de gamme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5732834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096108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476686" y="3088877"/>
            <a:ext cx="12485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: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 MP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 MP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6947405" y="162920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330455" y="2371464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005285" y="4519310"/>
            <a:ext cx="1123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Génération :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1 : 1ère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2 : 2e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3 : 3e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8161976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528104" y="2321987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8" name="矩形 47"/>
          <p:cNvSpPr/>
          <p:nvPr/>
        </p:nvSpPr>
        <p:spPr bwMode="auto">
          <a:xfrm>
            <a:off x="9372489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9100773" y="195911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9707035" y="2326464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178360" y="4501069"/>
            <a:ext cx="16009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 :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HDCVI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: sortie YUV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197819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 bwMode="auto">
          <a:xfrm>
            <a:off x="10335876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670422" y="2326464"/>
            <a:ext cx="98748" cy="1142978"/>
            <a:chOff x="2686868" y="2864898"/>
            <a:chExt cx="90000" cy="1142978"/>
          </a:xfrm>
        </p:grpSpPr>
        <p:cxnSp>
          <p:nvCxnSpPr>
            <p:cNvPr id="56" name="直接连接符 55"/>
            <p:cNvCxnSpPr/>
            <p:nvPr/>
          </p:nvCxnSpPr>
          <p:spPr bwMode="auto">
            <a:xfrm>
              <a:off x="2731859" y="2864898"/>
              <a:ext cx="0" cy="10783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68" y="39178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9" name="TextBox 76"/>
          <p:cNvSpPr>
            <a:spLocks noChangeArrowheads="1"/>
          </p:cNvSpPr>
          <p:nvPr/>
        </p:nvSpPr>
        <p:spPr bwMode="auto">
          <a:xfrm>
            <a:off x="10221984" y="3522042"/>
            <a:ext cx="1345440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Format vidéo 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 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 : NTSC</a:t>
            </a:r>
          </a:p>
        </p:txBody>
      </p:sp>
      <p:sp>
        <p:nvSpPr>
          <p:cNvPr id="60" name="TextBox 73"/>
          <p:cNvSpPr>
            <a:spLocks noChangeArrowheads="1"/>
          </p:cNvSpPr>
          <p:nvPr/>
        </p:nvSpPr>
        <p:spPr bwMode="auto">
          <a:xfrm>
            <a:off x="8072182" y="3106599"/>
            <a:ext cx="1300307" cy="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DWDR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WDR</a:t>
            </a:r>
          </a:p>
        </p:txBody>
      </p: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553935" y="3262501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8936" y="4716512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Marque :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Caméra de sécurité active mobile (2/2)</a:t>
            </a:r>
            <a:r>
              <a:rPr lang="zh-CN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248BC03-5589-4C0F-96DB-3734EEC3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107</a:t>
            </a:fld>
            <a:endParaRPr lang="zh-CN" alt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Série d'alarmes incendie résidentielles (nouvelle génération)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1486" y="1385367"/>
            <a:ext cx="76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DHI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87879" y="1385367"/>
            <a:ext cx="6286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HY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4811" y="1385367"/>
            <a:ext cx="5982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SA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35342" y="1401571"/>
            <a:ext cx="373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73828" y="1385367"/>
            <a:ext cx="373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13792" y="1401571"/>
            <a:ext cx="4138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41703" y="1385367"/>
            <a:ext cx="391454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8720" y="14623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75652" y="14623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30236" y="1474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39819" y="1924791"/>
            <a:ext cx="174172" cy="1070958"/>
            <a:chOff x="4567431" y="1933500"/>
            <a:chExt cx="174172" cy="1070958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4654516" y="1933500"/>
              <a:ext cx="1" cy="9129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567431" y="2830286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411645" y="2578406"/>
            <a:ext cx="266451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Type d'appareil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SA : Détecteur de fumée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HT : Détecteur de chaleur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GC : Détecteur de monoxyde de carbone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GP : Détecteur de gaz (propane GPL)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GM : Détecteur de gaz (méthane CH4)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PC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GPL et 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MC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CH4 et 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RC : Télécommande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SC : Fumée et 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SH : Fumée et chaleur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HC : Chaleur et 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MS : Capteur multiple (fumée, chaleur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CO)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PR : Capteur PIR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ES : Capteur environnemental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WL : Détecteur de fuite d'eau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CD : CO2 (dioxyde de carbone)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430407" y="1924791"/>
            <a:ext cx="208796" cy="3349138"/>
            <a:chOff x="4567431" y="1917296"/>
            <a:chExt cx="174172" cy="2489241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4654517" y="1917296"/>
              <a:ext cx="2" cy="24021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4567431" y="4232365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89749" y="5273929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Type de série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1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niveau d'entrée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2, 3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Niveau intermédiaire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4, 5, 6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haut de gamme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577099" y="1943068"/>
            <a:ext cx="156329" cy="894713"/>
            <a:chOff x="4567433" y="1917296"/>
            <a:chExt cx="162456" cy="2543016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4654519" y="1917296"/>
              <a:ext cx="3124" cy="2141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4567433" y="4058549"/>
              <a:ext cx="162456" cy="4017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639204" y="2855570"/>
            <a:ext cx="343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Informations sur l'alimentation électrique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Scellée ou non remplaçable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1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Une batterie remplaçable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Deux piles remplaçables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Alimentation par adaptateur CC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M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rechargeable sur secteur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X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Électrique scellé 10 Y Aucune rechargeable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Remplaçable sur secteur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214858" y="1958920"/>
            <a:ext cx="174172" cy="1018199"/>
            <a:chOff x="4563866" y="1917296"/>
            <a:chExt cx="174172" cy="1018199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654519" y="1917296"/>
              <a:ext cx="0" cy="878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4563866" y="2761323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471284" y="1924790"/>
            <a:ext cx="187468" cy="2916533"/>
            <a:chOff x="4377376" y="1917296"/>
            <a:chExt cx="714181" cy="837192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654517" y="1917296"/>
              <a:ext cx="79949" cy="770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4377376" y="2688056"/>
              <a:ext cx="714181" cy="664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930283" y="4818756"/>
            <a:ext cx="1595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Type de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 : 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W : Wi-Fi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B : Bluetooth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G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 4G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Nom interne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R9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239239" y="3076062"/>
            <a:ext cx="1130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Apparence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Basique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B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C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27087" y="1385367"/>
            <a:ext cx="373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28153" y="1942716"/>
            <a:ext cx="174172" cy="1018199"/>
            <a:chOff x="4563866" y="1917296"/>
            <a:chExt cx="174172" cy="1018199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4654519" y="1917296"/>
              <a:ext cx="0" cy="878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4563866" y="2761323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852534" y="3059858"/>
            <a:ext cx="9845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Informations sur la batterie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réservé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1 : 1,5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3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 3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9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 9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38" name="灯片编号占位符 37">
            <a:extLst>
              <a:ext uri="{FF2B5EF4-FFF2-40B4-BE49-F238E27FC236}">
                <a16:creationId xmlns:a16="http://schemas.microsoft.com/office/drawing/2014/main" id="{0CDF606A-7DBD-4141-B3E6-2890C842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5398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Série d'alarmes incendie commerciales (nouvelle génération)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1486" y="1385367"/>
            <a:ext cx="76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DHI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87879" y="1385367"/>
            <a:ext cx="6286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HY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4811" y="1385367"/>
            <a:ext cx="7841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AFP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7234" y="1385367"/>
            <a:ext cx="373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85552" y="1385367"/>
            <a:ext cx="562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5751" y="1385367"/>
            <a:ext cx="373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02551" y="1385367"/>
            <a:ext cx="3834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89987" y="1385367"/>
            <a:ext cx="6319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8720" y="14623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75652" y="14623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8520" y="1474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70295" y="1385367"/>
            <a:ext cx="428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70213" y="1440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39819" y="1924791"/>
            <a:ext cx="174172" cy="1070958"/>
            <a:chOff x="4567431" y="1933500"/>
            <a:chExt cx="174172" cy="1070958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4654516" y="1933500"/>
              <a:ext cx="1" cy="9129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567431" y="2830286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875652" y="3033039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Type de système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AFP : FACP adressable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CFP : FACP conventionnel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IFP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FACP intelligent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566923" y="1908587"/>
            <a:ext cx="174172" cy="2489241"/>
            <a:chOff x="4567431" y="1917296"/>
            <a:chExt cx="174172" cy="2489241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4654517" y="1917296"/>
              <a:ext cx="2" cy="24021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4567431" y="4232365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763380" y="4502330"/>
            <a:ext cx="1391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Type de série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3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entrée de gamme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5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Niveau intermédiaire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7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Niveau supérieur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2 : C Niveau d'entrée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4 : C Niveau intermédiaire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6 : C Niveau avancé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183079" y="1942716"/>
            <a:ext cx="174172" cy="844027"/>
            <a:chOff x="4570557" y="1917296"/>
            <a:chExt cx="174172" cy="84402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4654519" y="1917296"/>
              <a:ext cx="0" cy="6959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4570557" y="2587151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763396" y="2856410"/>
            <a:ext cx="11128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Numéro de boucle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01 : 1 boucle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02 : 2 boucles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08 : 8 boucles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16 : 16 boucles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Numéro de zone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01 : 1 zone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02 : 2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04 : 4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06……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289022" y="1943068"/>
            <a:ext cx="156329" cy="894713"/>
            <a:chOff x="4567433" y="1917296"/>
            <a:chExt cx="162456" cy="254301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654519" y="1917296"/>
              <a:ext cx="3124" cy="2141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4567433" y="4058549"/>
              <a:ext cx="162456" cy="4017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021866" y="2857249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Réservé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103617" y="1942716"/>
            <a:ext cx="174172" cy="1018199"/>
            <a:chOff x="4563866" y="1917296"/>
            <a:chExt cx="174172" cy="1018199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4654519" y="1917296"/>
              <a:ext cx="0" cy="878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4563866" y="2761323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078405" y="2962004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Par défaut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Aucun, sans impression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P : avec impression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 : avec écran d'affichage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L : majuscules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742288" y="1385367"/>
            <a:ext cx="3850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B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47723" y="1908587"/>
            <a:ext cx="174172" cy="703984"/>
            <a:chOff x="4560291" y="1917296"/>
            <a:chExt cx="174172" cy="703984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4654519" y="1917296"/>
              <a:ext cx="0" cy="521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4560291" y="2447108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624970" y="263166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B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avec batterie</a:t>
            </a:r>
          </a:p>
        </p:txBody>
      </p:sp>
      <p:sp>
        <p:nvSpPr>
          <p:cNvPr id="41" name="矩形 40"/>
          <p:cNvSpPr/>
          <p:nvPr/>
        </p:nvSpPr>
        <p:spPr>
          <a:xfrm>
            <a:off x="7624970" y="1250737"/>
            <a:ext cx="2572767" cy="7924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42" name="灯片编号占位符 41">
            <a:extLst>
              <a:ext uri="{FF2B5EF4-FFF2-40B4-BE49-F238E27FC236}">
                <a16:creationId xmlns:a16="http://schemas.microsoft.com/office/drawing/2014/main" id="{FEB5CD45-1464-4676-A234-4B9A25FF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109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97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1022463" y="2942936"/>
            <a:ext cx="2534161" cy="36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Cas </a:t>
            </a:r>
            <a:r>
              <a: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</a:t>
            </a:r>
            <a:r>
              <a:rPr lang="zh-CN" altLang="en-US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IR Cube/PT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Balle de dissuasion active/Caméra sténopé/Caméra PT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bullet active dissuasive / Caméra bullet en plastique / Caméra PT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 : Projectile en plastique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RL : Caméra à balle en plastique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CLQ : Caméra plastique à installation rapide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CM : Caméra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RM : Balle en métal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Balle de dissuasion active/balle métallique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Balle métallique/Dôme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EA 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Dôme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EQ : Boule active de dissuasion rapide à installer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EM :  Boule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Dôme métallique en forme de coin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Micro-balle/boîtier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Eyeball métallique </a:t>
            </a:r>
            <a:r>
              <a:rPr lang="en-US" altLang="zh-CN" sz="11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TiOC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011401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29832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88885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92357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76726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61095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45463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26455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732543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407989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23620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14201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957347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985702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6"/>
          <p:cNvSpPr>
            <a:spLocks noChangeArrowheads="1"/>
          </p:cNvSpPr>
          <p:nvPr/>
        </p:nvSpPr>
        <p:spPr bwMode="auto">
          <a:xfrm>
            <a:off x="6434397" y="3401903"/>
            <a:ext cx="1345440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Format vidéo 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 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 : NTSC</a:t>
            </a:r>
          </a:p>
        </p:txBody>
      </p:sp>
      <p:sp>
        <p:nvSpPr>
          <p:cNvPr id="115" name="椭圆 114"/>
          <p:cNvSpPr/>
          <p:nvPr/>
        </p:nvSpPr>
        <p:spPr bwMode="auto">
          <a:xfrm>
            <a:off x="1493499" y="285293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9" name="肘形连接符 58"/>
          <p:cNvCxnSpPr>
            <a:stCxn id="95" idx="2"/>
            <a:endCxn id="115" idx="0"/>
          </p:cNvCxnSpPr>
          <p:nvPr/>
        </p:nvCxnSpPr>
        <p:spPr>
          <a:xfrm rot="5400000">
            <a:off x="4681358" y="-1124034"/>
            <a:ext cx="834111" cy="71198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6"/>
          <p:cNvSpPr>
            <a:spLocks noChangeArrowheads="1"/>
          </p:cNvSpPr>
          <p:nvPr/>
        </p:nvSpPr>
        <p:spPr bwMode="auto">
          <a:xfrm>
            <a:off x="3441279" y="2989102"/>
            <a:ext cx="4030777" cy="345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  Bille en plastique/Boule oculaire en plastique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RA : Dôme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R-Z : Balle métallique/Dôme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 :  Balle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 :  Balle métallique/ Œil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T-Z : Balle métallique/Œil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T-I8 : Balle métallique de grande taille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TE :  Boule </a:t>
            </a:r>
            <a:r>
              <a:rPr lang="en-US" altLang="zh-CN" sz="11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métallique + plastique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TH-I4 :  Balle IR 40 m (support métallique)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TH-I8 :  Bullet IR 80 m (support métallique)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 : Bullet/Eyeball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TLM : Projectile à support métallique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TM 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Projectile métallique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X : Wizcolor Bullet/Eyeball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TQ : Eyeball à installation rapide (82 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TLQ : Eyeball à installation rapide (69 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TLMQ : Eyeball métallique à installation rapide (69 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TMQ : Eyeball métallique à installation rapide (82 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TRQ : Eyeball à installation rapide (sans IP67) (69 mm)</a:t>
            </a:r>
          </a:p>
        </p:txBody>
      </p: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8063383" y="3357563"/>
            <a:ext cx="2939897" cy="282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Caractéristique 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-VF :  Vari-focal manuel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-Z : Vari-focal motorisé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-H :   Avec chauffage intégré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-T :     Communication bidirectionnelle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-A :     Microphone intégré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-DP :   Double alimentation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        (CA 24 V/CC 12 V)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-POC : Alimentation par câble coaxial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-LED :  Lumière blanche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-DIP :  Commutateur DIP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-VP :    Anti-vandalisme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-TH :   Température et humidité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-IL </a:t>
            </a:r>
            <a:r>
              <a:rPr lang="zh-CN" altLang="en-US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Double éclairage intelligent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-E2 : Double objectif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-E2Z : double objectif hybride à focale variable</a:t>
            </a:r>
          </a:p>
        </p:txBody>
      </p:sp>
      <p:sp>
        <p:nvSpPr>
          <p:cNvPr id="20" name="矩形 19"/>
          <p:cNvSpPr/>
          <p:nvPr/>
        </p:nvSpPr>
        <p:spPr>
          <a:xfrm>
            <a:off x="10095857" y="3443565"/>
            <a:ext cx="219884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-W : Sans fil</a:t>
            </a:r>
          </a:p>
          <a:p>
            <a:pPr lvl="0"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-IRE6 :  IR 60 m</a:t>
            </a:r>
          </a:p>
          <a:p>
            <a:pPr lvl="0"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-PIR :   Caméra PIR</a:t>
            </a:r>
          </a:p>
          <a:p>
            <a:pPr lvl="0"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 :      Lumière blanche</a:t>
            </a:r>
          </a:p>
          <a:p>
            <a:pPr lvl="0"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-S :      Sirène</a:t>
            </a:r>
          </a:p>
          <a:p>
            <a:pPr lvl="0"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-LS :   Lumière blanche et sirène</a:t>
            </a:r>
          </a:p>
          <a:p>
            <a:pPr lvl="0"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-PV :   Caméra </a:t>
            </a:r>
            <a:r>
              <a:rPr lang="en-US" altLang="zh-CN" sz="11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TiOC</a:t>
            </a:r>
          </a:p>
        </p:txBody>
      </p:sp>
      <p:cxnSp>
        <p:nvCxnSpPr>
          <p:cNvPr id="33" name="肘形连接符 32"/>
          <p:cNvCxnSpPr>
            <a:stCxn id="49" idx="2"/>
            <a:endCxn id="76" idx="0"/>
          </p:cNvCxnSpPr>
          <p:nvPr/>
        </p:nvCxnSpPr>
        <p:spPr bwMode="auto">
          <a:xfrm rot="5400000">
            <a:off x="7613027" y="1512918"/>
            <a:ext cx="1383077" cy="23948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椭圆 102"/>
          <p:cNvSpPr/>
          <p:nvPr/>
        </p:nvSpPr>
        <p:spPr bwMode="auto">
          <a:xfrm>
            <a:off x="7062117" y="333900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肘形连接符 85"/>
          <p:cNvCxnSpPr>
            <a:stCxn id="102" idx="2"/>
            <a:endCxn id="121" idx="0"/>
          </p:cNvCxnSpPr>
          <p:nvPr/>
        </p:nvCxnSpPr>
        <p:spPr bwMode="auto">
          <a:xfrm rot="5400000">
            <a:off x="9072852" y="1685275"/>
            <a:ext cx="1218153" cy="1885255"/>
          </a:xfrm>
          <a:prstGeom prst="bentConnector3">
            <a:avLst>
              <a:gd name="adj1" fmla="val 75022"/>
            </a:avLst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椭圆 120"/>
          <p:cNvSpPr/>
          <p:nvPr/>
        </p:nvSpPr>
        <p:spPr bwMode="auto">
          <a:xfrm>
            <a:off x="8694299" y="323697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Caméra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HDCVI 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(2/2)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4607F1-9793-4087-B4A4-1BC5EEB5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Série d'alarmes incendie commerciales (nouvelle génération)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5992" y="1843206"/>
            <a:ext cx="7681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DHI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2385" y="1843206"/>
            <a:ext cx="6286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HY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39319" y="1843206"/>
            <a:ext cx="4138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9577" y="1843206"/>
            <a:ext cx="562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13361" y="1834694"/>
            <a:ext cx="373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49447" y="1833781"/>
            <a:ext cx="373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63226" y="19201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10158" y="19201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74325" y="2382630"/>
            <a:ext cx="174172" cy="1070958"/>
            <a:chOff x="4567431" y="1933500"/>
            <a:chExt cx="174172" cy="1070958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4654516" y="1933500"/>
              <a:ext cx="1" cy="9129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567431" y="2830286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047137" y="3527159"/>
            <a:ext cx="122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Type de système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 : Adressable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C : Conventionnel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L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Lora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433979" y="2366426"/>
            <a:ext cx="174172" cy="2489241"/>
            <a:chOff x="4567431" y="1917296"/>
            <a:chExt cx="174172" cy="2489241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4654517" y="1917296"/>
              <a:ext cx="2" cy="24021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4567431" y="4232365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748497" y="4877759"/>
            <a:ext cx="17540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Type de série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01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Détecteur de fumée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Détecteur de chaleur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29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Détecteur combiné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de fumée et de chaleur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125773" y="2357914"/>
            <a:ext cx="174172" cy="2315424"/>
            <a:chOff x="4567433" y="1917296"/>
            <a:chExt cx="174172" cy="231542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654519" y="1917296"/>
              <a:ext cx="3124" cy="2141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4567433" y="4058548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820764" y="4698911"/>
            <a:ext cx="91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génération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Lora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 2 fils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4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 4 fils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58958" y="2357914"/>
            <a:ext cx="174172" cy="1018199"/>
            <a:chOff x="4563866" y="1917296"/>
            <a:chExt cx="174172" cy="101819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4654519" y="1917296"/>
              <a:ext cx="0" cy="878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4563866" y="2761323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565457" y="3376113"/>
            <a:ext cx="227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Réservé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29048" y="1833781"/>
            <a:ext cx="3914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737689" y="2374299"/>
            <a:ext cx="174172" cy="703984"/>
            <a:chOff x="4560291" y="1917296"/>
            <a:chExt cx="174172" cy="703984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4654519" y="1917296"/>
              <a:ext cx="0" cy="521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4560291" y="2447108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557182" y="3099114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Anti-explosion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Réagencement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I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Isolateur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422675" y="1843206"/>
            <a:ext cx="10208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CTXF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73141" y="19107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613108" y="1708576"/>
            <a:ext cx="1987798" cy="7924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73482" y="19201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24045" y="1833781"/>
            <a:ext cx="3850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B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44298" y="2357001"/>
            <a:ext cx="174172" cy="1234267"/>
            <a:chOff x="4576942" y="1917296"/>
            <a:chExt cx="174172" cy="1234267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4654519" y="1917296"/>
              <a:ext cx="19019" cy="11701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4576942" y="2977391"/>
              <a:ext cx="174172" cy="174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等线"/>
                <a:cs typeface="+mn-cs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563725" y="3593133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B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"/>
                <a:cs typeface="+mn-cs"/>
              </a:rPr>
              <a:t>Base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77CC8F-105D-4DAC-8DD3-A1BD2C9F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22369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92565" y="185129"/>
            <a:ext cx="11279187" cy="868363"/>
          </a:xfrm>
        </p:spPr>
        <p:txBody>
          <a:bodyPr>
            <a:normAutofit/>
          </a:bodyPr>
          <a:lstStyle/>
          <a:p>
            <a:r>
              <a:rPr lang="en-US" altLang="zh-CN" sz="3600">
                <a:solidFill>
                  <a:prstClr val="black"/>
                </a:solidFill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Micro-onduleur</a:t>
            </a:r>
            <a:endParaRPr lang="en-US" altLang="zh-CN" sz="3600" dirty="0">
              <a:solidFill>
                <a:prstClr val="black"/>
              </a:solidFill>
              <a:latin typeface="Segoe UI" panose="020B0502040204020203" pitchFamily="34" charset="0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2910806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25806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4002796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3744184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5309903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69805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122287" y="3190457"/>
            <a:ext cx="1353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Puissance nominale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300 : 300 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400 : 400 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2000 : 2000 W</a:t>
            </a: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6354863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6648994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04841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597847" y="4851387"/>
            <a:ext cx="1370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liaison montante :</a:t>
            </a:r>
          </a:p>
          <a:p>
            <a:r>
              <a:rPr lang="en-US" altLang="zh-CN" sz="1400" dirty="0"/>
              <a:t>SW : WIFI</a:t>
            </a:r>
          </a:p>
          <a:p>
            <a:r>
              <a:rPr lang="en-US" altLang="zh-CN" sz="1400" dirty="0"/>
              <a:t>S : Sub-1G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 bwMode="auto">
          <a:xfrm>
            <a:off x="7880288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243562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880288" y="3088877"/>
            <a:ext cx="2676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Région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aucune par défaut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NA : Amérique du Nord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4345273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2701389" y="3262501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86389" y="4716512"/>
            <a:ext cx="172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Type de produit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M : micro-onduleur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7602638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33EB78-AF58-4EC3-B041-186045EE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111</a:t>
            </a:fld>
            <a:endParaRPr lang="zh-CN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6406" y="194488"/>
            <a:ext cx="11279187" cy="868363"/>
          </a:xfrm>
        </p:spPr>
        <p:txBody>
          <a:bodyPr/>
          <a:lstStyle/>
          <a:p>
            <a:r>
              <a:rPr lang="en-US" altLang="zh-CN" sz="3600" dirty="0">
                <a:solidFill>
                  <a:prstClr val="black"/>
                </a:solidFill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Onduleur</a:t>
            </a:r>
            <a:r>
              <a:rPr lang="en-US" altLang="zh-CN" sz="3600">
                <a:solidFill>
                  <a:prstClr val="black"/>
                </a:solidFill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 à cordes</a:t>
            </a:r>
            <a:endParaRPr lang="zh-CN" altLang="en-US" sz="3600" dirty="0">
              <a:solidFill>
                <a:prstClr val="black"/>
              </a:solidFill>
              <a:latin typeface="Segoe UI" panose="020B0502040204020203" pitchFamily="34" charset="0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3949897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64897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5041887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783275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6348994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25K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708896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161378" y="3190457"/>
            <a:ext cx="1353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Puissance nominale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3K : 3 kW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3K6 : 3,6 kW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320K : 320 kW</a:t>
            </a: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7393954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7688085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43932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636937" y="4851387"/>
            <a:ext cx="2734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réseau :</a:t>
            </a:r>
          </a:p>
          <a:p>
            <a:r>
              <a:rPr lang="en-US" altLang="zh-CN" sz="1400" dirty="0"/>
              <a:t>S : Monophasé</a:t>
            </a:r>
          </a:p>
          <a:p>
            <a:r>
              <a:rPr lang="en-US" altLang="zh-CN" sz="1400" dirty="0"/>
              <a:t>T : Triphasé</a:t>
            </a:r>
          </a:p>
          <a:p>
            <a:r>
              <a:rPr lang="en-US" altLang="zh-CN" sz="1400" dirty="0"/>
              <a:t>LT : Triphasé basse tension </a:t>
            </a:r>
          </a:p>
          <a:p>
            <a:endParaRPr lang="en-US" altLang="zh-CN" sz="1400" dirty="0"/>
          </a:p>
        </p:txBody>
      </p:sp>
      <p:grpSp>
        <p:nvGrpSpPr>
          <p:cNvPr id="65" name="组合 64"/>
          <p:cNvGrpSpPr/>
          <p:nvPr/>
        </p:nvGrpSpPr>
        <p:grpSpPr>
          <a:xfrm>
            <a:off x="5384364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3740480" y="3262501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625480" y="4716512"/>
            <a:ext cx="172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Type de produit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S : </a:t>
            </a:r>
            <a:r>
              <a:rPr lang="en-US" altLang="zh-CN" sz="1400" dirty="0"/>
              <a:t>Onduleur string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84BAC9-486A-49C4-B4DC-413A9C67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112</a:t>
            </a:fld>
            <a:endParaRPr lang="zh-CN" alt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6406" y="185129"/>
            <a:ext cx="11279187" cy="868363"/>
          </a:xfrm>
        </p:spPr>
        <p:txBody>
          <a:bodyPr>
            <a:normAutofit/>
          </a:bodyPr>
          <a:lstStyle/>
          <a:p>
            <a:r>
              <a:rPr lang="en-US" altLang="zh-CN" sz="3600">
                <a:solidFill>
                  <a:prstClr val="black"/>
                </a:solidFill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Onduleur hybride</a:t>
            </a:r>
            <a:endParaRPr lang="en-US" altLang="zh-CN" sz="3600" dirty="0">
              <a:solidFill>
                <a:prstClr val="black"/>
              </a:solidFill>
              <a:latin typeface="Segoe UI" panose="020B0502040204020203" pitchFamily="34" charset="0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2910806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25806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4002796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3744184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5309903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25K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69805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122287" y="3190457"/>
            <a:ext cx="1353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Puissance nominale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3K : 3 kW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3K6 : 3,6 kW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25K : 25 kW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648994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04841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597846" y="4851387"/>
            <a:ext cx="2469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batterie :</a:t>
            </a:r>
          </a:p>
          <a:p>
            <a:r>
              <a:rPr lang="en-US" altLang="zh-CN" sz="1400" dirty="0"/>
              <a:t>H : batterie haute tension</a:t>
            </a:r>
          </a:p>
          <a:p>
            <a:r>
              <a:rPr lang="en-US" altLang="zh-CN" sz="1400" dirty="0"/>
              <a:t>L : batterie basse tension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7880288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243562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880288" y="3088877"/>
            <a:ext cx="2676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réseau :</a:t>
            </a:r>
          </a:p>
          <a:p>
            <a:r>
              <a:rPr lang="en-US" altLang="zh-CN" sz="1400" dirty="0"/>
              <a:t>S : Monophasé</a:t>
            </a:r>
          </a:p>
          <a:p>
            <a:r>
              <a:rPr lang="en-US" altLang="zh-CN" sz="1400" dirty="0"/>
              <a:t>T : Triphasé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4345273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2701389" y="3262501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86389" y="4716512"/>
            <a:ext cx="172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Type de produit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H : onduleur hybride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6320368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7C730D-8A9B-49CF-A8C5-BD530483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113</a:t>
            </a:fld>
            <a:endParaRPr lang="zh-CN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6406" y="195273"/>
            <a:ext cx="11279187" cy="8683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prstClr val="black"/>
                </a:solidFill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Batterie résidentielle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2186906" y="115411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01906" y="1857570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3278896" y="11541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3020284" y="151411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4586003" y="11541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BDU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45905" y="1855398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98387" y="2627893"/>
            <a:ext cx="1353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Sous-type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BDU : unité BDU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50B : batterie de 5 kWh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5925094" y="113539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38955" y="2621307"/>
            <a:ext cx="1442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BDU :</a:t>
            </a:r>
          </a:p>
          <a:p>
            <a:r>
              <a:rPr lang="en-US" altLang="zh-CN" sz="1400" dirty="0"/>
              <a:t>P : BDU principale, uniquement pour deux chaînes de batteries</a:t>
            </a:r>
          </a:p>
          <a:p>
            <a:r>
              <a:rPr lang="en-US" altLang="zh-CN" sz="1400" dirty="0"/>
              <a:t>Aucun pour sous-BDU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7156388" y="112491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19662" y="1855398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156387" y="2627893"/>
            <a:ext cx="2053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batterie :</a:t>
            </a:r>
          </a:p>
          <a:p>
            <a:r>
              <a:rPr lang="en-US" altLang="zh-CN" sz="1400" dirty="0"/>
              <a:t>H : batterie haute tension</a:t>
            </a:r>
          </a:p>
          <a:p>
            <a:r>
              <a:rPr lang="en-US" altLang="zh-CN" sz="1400" dirty="0"/>
              <a:t>L : batterie basse tension</a:t>
            </a:r>
            <a:endParaRPr lang="zh-CN" altLang="en-US" sz="1400" dirty="0"/>
          </a:p>
        </p:txBody>
      </p: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1254723" y="2248168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906906" y="2639399"/>
            <a:ext cx="1723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Type de produit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E : Système de stockage d'énergie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8387682" y="112491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82072" y="1857570"/>
            <a:ext cx="90000" cy="725540"/>
            <a:chOff x="2686859" y="2864898"/>
            <a:chExt cx="90000" cy="725540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椭圆 1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80416" y="1855398"/>
            <a:ext cx="90000" cy="725540"/>
            <a:chOff x="2686859" y="2864898"/>
            <a:chExt cx="90000" cy="725540"/>
          </a:xfrm>
        </p:grpSpPr>
        <p:cxnSp>
          <p:nvCxnSpPr>
            <p:cNvPr id="20" name="直接连接符 19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椭圆 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735094" y="1855398"/>
            <a:ext cx="90000" cy="725540"/>
            <a:chOff x="2686859" y="2864898"/>
            <a:chExt cx="90000" cy="725540"/>
          </a:xfrm>
        </p:grpSpPr>
        <p:cxnSp>
          <p:nvCxnSpPr>
            <p:cNvPr id="32" name="直接连接符 31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椭圆 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9398592" y="2121606"/>
            <a:ext cx="2053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r>
              <a:rPr lang="en-US" altLang="zh-CN" sz="1400" dirty="0"/>
              <a:t>2 : 2e génération</a:t>
            </a:r>
          </a:p>
          <a:p>
            <a:r>
              <a:rPr lang="en-US" altLang="zh-CN" sz="1400" dirty="0"/>
              <a:t>Aucune pour la 1re génération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3442787" y="431199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757787" y="5015449"/>
            <a:ext cx="90000" cy="725540"/>
            <a:chOff x="2686859" y="2864898"/>
            <a:chExt cx="90000" cy="72554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 bwMode="auto">
          <a:xfrm>
            <a:off x="4534777" y="431199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4276165" y="467199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矩形 41"/>
          <p:cNvSpPr/>
          <p:nvPr/>
        </p:nvSpPr>
        <p:spPr bwMode="auto">
          <a:xfrm>
            <a:off x="5841884" y="431199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201786" y="5013277"/>
            <a:ext cx="90000" cy="725540"/>
            <a:chOff x="2686859" y="2864898"/>
            <a:chExt cx="90000" cy="725540"/>
          </a:xfrm>
        </p:grpSpPr>
        <p:cxnSp>
          <p:nvCxnSpPr>
            <p:cNvPr id="44" name="直接连接符 43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椭圆 4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 bwMode="auto">
          <a:xfrm>
            <a:off x="6886844" y="467530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矩形 46"/>
          <p:cNvSpPr/>
          <p:nvPr/>
        </p:nvSpPr>
        <p:spPr bwMode="auto">
          <a:xfrm>
            <a:off x="7180975" y="429327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69"/>
          <p:cNvSpPr>
            <a:spLocks noChangeArrowheads="1"/>
          </p:cNvSpPr>
          <p:nvPr/>
        </p:nvSpPr>
        <p:spPr bwMode="auto">
          <a:xfrm>
            <a:off x="2317470" y="5193678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4162" y="1514115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Nom du modèle</a:t>
            </a:r>
            <a:endParaRPr lang="zh-CN" altLang="en-US" sz="1600" dirty="0"/>
          </a:p>
        </p:txBody>
      </p:sp>
      <p:sp>
        <p:nvSpPr>
          <p:cNvPr id="50" name="文本框 49"/>
          <p:cNvSpPr txBox="1"/>
          <p:nvPr/>
        </p:nvSpPr>
        <p:spPr>
          <a:xfrm>
            <a:off x="154162" y="4640887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Nom du système</a:t>
            </a:r>
            <a:endParaRPr lang="zh-CN" altLang="en-US" sz="1600" dirty="0"/>
          </a:p>
        </p:txBody>
      </p:sp>
      <p:sp>
        <p:nvSpPr>
          <p:cNvPr id="51" name="文本框 50"/>
          <p:cNvSpPr txBox="1"/>
          <p:nvPr/>
        </p:nvSpPr>
        <p:spPr>
          <a:xfrm>
            <a:off x="4109772" y="5690644"/>
            <a:ext cx="1723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Type de produit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E : Système de stockage d'énergie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4945904" y="5015449"/>
            <a:ext cx="90000" cy="725540"/>
            <a:chOff x="2686859" y="2864898"/>
            <a:chExt cx="90000" cy="725540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8139363" y="5193678"/>
            <a:ext cx="2053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batterie :</a:t>
            </a:r>
          </a:p>
          <a:p>
            <a:r>
              <a:rPr lang="en-US" altLang="zh-CN" sz="1400" dirty="0"/>
              <a:t>H : Batterie haute tension</a:t>
            </a:r>
          </a:p>
          <a:p>
            <a:r>
              <a:rPr lang="en-US" altLang="zh-CN" sz="1400" dirty="0"/>
              <a:t>L : Batterie basse tension</a:t>
            </a:r>
            <a:endParaRPr lang="zh-CN" altLang="en-US" sz="1400" dirty="0"/>
          </a:p>
        </p:txBody>
      </p:sp>
      <p:grpSp>
        <p:nvGrpSpPr>
          <p:cNvPr id="60" name="组合 59"/>
          <p:cNvGrpSpPr/>
          <p:nvPr/>
        </p:nvGrpSpPr>
        <p:grpSpPr>
          <a:xfrm>
            <a:off x="7506715" y="5013277"/>
            <a:ext cx="90000" cy="725540"/>
            <a:chOff x="2686859" y="2864898"/>
            <a:chExt cx="90000" cy="725540"/>
          </a:xfrm>
        </p:grpSpPr>
        <p:cxnSp>
          <p:nvCxnSpPr>
            <p:cNvPr id="62" name="直接连接符 61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椭圆 6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5791990" y="5419127"/>
            <a:ext cx="2053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Capacité de la batterie :</a:t>
            </a:r>
          </a:p>
          <a:p>
            <a:r>
              <a:rPr lang="en-US" altLang="zh-CN" sz="1400" dirty="0"/>
              <a:t>50 : 5,3 kWh, 1 pack</a:t>
            </a:r>
          </a:p>
          <a:p>
            <a:r>
              <a:rPr lang="en-US" altLang="zh-CN" sz="1400" dirty="0"/>
              <a:t>100 : 10,6 kWh, 2 packs</a:t>
            </a:r>
          </a:p>
          <a:p>
            <a:r>
              <a:rPr lang="en-US" altLang="zh-CN" sz="1400" dirty="0"/>
              <a:t>150 : 15,9 kWh, 3 packs</a:t>
            </a:r>
          </a:p>
          <a:p>
            <a:r>
              <a:rPr lang="en-US" altLang="zh-CN" sz="1400" dirty="0"/>
              <a:t>200 : 21,2 kWh, 4 packs</a:t>
            </a:r>
            <a:endParaRPr lang="zh-CN" altLang="en-US" sz="1400" dirty="0"/>
          </a:p>
        </p:txBody>
      </p:sp>
      <p:cxnSp>
        <p:nvCxnSpPr>
          <p:cNvPr id="68" name="直接连接符 67"/>
          <p:cNvCxnSpPr/>
          <p:nvPr/>
        </p:nvCxnSpPr>
        <p:spPr bwMode="auto">
          <a:xfrm>
            <a:off x="6886844" y="151411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A5D2BF6A-CD43-4EA3-8652-994D5AD3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114</a:t>
            </a:fld>
            <a:endParaRPr lang="zh-CN" alt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6406" y="202873"/>
            <a:ext cx="11279187" cy="8683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prstClr val="black"/>
                </a:solidFill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C&amp;I ESS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1992122" y="126402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07122" y="1985772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3385864" y="126402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2971804" y="162402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5122739" y="126402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53009" y="2792432"/>
            <a:ext cx="1353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Capacité ESS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215 : 215 kWh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232 : 232 kWh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372 : 372 kWh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755471" y="12735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63561" y="2813850"/>
            <a:ext cx="2247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Taux de charge :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P2 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 2 heures pour une charge complète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P1 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 1 heure pour une charge complète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8534856" y="12557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22528" y="2741833"/>
            <a:ext cx="2568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sortie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CC : sortie CC, aucune par défaut, sortie CA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MPPT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 : STS</a:t>
            </a:r>
          </a:p>
          <a:p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1782705" y="2864476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950498" y="2793862"/>
            <a:ext cx="24316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Type de produit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E : Système de stockage d'énergie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L : Refroidissement liquide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F : Refroidissement par air forcé</a:t>
            </a:r>
          </a:p>
          <a:p>
            <a:endParaRPr lang="en-US" altLang="zh-C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7982886" y="164823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组合 30"/>
          <p:cNvGrpSpPr/>
          <p:nvPr/>
        </p:nvGrpSpPr>
        <p:grpSpPr>
          <a:xfrm>
            <a:off x="3741213" y="1993550"/>
            <a:ext cx="90000" cy="725540"/>
            <a:chOff x="2686859" y="2864898"/>
            <a:chExt cx="90000" cy="725540"/>
          </a:xfrm>
        </p:grpSpPr>
        <p:cxnSp>
          <p:nvCxnSpPr>
            <p:cNvPr id="32" name="直接连接符 31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椭圆 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88867" y="1993550"/>
            <a:ext cx="90000" cy="725540"/>
            <a:chOff x="2686859" y="2864898"/>
            <a:chExt cx="90000" cy="725540"/>
          </a:xfrm>
        </p:grpSpPr>
        <p:cxnSp>
          <p:nvCxnSpPr>
            <p:cNvPr id="36" name="直接连接符 35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椭圆 3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08255" y="1993550"/>
            <a:ext cx="90000" cy="725540"/>
            <a:chOff x="2686859" y="2864898"/>
            <a:chExt cx="90000" cy="725540"/>
          </a:xfrm>
        </p:grpSpPr>
        <p:cxnSp>
          <p:nvCxnSpPr>
            <p:cNvPr id="39" name="直接连接符 3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椭圆 3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50437" y="1965312"/>
            <a:ext cx="90000" cy="725540"/>
            <a:chOff x="2686859" y="2864898"/>
            <a:chExt cx="90000" cy="725540"/>
          </a:xfrm>
        </p:grpSpPr>
        <p:cxnSp>
          <p:nvCxnSpPr>
            <p:cNvPr id="42" name="直接连接符 41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椭圆 4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272041" y="1477070"/>
            <a:ext cx="146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Armoire ESS</a:t>
            </a:r>
            <a:endParaRPr lang="zh-CN" alt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369106" y="409388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84106" y="4815628"/>
            <a:ext cx="90000" cy="725540"/>
            <a:chOff x="2686859" y="2864898"/>
            <a:chExt cx="90000" cy="725540"/>
          </a:xfrm>
        </p:grpSpPr>
        <p:cxnSp>
          <p:nvCxnSpPr>
            <p:cNvPr id="12" name="直接连接符 11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椭圆 1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 bwMode="auto">
          <a:xfrm>
            <a:off x="5026760" y="408436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4458516" y="445388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 bwMode="auto">
          <a:xfrm>
            <a:off x="6763635" y="408436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76019" y="5612767"/>
            <a:ext cx="135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Capacité ESS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215 : 215 kWh</a:t>
            </a:r>
          </a:p>
        </p:txBody>
      </p:sp>
      <p:sp>
        <p:nvSpPr>
          <p:cNvPr id="20" name="TextBox 69"/>
          <p:cNvSpPr>
            <a:spLocks noChangeArrowheads="1"/>
          </p:cNvSpPr>
          <p:nvPr/>
        </p:nvSpPr>
        <p:spPr bwMode="auto">
          <a:xfrm>
            <a:off x="3159689" y="5694332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17795" y="5720488"/>
            <a:ext cx="1723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Type de produit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B : Batterie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O : Armoire extérieure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A : Bloc de refroidissement à air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382109" y="4813885"/>
            <a:ext cx="90000" cy="725540"/>
            <a:chOff x="2686859" y="2864898"/>
            <a:chExt cx="90000" cy="725540"/>
          </a:xfrm>
        </p:grpSpPr>
        <p:cxnSp>
          <p:nvCxnSpPr>
            <p:cNvPr id="24" name="直接连接符 23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椭圆 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29763" y="4813885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272041" y="4383562"/>
            <a:ext cx="2555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Armoire </a:t>
            </a: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extérieure pour </a:t>
            </a: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batterie</a:t>
            </a:r>
            <a:endParaRPr lang="zh-CN" alt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94FCFC35-9880-4A45-8B6C-009646A3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115</a:t>
            </a:fld>
            <a:endParaRPr lang="zh-CN" alt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72759" y="208786"/>
            <a:ext cx="11279187" cy="8683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prstClr val="black"/>
                </a:solidFill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C&amp;I ESS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4009350" y="162585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24350" y="2347598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5667004" y="161633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5098760" y="198585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7403879" y="161633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16263" y="3144737"/>
            <a:ext cx="135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Capacité ESS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215 : 215 kWh</a:t>
            </a:r>
          </a:p>
        </p:txBody>
      </p: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3799933" y="3226302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458039" y="3252458"/>
            <a:ext cx="1723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Type de produit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B : Batterie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O : Armoire extérieure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A : Bloc de refroidissement à air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022353" y="2345855"/>
            <a:ext cx="90000" cy="725540"/>
            <a:chOff x="2686859" y="2864898"/>
            <a:chExt cx="90000" cy="725540"/>
          </a:xfrm>
        </p:grpSpPr>
        <p:cxnSp>
          <p:nvCxnSpPr>
            <p:cNvPr id="32" name="直接连接符 31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椭圆 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70007" y="2345855"/>
            <a:ext cx="90000" cy="725540"/>
            <a:chOff x="2686859" y="2864898"/>
            <a:chExt cx="90000" cy="725540"/>
          </a:xfrm>
        </p:grpSpPr>
        <p:cxnSp>
          <p:nvCxnSpPr>
            <p:cNvPr id="36" name="直接连接符 35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椭圆 3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2285" y="1915532"/>
            <a:ext cx="2555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Armoire </a:t>
            </a: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extérieure pour </a:t>
            </a: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batterie</a:t>
            </a:r>
            <a:endParaRPr lang="zh-CN" alt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DB3C30-B3B5-4535-A2B1-FB04AEFD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116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57"/>
          <p:cNvGrpSpPr/>
          <p:nvPr/>
        </p:nvGrpSpPr>
        <p:grpSpPr>
          <a:xfrm>
            <a:off x="1198033" y="1193378"/>
            <a:ext cx="9889913" cy="2996764"/>
            <a:chOff x="849" y="2201"/>
            <a:chExt cx="11681" cy="3540"/>
          </a:xfrm>
        </p:grpSpPr>
        <p:sp>
          <p:nvSpPr>
            <p:cNvPr id="22" name="TextBox 69"/>
            <p:cNvSpPr>
              <a:spLocks noChangeArrowheads="1"/>
            </p:cNvSpPr>
            <p:nvPr/>
          </p:nvSpPr>
          <p:spPr bwMode="auto">
            <a:xfrm>
              <a:off x="849" y="3941"/>
              <a:ext cx="954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</a:t>
              </a:r>
            </a:p>
            <a:p>
              <a:pPr eaLnBrk="1" fontAlgn="base" hangingPunct="1">
                <a:spcBef>
                  <a:spcPct val="0"/>
                </a:spcBef>
                <a:buFontTx/>
                <a:buNone/>
              </a:pPr>
              <a:r>
                <a:rPr lang="en-US" altLang="zh-CN" sz="1335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Dahua</a:t>
              </a:r>
              <a:endParaRPr lang="zh-CN" altLang="en-US" sz="1335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124" name="TextBox 69"/>
            <p:cNvSpPr/>
            <p:nvPr/>
          </p:nvSpPr>
          <p:spPr>
            <a:xfrm>
              <a:off x="2230" y="3941"/>
              <a:ext cx="1036" cy="5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1" rIns="68580" bIns="34291" anchor="t">
              <a:spAutoFit/>
            </a:bodyPr>
            <a:lstStyle/>
            <a:p>
              <a:r>
                <a:rPr lang="en-US" altLang="zh-CN" sz="1335" dirty="0">
                  <a:solidFill>
                    <a:srgbClr val="000000"/>
                  </a:solidFill>
                  <a:latin typeface="Segoe UI" panose="020B0502040204020203" pitchFamily="34" charset="0"/>
                  <a:ea typeface="宋体" pitchFamily="2" charset="-122"/>
                  <a:sym typeface="Calibri" panose="020F0502020204030204" pitchFamily="34" charset="0"/>
                </a:rPr>
                <a:t>Caméra HDCVI</a:t>
              </a:r>
              <a:endPara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2278" y="2201"/>
              <a:ext cx="971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HAC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953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22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5718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6714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7711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9992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131" name="直接连接符 51"/>
            <p:cNvCxnSpPr/>
            <p:nvPr/>
          </p:nvCxnSpPr>
          <p:spPr>
            <a:xfrm>
              <a:off x="1949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32" name="组合 56"/>
            <p:cNvGrpSpPr/>
            <p:nvPr/>
          </p:nvGrpSpPr>
          <p:grpSpPr>
            <a:xfrm>
              <a:off x="1325" y="3039"/>
              <a:ext cx="106" cy="856"/>
              <a:chOff x="2686859" y="2864898"/>
              <a:chExt cx="90000" cy="725540"/>
            </a:xfrm>
          </p:grpSpPr>
          <p:cxnSp>
            <p:nvCxnSpPr>
              <p:cNvPr id="5133" name="直接连接符 58"/>
              <p:cNvCxnSpPr/>
              <p:nvPr/>
            </p:nvCxnSpPr>
            <p:spPr>
              <a:xfrm>
                <a:off x="2731859" y="28648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0" name="椭圆 59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135" name="组合 60"/>
            <p:cNvGrpSpPr/>
            <p:nvPr/>
          </p:nvGrpSpPr>
          <p:grpSpPr>
            <a:xfrm>
              <a:off x="2735" y="3039"/>
              <a:ext cx="106" cy="865"/>
              <a:chOff x="2686859" y="2857598"/>
              <a:chExt cx="90000" cy="732840"/>
            </a:xfrm>
          </p:grpSpPr>
          <p:cxnSp>
            <p:nvCxnSpPr>
              <p:cNvPr id="5136" name="直接连接符 64"/>
              <p:cNvCxnSpPr/>
              <p:nvPr/>
            </p:nvCxnSpPr>
            <p:spPr>
              <a:xfrm>
                <a:off x="2731859" y="28575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9" name="椭圆 6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5138" name="直接连接符 71"/>
            <p:cNvCxnSpPr/>
            <p:nvPr/>
          </p:nvCxnSpPr>
          <p:spPr>
            <a:xfrm>
              <a:off x="8205" y="3036"/>
              <a:ext cx="0" cy="1664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" name="矩形 77"/>
            <p:cNvSpPr/>
            <p:nvPr/>
          </p:nvSpPr>
          <p:spPr bwMode="auto">
            <a:xfrm>
              <a:off x="4721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3725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</a:t>
              </a: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8666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142" name="直接连接符 81"/>
            <p:cNvCxnSpPr/>
            <p:nvPr/>
          </p:nvCxnSpPr>
          <p:spPr>
            <a:xfrm>
              <a:off x="3396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3" name="直接连接符 82"/>
            <p:cNvCxnSpPr/>
            <p:nvPr/>
          </p:nvCxnSpPr>
          <p:spPr>
            <a:xfrm>
              <a:off x="9663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44" name="组合 104"/>
            <p:cNvGrpSpPr/>
            <p:nvPr/>
          </p:nvGrpSpPr>
          <p:grpSpPr>
            <a:xfrm>
              <a:off x="6137" y="3038"/>
              <a:ext cx="106" cy="752"/>
              <a:chOff x="2686859" y="2857080"/>
              <a:chExt cx="90000" cy="637818"/>
            </a:xfrm>
          </p:grpSpPr>
          <p:cxnSp>
            <p:nvCxnSpPr>
              <p:cNvPr id="5145" name="直接连接符 105"/>
              <p:cNvCxnSpPr>
                <a:endCxn id="9" idx="0"/>
              </p:cNvCxnSpPr>
              <p:nvPr/>
            </p:nvCxnSpPr>
            <p:spPr>
              <a:xfrm>
                <a:off x="2731859" y="2857080"/>
                <a:ext cx="0" cy="547705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" name="椭圆 8"/>
              <p:cNvSpPr/>
              <p:nvPr/>
            </p:nvSpPr>
            <p:spPr bwMode="auto">
              <a:xfrm>
                <a:off x="2686859" y="340489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147" name="组合 116"/>
            <p:cNvGrpSpPr/>
            <p:nvPr/>
          </p:nvGrpSpPr>
          <p:grpSpPr>
            <a:xfrm>
              <a:off x="4128" y="3055"/>
              <a:ext cx="106" cy="865"/>
              <a:chOff x="2686859" y="2857598"/>
              <a:chExt cx="90000" cy="732840"/>
            </a:xfrm>
          </p:grpSpPr>
          <p:cxnSp>
            <p:nvCxnSpPr>
              <p:cNvPr id="5148" name="直接连接符 117"/>
              <p:cNvCxnSpPr>
                <a:endCxn id="9" idx="0"/>
              </p:cNvCxnSpPr>
              <p:nvPr/>
            </p:nvCxnSpPr>
            <p:spPr>
              <a:xfrm>
                <a:off x="2731859" y="28575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" name="椭圆 9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5150" name="直接连接符 119"/>
            <p:cNvCxnSpPr>
              <a:endCxn id="9" idx="0"/>
            </p:cNvCxnSpPr>
            <p:nvPr/>
          </p:nvCxnSpPr>
          <p:spPr>
            <a:xfrm>
              <a:off x="9092" y="3046"/>
              <a:ext cx="0" cy="635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椭圆 120"/>
            <p:cNvSpPr/>
            <p:nvPr/>
          </p:nvSpPr>
          <p:spPr bwMode="auto">
            <a:xfrm>
              <a:off x="9038" y="3609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153" name="直接连接符 124"/>
            <p:cNvCxnSpPr/>
            <p:nvPr/>
          </p:nvCxnSpPr>
          <p:spPr>
            <a:xfrm>
              <a:off x="10335" y="3047"/>
              <a:ext cx="9" cy="1739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" name="TextBox 95"/>
            <p:cNvSpPr txBox="1"/>
            <p:nvPr/>
          </p:nvSpPr>
          <p:spPr>
            <a:xfrm>
              <a:off x="3283" y="3941"/>
              <a:ext cx="1670" cy="11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Type d'appareil photo :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 : 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Bullet 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D : Dôme </a:t>
              </a:r>
              <a:endPara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T : Tourelle</a:t>
              </a:r>
            </a:p>
          </p:txBody>
        </p:sp>
        <p:sp>
          <p:nvSpPr>
            <p:cNvPr id="13" name="TextBox 78"/>
            <p:cNvSpPr>
              <a:spLocks noChangeArrowheads="1"/>
            </p:cNvSpPr>
            <p:nvPr/>
          </p:nvSpPr>
          <p:spPr bwMode="auto">
            <a:xfrm>
              <a:off x="5660" y="3715"/>
              <a:ext cx="1697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7" rIns="51435" bIns="25717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Génération </a:t>
              </a: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宋体" pitchFamily="2" charset="-122"/>
                </a:rPr>
                <a:t>:</a:t>
              </a:r>
              <a:endPara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 : 1</a:t>
              </a:r>
              <a:r>
                <a:rPr lang="en-US" altLang="zh-CN" sz="1400" baseline="30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st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 : 2</a:t>
              </a:r>
              <a:r>
                <a:rPr lang="en-US" altLang="zh-CN" sz="1400" baseline="30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nd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5157" name="直接连接符 138"/>
            <p:cNvCxnSpPr>
              <a:endCxn id="9" idx="0"/>
            </p:cNvCxnSpPr>
            <p:nvPr/>
          </p:nvCxnSpPr>
          <p:spPr>
            <a:xfrm>
              <a:off x="5067" y="3030"/>
              <a:ext cx="0" cy="1163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" name="TextBox 78"/>
            <p:cNvSpPr>
              <a:spLocks noChangeArrowheads="1"/>
            </p:cNvSpPr>
            <p:nvPr/>
          </p:nvSpPr>
          <p:spPr bwMode="auto">
            <a:xfrm>
              <a:off x="4395" y="4407"/>
              <a:ext cx="2923" cy="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5" tIns="25717" rIns="51435" bIns="25717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base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Apparence </a:t>
              </a: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宋体" pitchFamily="2" charset="-122"/>
                </a:rPr>
                <a:t>:</a:t>
              </a:r>
              <a:endPara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 : Lentille fixe en plastique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 : Lentille fixe en métal 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3 : Plastique à focale variable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4 : Vari-focale en métal</a:t>
              </a:r>
            </a:p>
          </p:txBody>
        </p:sp>
        <p:sp>
          <p:nvSpPr>
            <p:cNvPr id="149" name="TextBox 52"/>
            <p:cNvSpPr txBox="1"/>
            <p:nvPr/>
          </p:nvSpPr>
          <p:spPr>
            <a:xfrm>
              <a:off x="7528" y="4732"/>
              <a:ext cx="2300" cy="8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Réservé 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Capteur de taille 1/3 pouce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 : …</a:t>
              </a:r>
            </a:p>
          </p:txBody>
        </p:sp>
        <p:sp>
          <p:nvSpPr>
            <p:cNvPr id="150" name="TextBox 70"/>
            <p:cNvSpPr txBox="1"/>
            <p:nvPr/>
          </p:nvSpPr>
          <p:spPr>
            <a:xfrm>
              <a:off x="8590" y="3609"/>
              <a:ext cx="1760" cy="1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Vidéo </a:t>
              </a:r>
            </a:p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Format 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 : PAL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 : NTSC</a:t>
              </a:r>
            </a:p>
          </p:txBody>
        </p:sp>
        <p:sp>
          <p:nvSpPr>
            <p:cNvPr id="151" name="TextBox 92"/>
            <p:cNvSpPr txBox="1"/>
            <p:nvPr/>
          </p:nvSpPr>
          <p:spPr>
            <a:xfrm>
              <a:off x="9763" y="4966"/>
              <a:ext cx="2767" cy="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Caractéristique :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-U : Amélioration de l'apparence</a:t>
              </a:r>
              <a:endPara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2" name="椭圆 151"/>
            <p:cNvSpPr/>
            <p:nvPr/>
          </p:nvSpPr>
          <p:spPr bwMode="auto">
            <a:xfrm>
              <a:off x="5014" y="4193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53" name="椭圆 152"/>
            <p:cNvSpPr/>
            <p:nvPr/>
          </p:nvSpPr>
          <p:spPr bwMode="auto">
            <a:xfrm>
              <a:off x="8152" y="4664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5164" name="组合 153"/>
            <p:cNvGrpSpPr/>
            <p:nvPr/>
          </p:nvGrpSpPr>
          <p:grpSpPr>
            <a:xfrm>
              <a:off x="7087" y="3047"/>
              <a:ext cx="106" cy="1202"/>
              <a:chOff x="2686859" y="2858359"/>
              <a:chExt cx="90000" cy="1019404"/>
            </a:xfrm>
          </p:grpSpPr>
          <p:cxnSp>
            <p:nvCxnSpPr>
              <p:cNvPr id="5165" name="直接连接符 154"/>
              <p:cNvCxnSpPr>
                <a:endCxn id="156" idx="4"/>
              </p:cNvCxnSpPr>
              <p:nvPr/>
            </p:nvCxnSpPr>
            <p:spPr>
              <a:xfrm>
                <a:off x="2731675" y="2858359"/>
                <a:ext cx="0" cy="1019404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6" name="椭圆 155"/>
              <p:cNvSpPr/>
              <p:nvPr/>
            </p:nvSpPr>
            <p:spPr bwMode="auto">
              <a:xfrm>
                <a:off x="2686859" y="378776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7" name="TextBox 50"/>
            <p:cNvSpPr txBox="1"/>
            <p:nvPr/>
          </p:nvSpPr>
          <p:spPr>
            <a:xfrm>
              <a:off x="7055" y="3882"/>
              <a:ext cx="1506" cy="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Résolution 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2 : 1080P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4 : 4 MP</a:t>
              </a:r>
            </a:p>
          </p:txBody>
        </p:sp>
      </p:grpSp>
      <p:sp>
        <p:nvSpPr>
          <p:cNvPr id="159" name="TextBox 69"/>
          <p:cNvSpPr>
            <a:spLocks noChangeArrowheads="1"/>
          </p:cNvSpPr>
          <p:nvPr/>
        </p:nvSpPr>
        <p:spPr bwMode="auto">
          <a:xfrm>
            <a:off x="2345267" y="5720927"/>
            <a:ext cx="1206500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0" name="TextBox 70"/>
          <p:cNvSpPr>
            <a:spLocks noChangeArrowheads="1"/>
          </p:cNvSpPr>
          <p:nvPr/>
        </p:nvSpPr>
        <p:spPr bwMode="auto">
          <a:xfrm>
            <a:off x="5270501" y="5712460"/>
            <a:ext cx="128481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1</a:t>
            </a:r>
            <a:r>
              <a:rPr lang="en-US" altLang="zh-CN" sz="14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 (H.264)</a:t>
            </a:r>
            <a:endParaRPr lang="en-US" altLang="zh-CN" sz="1400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2</a:t>
            </a:r>
            <a:r>
              <a:rPr lang="en-US" altLang="zh-CN" sz="14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 (H.265)</a:t>
            </a:r>
            <a:endParaRPr lang="en-US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63" name="TextBox 69"/>
          <p:cNvSpPr>
            <a:spLocks noChangeArrowheads="1"/>
          </p:cNvSpPr>
          <p:nvPr/>
        </p:nvSpPr>
        <p:spPr bwMode="auto">
          <a:xfrm>
            <a:off x="4159436" y="5710768"/>
            <a:ext cx="1420284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Disque dur :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it-IT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 1 disque dur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164" name="TextBox 78"/>
          <p:cNvSpPr>
            <a:spLocks noChangeArrowheads="1"/>
          </p:cNvSpPr>
          <p:nvPr/>
        </p:nvSpPr>
        <p:spPr bwMode="auto">
          <a:xfrm>
            <a:off x="6497510" y="5720927"/>
            <a:ext cx="133561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Canal </a:t>
            </a: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 : 4 canaux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 : 8 canaux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 canaux</a:t>
            </a:r>
          </a:p>
        </p:txBody>
      </p:sp>
      <p:sp>
        <p:nvSpPr>
          <p:cNvPr id="165" name="矩形 164"/>
          <p:cNvSpPr/>
          <p:nvPr/>
        </p:nvSpPr>
        <p:spPr bwMode="auto">
          <a:xfrm>
            <a:off x="3401484" y="4254077"/>
            <a:ext cx="8212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矩形 165"/>
          <p:cNvSpPr/>
          <p:nvPr/>
        </p:nvSpPr>
        <p:spPr bwMode="auto">
          <a:xfrm>
            <a:off x="2385484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7" name="矩形 166"/>
          <p:cNvSpPr/>
          <p:nvPr/>
        </p:nvSpPr>
        <p:spPr bwMode="auto">
          <a:xfrm>
            <a:off x="4362451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8" name="矩形 167"/>
          <p:cNvSpPr/>
          <p:nvPr/>
        </p:nvSpPr>
        <p:spPr bwMode="auto">
          <a:xfrm>
            <a:off x="5458884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169" name="矩形 168"/>
          <p:cNvSpPr/>
          <p:nvPr/>
        </p:nvSpPr>
        <p:spPr bwMode="auto">
          <a:xfrm>
            <a:off x="6555317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矩形 169"/>
          <p:cNvSpPr/>
          <p:nvPr/>
        </p:nvSpPr>
        <p:spPr bwMode="auto">
          <a:xfrm>
            <a:off x="7915209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</a:p>
        </p:txBody>
      </p:sp>
      <p:grpSp>
        <p:nvGrpSpPr>
          <p:cNvPr id="5178" name="组合 182"/>
          <p:cNvGrpSpPr/>
          <p:nvPr/>
        </p:nvGrpSpPr>
        <p:grpSpPr>
          <a:xfrm>
            <a:off x="2711451" y="2189481"/>
            <a:ext cx="3812540" cy="3522980"/>
            <a:chOff x="2686859" y="59476"/>
            <a:chExt cx="3768935" cy="3530962"/>
          </a:xfrm>
        </p:grpSpPr>
        <p:cxnSp>
          <p:nvCxnSpPr>
            <p:cNvPr id="5179" name="直接连接符 183"/>
            <p:cNvCxnSpPr>
              <a:endCxn id="156" idx="4"/>
            </p:cNvCxnSpPr>
            <p:nvPr/>
          </p:nvCxnSpPr>
          <p:spPr>
            <a:xfrm>
              <a:off x="6455794" y="59476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5" name="椭圆 18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5181" name="直接连接符 185"/>
          <p:cNvCxnSpPr/>
          <p:nvPr/>
        </p:nvCxnSpPr>
        <p:spPr>
          <a:xfrm>
            <a:off x="6523567" y="2321560"/>
            <a:ext cx="0" cy="51011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椭圆 186"/>
          <p:cNvSpPr/>
          <p:nvPr/>
        </p:nvSpPr>
        <p:spPr bwMode="auto">
          <a:xfrm>
            <a:off x="8208235" y="5441527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5183" name="组合 192"/>
          <p:cNvGrpSpPr/>
          <p:nvPr/>
        </p:nvGrpSpPr>
        <p:grpSpPr>
          <a:xfrm>
            <a:off x="5774267" y="2188634"/>
            <a:ext cx="750146" cy="3532293"/>
            <a:chOff x="2686859" y="55014"/>
            <a:chExt cx="759857" cy="3535424"/>
          </a:xfrm>
        </p:grpSpPr>
        <p:cxnSp>
          <p:nvCxnSpPr>
            <p:cNvPr id="5184" name="直接连接符 193"/>
            <p:cNvCxnSpPr>
              <a:endCxn id="156" idx="4"/>
            </p:cNvCxnSpPr>
            <p:nvPr/>
          </p:nvCxnSpPr>
          <p:spPr>
            <a:xfrm>
              <a:off x="3446716" y="55014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5" name="椭圆 19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186" name="组合 196"/>
          <p:cNvGrpSpPr/>
          <p:nvPr/>
        </p:nvGrpSpPr>
        <p:grpSpPr>
          <a:xfrm>
            <a:off x="6524410" y="2188634"/>
            <a:ext cx="435183" cy="3517477"/>
            <a:chOff x="2336718" y="70263"/>
            <a:chExt cx="440141" cy="3520175"/>
          </a:xfrm>
        </p:grpSpPr>
        <p:cxnSp>
          <p:nvCxnSpPr>
            <p:cNvPr id="5187" name="直接连接符 197"/>
            <p:cNvCxnSpPr>
              <a:endCxn id="156" idx="4"/>
            </p:cNvCxnSpPr>
            <p:nvPr/>
          </p:nvCxnSpPr>
          <p:spPr>
            <a:xfrm>
              <a:off x="2336718" y="70263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9" name="椭圆 19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189" name="组合 199"/>
          <p:cNvGrpSpPr/>
          <p:nvPr/>
        </p:nvGrpSpPr>
        <p:grpSpPr>
          <a:xfrm>
            <a:off x="4677834" y="2187364"/>
            <a:ext cx="1846580" cy="3533563"/>
            <a:chOff x="2686859" y="64777"/>
            <a:chExt cx="1826568" cy="3525661"/>
          </a:xfrm>
        </p:grpSpPr>
        <p:cxnSp>
          <p:nvCxnSpPr>
            <p:cNvPr id="5190" name="直接连接符 200"/>
            <p:cNvCxnSpPr>
              <a:endCxn id="156" idx="4"/>
            </p:cNvCxnSpPr>
            <p:nvPr/>
          </p:nvCxnSpPr>
          <p:spPr>
            <a:xfrm>
              <a:off x="4513427" y="64777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" name="椭圆 20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192" name="TextBox 69"/>
          <p:cNvSpPr/>
          <p:nvPr/>
        </p:nvSpPr>
        <p:spPr>
          <a:xfrm>
            <a:off x="3323168" y="5833111"/>
            <a:ext cx="878417" cy="4794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1" rIns="68580" bIns="34291" anchor="t">
            <a:spAutoFit/>
          </a:bodyPr>
          <a:lstStyle/>
          <a:p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sym typeface="Calibri" panose="020F0502020204030204" pitchFamily="34" charset="0"/>
              </a:rPr>
              <a:t>HDCVI </a:t>
            </a:r>
          </a:p>
          <a:p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sym typeface="Calibri" panose="020F0502020204030204" pitchFamily="34" charset="0"/>
              </a:rPr>
              <a:t>Enregistreur</a:t>
            </a:r>
            <a:endParaRPr lang="en-US" altLang="zh-CN" sz="133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5193" name="组合 221"/>
          <p:cNvGrpSpPr/>
          <p:nvPr/>
        </p:nvGrpSpPr>
        <p:grpSpPr>
          <a:xfrm>
            <a:off x="3767667" y="2187365"/>
            <a:ext cx="2756747" cy="3514513"/>
            <a:chOff x="2686859" y="83368"/>
            <a:chExt cx="2791286" cy="3507070"/>
          </a:xfrm>
        </p:grpSpPr>
        <p:cxnSp>
          <p:nvCxnSpPr>
            <p:cNvPr id="5194" name="直接连接符 222"/>
            <p:cNvCxnSpPr>
              <a:endCxn id="156" idx="4"/>
            </p:cNvCxnSpPr>
            <p:nvPr/>
          </p:nvCxnSpPr>
          <p:spPr>
            <a:xfrm>
              <a:off x="5478145" y="8336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" name="椭圆 22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5" name="TextBox 78"/>
          <p:cNvSpPr>
            <a:spLocks noChangeArrowheads="1"/>
          </p:cNvSpPr>
          <p:nvPr/>
        </p:nvSpPr>
        <p:spPr bwMode="auto">
          <a:xfrm>
            <a:off x="7824192" y="5629911"/>
            <a:ext cx="2353733" cy="9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7" rIns="51435" bIns="25717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Enregistrement </a:t>
            </a:r>
          </a:p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Par défaut : 1080N et 720P</a:t>
            </a: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5M-N&amp;4M-N&amp;1080P</a:t>
            </a:r>
          </a:p>
        </p:txBody>
      </p:sp>
      <p:cxnSp>
        <p:nvCxnSpPr>
          <p:cNvPr id="5197" name="直接连接符 58"/>
          <p:cNvCxnSpPr/>
          <p:nvPr/>
        </p:nvCxnSpPr>
        <p:spPr>
          <a:xfrm>
            <a:off x="2758017" y="4965278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8" name="直接连接符 58"/>
          <p:cNvCxnSpPr/>
          <p:nvPr/>
        </p:nvCxnSpPr>
        <p:spPr>
          <a:xfrm>
            <a:off x="3812117" y="4973744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9" name="直接连接符 58"/>
          <p:cNvCxnSpPr/>
          <p:nvPr/>
        </p:nvCxnSpPr>
        <p:spPr>
          <a:xfrm>
            <a:off x="4722284" y="4990678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0" name="直接连接符 58"/>
          <p:cNvCxnSpPr/>
          <p:nvPr/>
        </p:nvCxnSpPr>
        <p:spPr>
          <a:xfrm>
            <a:off x="5818717" y="4982211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1" name="直接连接符 58"/>
          <p:cNvCxnSpPr/>
          <p:nvPr/>
        </p:nvCxnSpPr>
        <p:spPr>
          <a:xfrm>
            <a:off x="6915151" y="4969511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2" name="直接连接符 58"/>
          <p:cNvCxnSpPr/>
          <p:nvPr/>
        </p:nvCxnSpPr>
        <p:spPr>
          <a:xfrm>
            <a:off x="8252684" y="4994911"/>
            <a:ext cx="0" cy="4402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直接连接符 53"/>
          <p:cNvCxnSpPr/>
          <p:nvPr/>
        </p:nvCxnSpPr>
        <p:spPr>
          <a:xfrm>
            <a:off x="9497582" y="4556919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直接连接符 87"/>
          <p:cNvCxnSpPr/>
          <p:nvPr/>
        </p:nvCxnSpPr>
        <p:spPr>
          <a:xfrm>
            <a:off x="9349614" y="4556919"/>
            <a:ext cx="156633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TextBox 76"/>
          <p:cNvSpPr>
            <a:spLocks noChangeArrowheads="1"/>
          </p:cNvSpPr>
          <p:nvPr/>
        </p:nvSpPr>
        <p:spPr bwMode="auto">
          <a:xfrm>
            <a:off x="10124115" y="5701878"/>
            <a:ext cx="1619251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IA</a:t>
            </a:r>
          </a:p>
        </p:txBody>
      </p:sp>
      <p:grpSp>
        <p:nvGrpSpPr>
          <p:cNvPr id="87" name="组合 90"/>
          <p:cNvGrpSpPr/>
          <p:nvPr/>
        </p:nvGrpSpPr>
        <p:grpSpPr>
          <a:xfrm>
            <a:off x="10124115" y="4897702"/>
            <a:ext cx="88900" cy="734484"/>
            <a:chOff x="2686859" y="2857598"/>
            <a:chExt cx="90000" cy="732840"/>
          </a:xfrm>
        </p:grpSpPr>
        <p:cxnSp>
          <p:nvCxnSpPr>
            <p:cNvPr id="88" name="直接连接符 9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椭圆 8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 bwMode="auto">
          <a:xfrm>
            <a:off x="9853181" y="4223556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10032154" y="1196764"/>
            <a:ext cx="719667" cy="7195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VF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直接连接符 82"/>
          <p:cNvCxnSpPr/>
          <p:nvPr/>
        </p:nvCxnSpPr>
        <p:spPr>
          <a:xfrm>
            <a:off x="9753600" y="1556545"/>
            <a:ext cx="154940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直接连接符 124"/>
          <p:cNvCxnSpPr>
            <a:endCxn id="95" idx="0"/>
          </p:cNvCxnSpPr>
          <p:nvPr/>
        </p:nvCxnSpPr>
        <p:spPr>
          <a:xfrm>
            <a:off x="10404672" y="1932521"/>
            <a:ext cx="10580" cy="41092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TextBox 92"/>
          <p:cNvSpPr txBox="1"/>
          <p:nvPr/>
        </p:nvSpPr>
        <p:spPr>
          <a:xfrm>
            <a:off x="9574840" y="2276929"/>
            <a:ext cx="272880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Caractéristique :</a:t>
            </a:r>
          </a:p>
          <a:p>
            <a:pPr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 défaut : Type fixe</a:t>
            </a:r>
          </a:p>
          <a:p>
            <a:pPr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-VF : Vari-focal manuel</a:t>
            </a:r>
          </a:p>
          <a:p>
            <a:pPr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-Z :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Vari-focal motorisé</a:t>
            </a:r>
          </a:p>
          <a:p>
            <a:pPr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-IL 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double éclairage intelligent</a:t>
            </a:r>
          </a:p>
          <a:p>
            <a:pPr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-A :  Micro intégré</a:t>
            </a:r>
          </a:p>
        </p:txBody>
      </p:sp>
      <p:sp>
        <p:nvSpPr>
          <p:cNvPr id="95" name="椭圆 94"/>
          <p:cNvSpPr/>
          <p:nvPr/>
        </p:nvSpPr>
        <p:spPr bwMode="auto">
          <a:xfrm>
            <a:off x="10370378" y="2343441"/>
            <a:ext cx="89747" cy="89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0" name="椭圆 99"/>
          <p:cNvSpPr/>
          <p:nvPr/>
        </p:nvSpPr>
        <p:spPr bwMode="auto">
          <a:xfrm>
            <a:off x="9210814" y="3345941"/>
            <a:ext cx="89747" cy="89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Série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HDCVI 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Cooper (caméra et enregistreur)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738B9B2-CE4C-4AEB-AA40-03F6C969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346519" y="2473433"/>
            <a:ext cx="781349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050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3553077" y="3555661"/>
            <a:ext cx="1284191" cy="15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= 2 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3 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4=4M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5=5M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8=8M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A=10MP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= 12 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C=5K 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4152980" y="2473433"/>
            <a:ext cx="177767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3=H.265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4=IA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5656427" y="2473433"/>
            <a:ext cx="935028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</a:t>
            </a:r>
            <a:r>
              <a:rPr lang="en-US" altLang="zh-CN" sz="105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PoE </a:t>
            </a: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D=sans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PoE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NA= prise en charge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910764" y="2473433"/>
            <a:ext cx="1375268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caméra 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latin typeface="Segoe UI" panose="020B0502040204020203" pitchFamily="34" charset="0"/>
                <a:cs typeface="Segoe UI" panose="020B0502040204020203" pitchFamily="34" charset="0"/>
              </a:rPr>
              <a:t>IPC=IPC+PTZ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latin typeface="Segoe UI" panose="020B0502040204020203" pitchFamily="34" charset="0"/>
                <a:cs typeface="Segoe UI" panose="020B0502040204020203" pitchFamily="34" charset="0"/>
              </a:rPr>
              <a:t>HAC = HDCVI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6328385" y="3663259"/>
            <a:ext cx="933251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: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6" name="TextBox 76"/>
          <p:cNvSpPr>
            <a:spLocks noChangeArrowheads="1"/>
          </p:cNvSpPr>
          <p:nvPr/>
        </p:nvSpPr>
        <p:spPr bwMode="auto">
          <a:xfrm>
            <a:off x="7359404" y="2516719"/>
            <a:ext cx="1747004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PAL</a:t>
            </a:r>
          </a:p>
        </p:txBody>
      </p:sp>
      <p:sp>
        <p:nvSpPr>
          <p:cNvPr id="82" name="TextBox 72"/>
          <p:cNvSpPr>
            <a:spLocks noChangeArrowheads="1"/>
          </p:cNvSpPr>
          <p:nvPr/>
        </p:nvSpPr>
        <p:spPr bwMode="auto">
          <a:xfrm>
            <a:off x="2335403" y="4329788"/>
            <a:ext cx="1783413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= Série d'entrée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=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Lite/WizSense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WizSense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Pro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= Série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= Série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= Série spéciale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1040503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5658355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270861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2579787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349429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119071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7197639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1810145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6427997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Box 76"/>
          <p:cNvSpPr>
            <a:spLocks noChangeArrowheads="1"/>
          </p:cNvSpPr>
          <p:nvPr/>
        </p:nvSpPr>
        <p:spPr bwMode="auto">
          <a:xfrm>
            <a:off x="7830252" y="3555661"/>
            <a:ext cx="2070308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Lentille </a:t>
            </a:r>
            <a:r>
              <a:rPr lang="en-US" altLang="zh-CN" sz="105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multivision </a:t>
            </a: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xEy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(Z)=Multi lentille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 résolution panoramique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 elle est identique au chemin détaillé, la valeur par défaut est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y= nombre total de lentilles panoramiques et de détail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Z=Zoom hybride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7967281" y="1269303"/>
            <a:ext cx="701786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8E4Z 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9506565" y="126930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8736923" y="126930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矩形 121"/>
          <p:cNvSpPr/>
          <p:nvPr/>
        </p:nvSpPr>
        <p:spPr bwMode="auto">
          <a:xfrm>
            <a:off x="10276207" y="126930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1377545" y="1899302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4" name="直接连接符 63"/>
          <p:cNvCxnSpPr/>
          <p:nvPr/>
        </p:nvCxnSpPr>
        <p:spPr bwMode="auto">
          <a:xfrm>
            <a:off x="2913437" y="1899302"/>
            <a:ext cx="25737" cy="2347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8" name="直接连接符 67"/>
          <p:cNvCxnSpPr/>
          <p:nvPr/>
        </p:nvCxnSpPr>
        <p:spPr bwMode="auto">
          <a:xfrm>
            <a:off x="609599" y="1899302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2" name="直接连接符 71"/>
          <p:cNvCxnSpPr/>
          <p:nvPr/>
        </p:nvCxnSpPr>
        <p:spPr bwMode="auto">
          <a:xfrm>
            <a:off x="5985221" y="1899302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8" name="直接连接符 77"/>
          <p:cNvCxnSpPr/>
          <p:nvPr/>
        </p:nvCxnSpPr>
        <p:spPr bwMode="auto">
          <a:xfrm>
            <a:off x="7521113" y="1899302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9" name="直接连接符 78"/>
          <p:cNvCxnSpPr/>
          <p:nvPr/>
        </p:nvCxnSpPr>
        <p:spPr bwMode="auto">
          <a:xfrm>
            <a:off x="8398565" y="1978484"/>
            <a:ext cx="13684" cy="15336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" name="矩形 3"/>
          <p:cNvSpPr/>
          <p:nvPr/>
        </p:nvSpPr>
        <p:spPr>
          <a:xfrm>
            <a:off x="1496917" y="3635482"/>
            <a:ext cx="1168910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PT Apparence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PTS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muitivision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PT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lentille unique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145491" y="1899302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 bwMode="auto">
          <a:xfrm>
            <a:off x="4888713" y="1269304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 bwMode="auto">
          <a:xfrm>
            <a:off x="903990" y="1597729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连接符 61"/>
          <p:cNvCxnSpPr/>
          <p:nvPr/>
        </p:nvCxnSpPr>
        <p:spPr bwMode="auto">
          <a:xfrm>
            <a:off x="5521866" y="1597729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接连接符 64"/>
          <p:cNvCxnSpPr/>
          <p:nvPr/>
        </p:nvCxnSpPr>
        <p:spPr bwMode="auto">
          <a:xfrm>
            <a:off x="7827639" y="1597729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接连接符 66"/>
          <p:cNvCxnSpPr/>
          <p:nvPr/>
        </p:nvCxnSpPr>
        <p:spPr bwMode="auto">
          <a:xfrm>
            <a:off x="10136565" y="1597729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接连接符 69"/>
          <p:cNvCxnSpPr/>
          <p:nvPr/>
        </p:nvCxnSpPr>
        <p:spPr>
          <a:xfrm>
            <a:off x="3681383" y="1899302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753167" y="1899302"/>
            <a:ext cx="0" cy="17312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4449329" y="1899302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7967281" y="1978484"/>
            <a:ext cx="216928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211956" y="1899302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70"/>
          <p:cNvSpPr>
            <a:spLocks noChangeArrowheads="1"/>
          </p:cNvSpPr>
          <p:nvPr/>
        </p:nvSpPr>
        <p:spPr bwMode="auto">
          <a:xfrm>
            <a:off x="4713587" y="3646875"/>
            <a:ext cx="1284191" cy="12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Éclairage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0=standard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1=WDR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2=Starlight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3=Lumière polaire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4=Couleur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9106408" y="1978484"/>
            <a:ext cx="0" cy="593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5" name="TextBox 76"/>
          <p:cNvSpPr>
            <a:spLocks noChangeArrowheads="1"/>
          </p:cNvSpPr>
          <p:nvPr/>
        </p:nvSpPr>
        <p:spPr bwMode="auto">
          <a:xfrm>
            <a:off x="8597900" y="2641793"/>
            <a:ext cx="2070308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Épissure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A=Mode raccordement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B=Mode sans raccordement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9999950" y="1978484"/>
            <a:ext cx="27062" cy="37132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9" name="TextBox 76"/>
          <p:cNvSpPr>
            <a:spLocks noChangeArrowheads="1"/>
          </p:cNvSpPr>
          <p:nvPr/>
        </p:nvSpPr>
        <p:spPr bwMode="auto">
          <a:xfrm>
            <a:off x="9527854" y="5691702"/>
            <a:ext cx="2070308" cy="8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Angle panoramique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1=180°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= 270°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= 360°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4=360°</a:t>
            </a:r>
          </a:p>
        </p:txBody>
      </p:sp>
      <p:cxnSp>
        <p:nvCxnSpPr>
          <p:cNvPr id="61" name="直接连接符 60"/>
          <p:cNvCxnSpPr/>
          <p:nvPr/>
        </p:nvCxnSpPr>
        <p:spPr bwMode="auto">
          <a:xfrm>
            <a:off x="10621783" y="1899302"/>
            <a:ext cx="34167" cy="23132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6" name="TextBox 76"/>
          <p:cNvSpPr>
            <a:spLocks noChangeArrowheads="1"/>
          </p:cNvSpPr>
          <p:nvPr/>
        </p:nvSpPr>
        <p:spPr bwMode="auto">
          <a:xfrm>
            <a:off x="10214251" y="4248565"/>
            <a:ext cx="1383911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PV : extérieur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Alarme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sonore et lumineuse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 : intérieur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, carte SD + communication bidirectionnelle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LED : lumière blanche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IL : double éclairage</a:t>
            </a:r>
          </a:p>
        </p:txBody>
      </p:sp>
      <p:sp>
        <p:nvSpPr>
          <p:cNvPr id="77" name="矩形 76"/>
          <p:cNvSpPr/>
          <p:nvPr/>
        </p:nvSpPr>
        <p:spPr bwMode="auto">
          <a:xfrm>
            <a:off x="11045848" y="1269303"/>
            <a:ext cx="864961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 bwMode="auto">
          <a:xfrm>
            <a:off x="10906207" y="1597729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直接连接符 80"/>
          <p:cNvCxnSpPr/>
          <p:nvPr/>
        </p:nvCxnSpPr>
        <p:spPr bwMode="auto">
          <a:xfrm>
            <a:off x="11391424" y="1899302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85" name="TextBox 76"/>
          <p:cNvSpPr>
            <a:spLocks noChangeArrowheads="1"/>
          </p:cNvSpPr>
          <p:nvPr/>
        </p:nvSpPr>
        <p:spPr bwMode="auto">
          <a:xfrm>
            <a:off x="10869889" y="2494074"/>
            <a:ext cx="1383911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Distance focale 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0210B = 2,1 mm 0280B = 2,8 mm 0360B = 3,6 mm 0400B = 4,0 mm 0600B = 6 mm 0800B = 8 mm 27135 = 2,7-13,5 mm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pic>
        <p:nvPicPr>
          <p:cNvPr id="2050" name="Picture 2" descr="https://cpq-c.dahuatech.com/prm-os-srv-res/smart/formal/Product/HQ/1_0_01_07_15889/ProductImage/1_0_01_07_15889_694844680_thumbnail_300x300_1.png?countryCode=HQ&amp;partNum=1.0.01.07.15889&amp;token=hTcw..adauduww.cccdce.wdwhwue.wh&amp;cpq-region=cn&amp;id=25632A5B8D03F335E0634228010A1EA9&amp;type=1&amp;countryCode=H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28" y="3762390"/>
            <a:ext cx="859694" cy="5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矩形 68"/>
          <p:cNvSpPr/>
          <p:nvPr/>
        </p:nvSpPr>
        <p:spPr>
          <a:xfrm>
            <a:off x="6092868" y="3993224"/>
            <a:ext cx="63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B2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pic>
        <p:nvPicPr>
          <p:cNvPr id="2052" name="Picture 4" descr="https://cpq-c.dahuatech.com/prm-os-srv-res/smart/formal/Product/HQ/1_0_01_07_15677/ProductImage/1_0_01_07_15677_581162405_thumbnail_300x300_1.png?countryCode=HQ&amp;partNum=1.0.01.07.15677&amp;token=hTcw..adauduww.cccdce.wdwhwue.wh&amp;cpq-region=cn&amp;id=19751F9E506245F6E0634228010A0DAC&amp;type=1&amp;countryCode=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58" y="3788800"/>
            <a:ext cx="928509" cy="6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矩形 70"/>
          <p:cNvSpPr/>
          <p:nvPr/>
        </p:nvSpPr>
        <p:spPr>
          <a:xfrm>
            <a:off x="6781316" y="3989654"/>
            <a:ext cx="63873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</a:t>
            </a:r>
          </a:p>
        </p:txBody>
      </p:sp>
      <p:pic>
        <p:nvPicPr>
          <p:cNvPr id="83" name="Picture 2" descr="image00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t="34047" r="15216"/>
          <a:stretch>
            <a:fillRect/>
          </a:stretch>
        </p:blipFill>
        <p:spPr bwMode="auto">
          <a:xfrm>
            <a:off x="6435454" y="4404585"/>
            <a:ext cx="237243" cy="4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矩形 88"/>
          <p:cNvSpPr/>
          <p:nvPr/>
        </p:nvSpPr>
        <p:spPr>
          <a:xfrm>
            <a:off x="6116085" y="4481984"/>
            <a:ext cx="63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12" y="4481984"/>
            <a:ext cx="390837" cy="360663"/>
          </a:xfrm>
          <a:prstGeom prst="rect">
            <a:avLst/>
          </a:prstGeom>
        </p:spPr>
      </p:pic>
      <p:sp>
        <p:nvSpPr>
          <p:cNvPr id="91" name="矩形 90"/>
          <p:cNvSpPr/>
          <p:nvPr/>
        </p:nvSpPr>
        <p:spPr>
          <a:xfrm>
            <a:off x="6788332" y="4481984"/>
            <a:ext cx="63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Série PT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1FE158-606D-4FA1-A67F-35B8F433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346519" y="2312407"/>
            <a:ext cx="781349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050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3337333" y="3485849"/>
            <a:ext cx="1284191" cy="26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Zoom optique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00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objectif fixe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03 : 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05 : 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15 : 15x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20 : 20x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25 : 25x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30 : 30x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 : 32x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33 : 33x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40 : 40x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45 : 45x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48 : 48x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 : 50x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60 : 60x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3741006" y="2302906"/>
            <a:ext cx="177767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Plateforme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F/P/Q : plateforme haut de gamme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G/D : plateforme milieu de gamme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H/T : plateforme bas de gamme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5656427" y="2312407"/>
            <a:ext cx="1630725" cy="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P/T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haute vitesse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vitesse générale 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910764" y="2312407"/>
            <a:ext cx="1375268" cy="3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caméra 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SD : 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dôme rapide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6549751" y="3480156"/>
            <a:ext cx="933251" cy="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Interface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 : Réseau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HD-CVI</a:t>
            </a:r>
          </a:p>
        </p:txBody>
      </p:sp>
      <p:sp>
        <p:nvSpPr>
          <p:cNvPr id="76" name="TextBox 76"/>
          <p:cNvSpPr>
            <a:spLocks noChangeArrowheads="1"/>
          </p:cNvSpPr>
          <p:nvPr/>
        </p:nvSpPr>
        <p:spPr bwMode="auto">
          <a:xfrm>
            <a:off x="7083775" y="2312407"/>
            <a:ext cx="1747004" cy="11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IA 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 : IA professionnelle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Ultra 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Pro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Y : IA allégée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 Sans 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 : IA pour le trafic</a:t>
            </a:r>
          </a:p>
        </p:txBody>
      </p:sp>
      <p:sp>
        <p:nvSpPr>
          <p:cNvPr id="82" name="TextBox 72"/>
          <p:cNvSpPr>
            <a:spLocks noChangeArrowheads="1"/>
          </p:cNvSpPr>
          <p:nvPr/>
        </p:nvSpPr>
        <p:spPr bwMode="auto">
          <a:xfrm>
            <a:off x="2616639" y="2312407"/>
            <a:ext cx="80767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 Mpx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 Mpx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4K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040503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5658355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270861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2579787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349429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119071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7197639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1810145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6C3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6427997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Box 76"/>
          <p:cNvSpPr>
            <a:spLocks noChangeArrowheads="1"/>
          </p:cNvSpPr>
          <p:nvPr/>
        </p:nvSpPr>
        <p:spPr bwMode="auto">
          <a:xfrm>
            <a:off x="8387992" y="2312407"/>
            <a:ext cx="207030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Ext1.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NA : Par défaut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Éclairage blanc et infrarouge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Éclairage blanc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IR : Éclairage IR (pour SD6AL)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 : Wi-Fi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SL : Anti-corrosion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Y 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Revêtement anticorrosion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4G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G5 : 5G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Q : Faible consommation d'énergie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Fibre optique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GPS + capteur 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Codeur magnétique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WP : Surveillance hydrologique</a:t>
            </a:r>
          </a:p>
        </p:txBody>
      </p:sp>
      <p:sp>
        <p:nvSpPr>
          <p:cNvPr id="60" name="矩形 59"/>
          <p:cNvSpPr/>
          <p:nvPr/>
        </p:nvSpPr>
        <p:spPr bwMode="auto">
          <a:xfrm>
            <a:off x="7967281" y="1108277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9506565" y="1108277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8736923" y="1108277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矩形 119"/>
          <p:cNvSpPr/>
          <p:nvPr/>
        </p:nvSpPr>
        <p:spPr bwMode="auto">
          <a:xfrm>
            <a:off x="11045847" y="110946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矩形 121"/>
          <p:cNvSpPr/>
          <p:nvPr/>
        </p:nvSpPr>
        <p:spPr bwMode="auto">
          <a:xfrm>
            <a:off x="10276207" y="1108277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PV1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76"/>
          <p:cNvSpPr>
            <a:spLocks noChangeArrowheads="1"/>
          </p:cNvSpPr>
          <p:nvPr/>
        </p:nvSpPr>
        <p:spPr bwMode="auto">
          <a:xfrm>
            <a:off x="10396191" y="3373812"/>
            <a:ext cx="1488563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Ext2.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PV : dissuasion active avec lumière blanche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PV1 : dissuasion active avec lumière rouge et bleue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34" name="TextBox 76"/>
          <p:cNvSpPr>
            <a:spLocks noChangeArrowheads="1"/>
          </p:cNvSpPr>
          <p:nvPr/>
        </p:nvSpPr>
        <p:spPr bwMode="auto">
          <a:xfrm>
            <a:off x="11017259" y="2250904"/>
            <a:ext cx="1111530" cy="10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Ext3.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NA : Par défaut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S2 : Génération 2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S3 : Génération 3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SP 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Énergie solaire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1377545" y="1738276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4" name="直接连接符 63"/>
          <p:cNvCxnSpPr/>
          <p:nvPr/>
        </p:nvCxnSpPr>
        <p:spPr bwMode="auto">
          <a:xfrm>
            <a:off x="2913437" y="1738276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8" name="直接连接符 67"/>
          <p:cNvCxnSpPr/>
          <p:nvPr/>
        </p:nvCxnSpPr>
        <p:spPr bwMode="auto">
          <a:xfrm>
            <a:off x="609599" y="1738276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2" name="直接连接符 71"/>
          <p:cNvCxnSpPr/>
          <p:nvPr/>
        </p:nvCxnSpPr>
        <p:spPr bwMode="auto">
          <a:xfrm>
            <a:off x="5985221" y="1738276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8" name="直接连接符 77"/>
          <p:cNvCxnSpPr/>
          <p:nvPr/>
        </p:nvCxnSpPr>
        <p:spPr bwMode="auto">
          <a:xfrm>
            <a:off x="7521113" y="1738276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9" name="直接连接符 78"/>
          <p:cNvCxnSpPr/>
          <p:nvPr/>
        </p:nvCxnSpPr>
        <p:spPr bwMode="auto">
          <a:xfrm>
            <a:off x="9057005" y="1834366"/>
            <a:ext cx="0" cy="405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3" name="直接连接符 82"/>
          <p:cNvCxnSpPr/>
          <p:nvPr/>
        </p:nvCxnSpPr>
        <p:spPr bwMode="auto">
          <a:xfrm>
            <a:off x="11360847" y="1738276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" name="矩形 3"/>
          <p:cNvSpPr/>
          <p:nvPr/>
        </p:nvSpPr>
        <p:spPr>
          <a:xfrm>
            <a:off x="1224097" y="3379420"/>
            <a:ext cx="1802096" cy="3162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SD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1A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1 pouce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IR intérieur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22/29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2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pouces intérieur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2A : 2 pouces IR extérieur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3A : 3 pouces IR extérieur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3E : 3 pouces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TiOC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pour extérieur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42/42C : 4 pouces pour l'intérieur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40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4 pouces extérieur 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4A : 4 pouces IR intérieur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49 : 4 pouces extérieur IR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4E : 4 pouces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TiOC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extérieur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52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5 pouces intérieur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5 pouces extérieur 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5A/59 : 5 pouces IR extérieur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60 : 6 pouces extérieur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6CE/6C3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6 pouces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extérieur 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6AE/6AL 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6 pouces extérieur 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8A/8A3/8C :  8 pouces extérieur IR</a:t>
            </a:r>
          </a:p>
          <a:p>
            <a:pPr algn="ctr">
              <a:spcBef>
                <a:spcPct val="0"/>
              </a:spcBef>
              <a:buNone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45491" y="1738276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 bwMode="auto">
          <a:xfrm>
            <a:off x="4888713" y="1108278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 bwMode="auto">
          <a:xfrm>
            <a:off x="903990" y="1436703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连接符 61"/>
          <p:cNvCxnSpPr/>
          <p:nvPr/>
        </p:nvCxnSpPr>
        <p:spPr bwMode="auto">
          <a:xfrm>
            <a:off x="5521866" y="1436703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接连接符 64"/>
          <p:cNvCxnSpPr/>
          <p:nvPr/>
        </p:nvCxnSpPr>
        <p:spPr bwMode="auto">
          <a:xfrm>
            <a:off x="7827639" y="1436703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接连接符 66"/>
          <p:cNvCxnSpPr/>
          <p:nvPr/>
        </p:nvCxnSpPr>
        <p:spPr bwMode="auto">
          <a:xfrm>
            <a:off x="10136565" y="1436703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直接连接符 68"/>
          <p:cNvCxnSpPr/>
          <p:nvPr/>
        </p:nvCxnSpPr>
        <p:spPr bwMode="auto">
          <a:xfrm>
            <a:off x="10906207" y="1436703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接连接符 69"/>
          <p:cNvCxnSpPr/>
          <p:nvPr/>
        </p:nvCxnSpPr>
        <p:spPr>
          <a:xfrm>
            <a:off x="3681383" y="1738276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0592897" y="1738276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753167" y="1738276"/>
            <a:ext cx="0" cy="17312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4449329" y="1738276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7967281" y="1817458"/>
            <a:ext cx="216928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211956" y="1738276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70"/>
          <p:cNvSpPr>
            <a:spLocks noChangeArrowheads="1"/>
          </p:cNvSpPr>
          <p:nvPr/>
        </p:nvSpPr>
        <p:spPr bwMode="auto">
          <a:xfrm>
            <a:off x="4713587" y="3485849"/>
            <a:ext cx="1284191" cy="11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Cible du capteur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COMS 1,8 pouces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B/C : COMS 2,8 pouces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double capteur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CMOS 1,2 pouce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CMOS 2/3 pouces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Dôme rapide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685F17-5993-4F8B-AEE8-E80614CF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6095" r="43224" b="21947"/>
          <a:stretch>
            <a:fillRect/>
          </a:stretch>
        </p:blipFill>
        <p:spPr>
          <a:xfrm>
            <a:off x="2591367" y="5143596"/>
            <a:ext cx="247511" cy="440135"/>
          </a:xfrm>
          <a:prstGeom prst="rect">
            <a:avLst/>
          </a:prstGeom>
        </p:spPr>
      </p:pic>
      <p:pic>
        <p:nvPicPr>
          <p:cNvPr id="1026" name="Picture 2" descr="https://cpq-c.dahuatech.com/prm-os-srv-res/smart/formal/Product/HQ/1_0_01_07_15674/ProductImage/1_0_01_07_15674_643144721_thumbnail_300x300_1.png?countryCode=HQ&amp;partNum=1.0.01.07.15674&amp;token=hTcw..adauduww.cccdce.wdwhwue.wh&amp;cpq-region=cn&amp;id=2612D2CD555972BEE0634328010A4930&amp;type=1&amp;countryCode=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44" y="5097717"/>
            <a:ext cx="896820" cy="5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矩形 95"/>
          <p:cNvSpPr/>
          <p:nvPr/>
        </p:nvSpPr>
        <p:spPr>
          <a:xfrm>
            <a:off x="1520529" y="5227711"/>
            <a:ext cx="63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3E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pic>
        <p:nvPicPr>
          <p:cNvPr id="1028" name="Picture 4" descr="https://cpq-c.dahuatech.com/prm-os-srv-res/smart/formal/Product/HQ/1_0_01_07_15677/ProductImage/1_0_01_07_15677_581162409_thumbnail_300x300_1.png?countryCode=HQ&amp;partNum=1.0.01.07.15677&amp;token=hTcw..adauduww.cccdce.wdwhwue.wh&amp;cpq-region=cn&amp;id=19751F9E506345F6E0634228010A0DAC&amp;type=1&amp;countryCode=H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07" y="5526392"/>
            <a:ext cx="866264" cy="5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矩形 96"/>
          <p:cNvSpPr/>
          <p:nvPr/>
        </p:nvSpPr>
        <p:spPr>
          <a:xfrm>
            <a:off x="1532835" y="5653397"/>
            <a:ext cx="63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2A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1041328" y="23997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SDT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719504" y="295708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21784" y="23997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880416" y="23997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799960" y="23997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558592" y="295708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960872" y="23997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8X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639048" y="295708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316091" y="2399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125988" y="239977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1050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478136" y="239977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878786" y="2775456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>
            <a:off x="10062491" y="2775456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10752643" y="2775456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矩形 22"/>
          <p:cNvSpPr/>
          <p:nvPr/>
        </p:nvSpPr>
        <p:spPr bwMode="auto">
          <a:xfrm>
            <a:off x="8378194" y="239977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0206449" y="2399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PV1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9143454" y="2775456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>
            <a:off x="1387204" y="3141758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>
            <a:off x="510199" y="3141758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2" name="矩形 31"/>
          <p:cNvSpPr/>
          <p:nvPr/>
        </p:nvSpPr>
        <p:spPr bwMode="auto">
          <a:xfrm>
            <a:off x="4719504" y="187092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569429" y="187092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660227" y="187092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 flipV="1">
            <a:off x="5187730" y="1620126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7" name="直接连接符 46"/>
          <p:cNvCxnSpPr/>
          <p:nvPr/>
        </p:nvCxnSpPr>
        <p:spPr bwMode="auto">
          <a:xfrm flipV="1">
            <a:off x="6017095" y="1620126"/>
            <a:ext cx="0" cy="2508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9" name="TextBox 73"/>
          <p:cNvSpPr>
            <a:spLocks noChangeArrowheads="1"/>
          </p:cNvSpPr>
          <p:nvPr/>
        </p:nvSpPr>
        <p:spPr bwMode="auto">
          <a:xfrm>
            <a:off x="4535110" y="1039540"/>
            <a:ext cx="1170016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Haute vitesse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Vitesse normale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P/T :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50" name="TextBox 76"/>
          <p:cNvSpPr>
            <a:spLocks noChangeArrowheads="1"/>
          </p:cNvSpPr>
          <p:nvPr/>
        </p:nvSpPr>
        <p:spPr bwMode="auto">
          <a:xfrm>
            <a:off x="5644021" y="1039540"/>
            <a:ext cx="93325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 : Réseau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HD-CVI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Interface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1" name="TextBox 76"/>
          <p:cNvSpPr>
            <a:spLocks noChangeArrowheads="1"/>
          </p:cNvSpPr>
          <p:nvPr/>
        </p:nvSpPr>
        <p:spPr bwMode="auto">
          <a:xfrm>
            <a:off x="6533134" y="1039540"/>
            <a:ext cx="1747004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Ultra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Pro AI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AI : </a:t>
            </a:r>
          </a:p>
        </p:txBody>
      </p:sp>
      <p:cxnSp>
        <p:nvCxnSpPr>
          <p:cNvPr id="56" name="直接连接符 55"/>
          <p:cNvCxnSpPr/>
          <p:nvPr/>
        </p:nvCxnSpPr>
        <p:spPr bwMode="auto">
          <a:xfrm flipV="1">
            <a:off x="6943370" y="1620126"/>
            <a:ext cx="0" cy="2508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7" name="TextBox 69"/>
          <p:cNvSpPr>
            <a:spLocks noChangeArrowheads="1"/>
          </p:cNvSpPr>
          <p:nvPr/>
        </p:nvSpPr>
        <p:spPr bwMode="auto">
          <a:xfrm>
            <a:off x="168567" y="3550299"/>
            <a:ext cx="653080" cy="3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818077" y="3534910"/>
            <a:ext cx="1547026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caméra 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SDT 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PTZ multicapteur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9" name="TextBox 69"/>
          <p:cNvSpPr>
            <a:spLocks noChangeArrowheads="1"/>
          </p:cNvSpPr>
          <p:nvPr/>
        </p:nvSpPr>
        <p:spPr bwMode="auto">
          <a:xfrm>
            <a:off x="312878" y="1566451"/>
            <a:ext cx="1547026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PTZ : Système de positionnement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ECA : Caméra anti-explosion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d'appareil photo 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V="1">
            <a:off x="1401328" y="2148973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1" name="TextBox 72"/>
          <p:cNvSpPr>
            <a:spLocks noChangeArrowheads="1"/>
          </p:cNvSpPr>
          <p:nvPr/>
        </p:nvSpPr>
        <p:spPr bwMode="auto">
          <a:xfrm>
            <a:off x="2922080" y="3539151"/>
            <a:ext cx="1212039" cy="8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 Mpx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 Mpx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5 Mpx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4K</a:t>
            </a:r>
          </a:p>
        </p:txBody>
      </p:sp>
      <p:sp>
        <p:nvSpPr>
          <p:cNvPr id="62" name="TextBox 70"/>
          <p:cNvSpPr>
            <a:spLocks noChangeArrowheads="1"/>
          </p:cNvSpPr>
          <p:nvPr/>
        </p:nvSpPr>
        <p:spPr bwMode="auto">
          <a:xfrm>
            <a:off x="3739578" y="3530783"/>
            <a:ext cx="1284191" cy="26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Zoom optique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00 : objectif fixe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03 : 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 : 4x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12 : 12x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25 : 25x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30 : 30x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31 : 31x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 : 32x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33 : 33x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40 : 40x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45 : 45x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48 : 48x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 : 50x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60 : 60x</a:t>
            </a:r>
          </a:p>
        </p:txBody>
      </p:sp>
      <p:sp>
        <p:nvSpPr>
          <p:cNvPr id="63" name="TextBox 72"/>
          <p:cNvSpPr>
            <a:spLocks noChangeArrowheads="1"/>
          </p:cNvSpPr>
          <p:nvPr/>
        </p:nvSpPr>
        <p:spPr bwMode="auto">
          <a:xfrm>
            <a:off x="4764079" y="4473059"/>
            <a:ext cx="1212039" cy="8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 Mpx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 Mpx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5 Mpx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4K</a:t>
            </a:r>
          </a:p>
        </p:txBody>
      </p:sp>
      <p:sp>
        <p:nvSpPr>
          <p:cNvPr id="65" name="矩形 64"/>
          <p:cNvSpPr/>
          <p:nvPr/>
        </p:nvSpPr>
        <p:spPr>
          <a:xfrm>
            <a:off x="2895359" y="3077480"/>
            <a:ext cx="1636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Fonctionnalité de la caméra PTZ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4852166" y="3856949"/>
            <a:ext cx="23670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752827" y="3623549"/>
            <a:ext cx="2612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Fonctionnalité de la caméra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panoramique</a:t>
            </a:r>
          </a:p>
        </p:txBody>
      </p:sp>
      <p:sp>
        <p:nvSpPr>
          <p:cNvPr id="68" name="TextBox 72"/>
          <p:cNvSpPr>
            <a:spLocks noChangeArrowheads="1"/>
          </p:cNvSpPr>
          <p:nvPr/>
        </p:nvSpPr>
        <p:spPr bwMode="auto">
          <a:xfrm>
            <a:off x="5663859" y="4477001"/>
            <a:ext cx="133450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d'objectif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 : Zoom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objectif fixe</a:t>
            </a:r>
          </a:p>
        </p:txBody>
      </p:sp>
      <p:cxnSp>
        <p:nvCxnSpPr>
          <p:cNvPr id="69" name="直接连接符 68"/>
          <p:cNvCxnSpPr/>
          <p:nvPr/>
        </p:nvCxnSpPr>
        <p:spPr bwMode="auto">
          <a:xfrm>
            <a:off x="6003908" y="3856949"/>
            <a:ext cx="0" cy="54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0" name="TextBox 72"/>
          <p:cNvSpPr>
            <a:spLocks noChangeArrowheads="1"/>
          </p:cNvSpPr>
          <p:nvPr/>
        </p:nvSpPr>
        <p:spPr bwMode="auto">
          <a:xfrm>
            <a:off x="6259165" y="4484188"/>
            <a:ext cx="133450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Zoom optique :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4x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5x</a:t>
            </a:r>
          </a:p>
        </p:txBody>
      </p:sp>
      <p:sp>
        <p:nvSpPr>
          <p:cNvPr id="71" name="TextBox 72"/>
          <p:cNvSpPr>
            <a:spLocks noChangeArrowheads="1"/>
          </p:cNvSpPr>
          <p:nvPr/>
        </p:nvSpPr>
        <p:spPr bwMode="auto">
          <a:xfrm>
            <a:off x="7305092" y="3516520"/>
            <a:ext cx="1654427" cy="10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Plateforme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F/P/Q : plateforme haut de gamme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G/D : plateforme milieu de gamme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H/T : plateforme bas de gamme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2" name="TextBox 72"/>
          <p:cNvSpPr>
            <a:spLocks noChangeArrowheads="1"/>
          </p:cNvSpPr>
          <p:nvPr/>
        </p:nvSpPr>
        <p:spPr bwMode="auto">
          <a:xfrm>
            <a:off x="7425879" y="4893660"/>
            <a:ext cx="1090879" cy="21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PTZ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Taille du capteur 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1/1,8 pouce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1/2,8 pouce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1/2,8 pouce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double capteur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 4/3 pouces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1/1,2 pouce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2/3 pouces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 1/2,9 pouces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3" name="TextBox 76"/>
          <p:cNvSpPr>
            <a:spLocks noChangeArrowheads="1"/>
          </p:cNvSpPr>
          <p:nvPr/>
        </p:nvSpPr>
        <p:spPr bwMode="auto">
          <a:xfrm>
            <a:off x="9554860" y="5708276"/>
            <a:ext cx="1437176" cy="12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 2.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(NA : par défaut)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PV : dissuasion active avec lumière blanche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PV1 : dissuasion active avec lumière rouge et bleue</a:t>
            </a:r>
          </a:p>
          <a:p>
            <a:pPr algn="ctr"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74" name="肘形连接符 73"/>
          <p:cNvCxnSpPr/>
          <p:nvPr/>
        </p:nvCxnSpPr>
        <p:spPr>
          <a:xfrm rot="5400000">
            <a:off x="7497635" y="3718356"/>
            <a:ext cx="1848132" cy="650970"/>
          </a:xfrm>
          <a:prstGeom prst="bentConnector3">
            <a:avLst>
              <a:gd name="adj1" fmla="val 7407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6" name="TextBox 69"/>
          <p:cNvSpPr>
            <a:spLocks noChangeArrowheads="1"/>
          </p:cNvSpPr>
          <p:nvPr/>
        </p:nvSpPr>
        <p:spPr bwMode="auto">
          <a:xfrm>
            <a:off x="1415776" y="4409889"/>
            <a:ext cx="1829832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SDT</a:t>
            </a: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904" y="4640723"/>
            <a:ext cx="389785" cy="482208"/>
          </a:xfrm>
          <a:prstGeom prst="rect">
            <a:avLst/>
          </a:prstGeom>
        </p:spPr>
      </p:pic>
      <p:sp>
        <p:nvSpPr>
          <p:cNvPr id="78" name="矩形 77"/>
          <p:cNvSpPr/>
          <p:nvPr/>
        </p:nvSpPr>
        <p:spPr>
          <a:xfrm>
            <a:off x="1520530" y="4736137"/>
            <a:ext cx="63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5X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271139" y="4737426"/>
            <a:ext cx="5239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8C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125" y1="70796" x2="46125" y2="70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13986" r="38871" b="17140"/>
          <a:stretch>
            <a:fillRect/>
          </a:stretch>
        </p:blipFill>
        <p:spPr>
          <a:xfrm>
            <a:off x="2526030" y="4642911"/>
            <a:ext cx="377764" cy="501499"/>
          </a:xfrm>
          <a:prstGeom prst="rect">
            <a:avLst/>
          </a:prstGeom>
        </p:spPr>
      </p:pic>
      <p:cxnSp>
        <p:nvCxnSpPr>
          <p:cNvPr id="83" name="直接连接符 82"/>
          <p:cNvCxnSpPr/>
          <p:nvPr/>
        </p:nvCxnSpPr>
        <p:spPr bwMode="auto">
          <a:xfrm>
            <a:off x="11496979" y="3677086"/>
            <a:ext cx="0" cy="1798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4" name="直接连接符 83"/>
          <p:cNvCxnSpPr/>
          <p:nvPr/>
        </p:nvCxnSpPr>
        <p:spPr bwMode="auto">
          <a:xfrm>
            <a:off x="10607293" y="3136104"/>
            <a:ext cx="0" cy="2751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85" name="TextBox 76"/>
          <p:cNvSpPr>
            <a:spLocks noChangeArrowheads="1"/>
          </p:cNvSpPr>
          <p:nvPr/>
        </p:nvSpPr>
        <p:spPr bwMode="auto">
          <a:xfrm>
            <a:off x="8862590" y="3289676"/>
            <a:ext cx="1840118" cy="29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Ext1.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(NA : par défaut)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Éclairage blanc et IR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Éclairage blanc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IR : Éclairage IR (pour SD6AL)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 : Wi-Fi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SL : Anti-corrosion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Y 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Revêtement anticorrosion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4G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G5 : 5G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Q : Faible consommation d'énergie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Fibre optique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GPS + capteur 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Récupération automatique de la position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 : Laser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JG : Trafic</a:t>
            </a:r>
          </a:p>
        </p:txBody>
      </p:sp>
      <p:cxnSp>
        <p:nvCxnSpPr>
          <p:cNvPr id="86" name="直接连接符 85"/>
          <p:cNvCxnSpPr/>
          <p:nvPr/>
        </p:nvCxnSpPr>
        <p:spPr bwMode="auto">
          <a:xfrm>
            <a:off x="9694216" y="3124229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7" name="直接连接符 86"/>
          <p:cNvCxnSpPr/>
          <p:nvPr/>
        </p:nvCxnSpPr>
        <p:spPr bwMode="auto">
          <a:xfrm>
            <a:off x="5080641" y="3856949"/>
            <a:ext cx="0" cy="54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8" name="直接连接符 87"/>
          <p:cNvCxnSpPr/>
          <p:nvPr/>
        </p:nvCxnSpPr>
        <p:spPr bwMode="auto">
          <a:xfrm>
            <a:off x="2348286" y="3147695"/>
            <a:ext cx="0" cy="12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9" name="直接连接符 88"/>
          <p:cNvCxnSpPr/>
          <p:nvPr/>
        </p:nvCxnSpPr>
        <p:spPr bwMode="auto">
          <a:xfrm>
            <a:off x="6948172" y="3856949"/>
            <a:ext cx="0" cy="54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0" name="直接连接符 89"/>
          <p:cNvCxnSpPr/>
          <p:nvPr/>
        </p:nvCxnSpPr>
        <p:spPr bwMode="auto">
          <a:xfrm>
            <a:off x="4163809" y="3325594"/>
            <a:ext cx="0" cy="1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1" name="直接连接符 90"/>
          <p:cNvCxnSpPr/>
          <p:nvPr/>
        </p:nvCxnSpPr>
        <p:spPr bwMode="auto">
          <a:xfrm>
            <a:off x="7929102" y="3136104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2" name="直接连接符 91"/>
          <p:cNvCxnSpPr/>
          <p:nvPr/>
        </p:nvCxnSpPr>
        <p:spPr bwMode="auto">
          <a:xfrm>
            <a:off x="3253227" y="3321758"/>
            <a:ext cx="0" cy="1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01" name="直接连接符 100"/>
          <p:cNvCxnSpPr/>
          <p:nvPr/>
        </p:nvCxnSpPr>
        <p:spPr>
          <a:xfrm>
            <a:off x="2903794" y="3311613"/>
            <a:ext cx="163131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10961175" y="3233929"/>
            <a:ext cx="1291938" cy="362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Zoom fixe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0118 = 1,18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0142 = 1,42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0185 = 1,85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0280 = 2,8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0360 = 3,6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0600 = 6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0800 = 8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1200 = 12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1600 = 16 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2500 = 25 mm</a:t>
            </a:r>
          </a:p>
          <a:p>
            <a:pPr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Zoom optique :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2712 = 2,7-12 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0722 = 7-22 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4747 = 4,7-47 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3711 = 3,7-11 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27135 = 2,7-13,5 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5364 = 5,3-64 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0735 = 7-35 mm</a:t>
            </a:r>
            <a:endParaRPr lang="zh-CN" altLang="en-US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cxnSp>
        <p:nvCxnSpPr>
          <p:cNvPr id="110" name="直接连接符 109"/>
          <p:cNvCxnSpPr>
            <a:stCxn id="24" idx="3"/>
            <a:endCxn id="11" idx="1"/>
          </p:cNvCxnSpPr>
          <p:nvPr/>
        </p:nvCxnSpPr>
        <p:spPr>
          <a:xfrm flipV="1">
            <a:off x="10926449" y="2759775"/>
            <a:ext cx="199539" cy="1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矩形 115"/>
          <p:cNvSpPr/>
          <p:nvPr/>
        </p:nvSpPr>
        <p:spPr>
          <a:xfrm>
            <a:off x="1877772" y="1901265"/>
            <a:ext cx="1213794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PTZ</a:t>
            </a:r>
          </a:p>
        </p:txBody>
      </p:sp>
      <p:pic>
        <p:nvPicPr>
          <p:cNvPr id="119" name="图片 1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8587" r="6378" b="9324"/>
          <a:stretch>
            <a:fillRect/>
          </a:stretch>
        </p:blipFill>
        <p:spPr>
          <a:xfrm>
            <a:off x="2006613" y="952321"/>
            <a:ext cx="348660" cy="524065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8507" r="30644"/>
          <a:stretch>
            <a:fillRect/>
          </a:stretch>
        </p:blipFill>
        <p:spPr>
          <a:xfrm>
            <a:off x="2158805" y="948274"/>
            <a:ext cx="378962" cy="568897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77" y="1049873"/>
            <a:ext cx="243230" cy="44318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62" b="99132" l="1235" r="98394">
                        <a14:foregroundMark x1="61334" y1="10248" x2="61334" y2="10248"/>
                        <a14:foregroundMark x1="46016" y1="6818" x2="46016" y2="6818"/>
                        <a14:foregroundMark x1="53675" y1="10248" x2="53675" y2="10248"/>
                        <a14:foregroundMark x1="62631" y1="5124" x2="62631" y2="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17" y="1609180"/>
            <a:ext cx="244416" cy="346258"/>
          </a:xfrm>
          <a:prstGeom prst="rect">
            <a:avLst/>
          </a:prstGeom>
        </p:spPr>
      </p:pic>
      <p:sp>
        <p:nvSpPr>
          <p:cNvPr id="123" name="矩形 122"/>
          <p:cNvSpPr/>
          <p:nvPr/>
        </p:nvSpPr>
        <p:spPr>
          <a:xfrm>
            <a:off x="3979709" y="1614047"/>
            <a:ext cx="3433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3A</a:t>
            </a:r>
          </a:p>
        </p:txBody>
      </p:sp>
      <p:sp>
        <p:nvSpPr>
          <p:cNvPr id="124" name="矩形 123"/>
          <p:cNvSpPr/>
          <p:nvPr/>
        </p:nvSpPr>
        <p:spPr>
          <a:xfrm>
            <a:off x="3270933" y="1613085"/>
            <a:ext cx="3433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7A</a:t>
            </a:r>
            <a:endParaRPr lang="zh-CN" altLang="en-US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775487" y="1146020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85</a:t>
            </a:r>
            <a:endParaRPr lang="zh-CN" altLang="en-US" dirty="0"/>
          </a:p>
        </p:txBody>
      </p:sp>
      <p:sp>
        <p:nvSpPr>
          <p:cNvPr id="126" name="文本框 125"/>
          <p:cNvSpPr txBox="1"/>
          <p:nvPr/>
        </p:nvSpPr>
        <p:spPr>
          <a:xfrm>
            <a:off x="2529845" y="1141008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83</a:t>
            </a:r>
            <a:endParaRPr lang="zh-CN" altLang="en-US" dirty="0"/>
          </a:p>
        </p:txBody>
      </p:sp>
      <p:sp>
        <p:nvSpPr>
          <p:cNvPr id="127" name="文本框 126"/>
          <p:cNvSpPr txBox="1"/>
          <p:nvPr/>
        </p:nvSpPr>
        <p:spPr>
          <a:xfrm>
            <a:off x="2524875" y="1591560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1A</a:t>
            </a:r>
            <a:endParaRPr lang="zh-CN" altLang="en-US" dirty="0"/>
          </a:p>
        </p:txBody>
      </p:sp>
      <p:cxnSp>
        <p:nvCxnSpPr>
          <p:cNvPr id="128" name="直接连接符 127"/>
          <p:cNvCxnSpPr/>
          <p:nvPr/>
        </p:nvCxnSpPr>
        <p:spPr bwMode="auto">
          <a:xfrm flipV="1">
            <a:off x="2358905" y="2148973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30" name="直接连接符 129"/>
          <p:cNvCxnSpPr/>
          <p:nvPr/>
        </p:nvCxnSpPr>
        <p:spPr>
          <a:xfrm>
            <a:off x="2358905" y="2246509"/>
            <a:ext cx="1492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直接连接符 130"/>
          <p:cNvCxnSpPr/>
          <p:nvPr/>
        </p:nvCxnSpPr>
        <p:spPr bwMode="auto">
          <a:xfrm flipV="1">
            <a:off x="3851099" y="2148973"/>
            <a:ext cx="0" cy="97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35" name="矩形 134"/>
          <p:cNvSpPr/>
          <p:nvPr/>
        </p:nvSpPr>
        <p:spPr>
          <a:xfrm>
            <a:off x="3396639" y="1889617"/>
            <a:ext cx="1220206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ECA</a:t>
            </a: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 rotWithShape="1">
          <a:blip r:embed="rId14" cstate="hqprint"/>
          <a:srcRect/>
          <a:stretch>
            <a:fillRect/>
          </a:stretch>
        </p:blipFill>
        <p:spPr>
          <a:xfrm>
            <a:off x="2107671" y="1503484"/>
            <a:ext cx="239988" cy="416495"/>
          </a:xfrm>
          <a:prstGeom prst="rect">
            <a:avLst/>
          </a:prstGeom>
        </p:spPr>
      </p:pic>
      <p:sp>
        <p:nvSpPr>
          <p:cNvPr id="139" name="文本框 138"/>
          <p:cNvSpPr txBox="1"/>
          <p:nvPr/>
        </p:nvSpPr>
        <p:spPr>
          <a:xfrm>
            <a:off x="1775487" y="1602877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4M</a:t>
            </a:r>
            <a:endParaRPr lang="zh-CN" altLang="en-US" dirty="0"/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15" cstate="hqprint"/>
          <a:srcRect/>
          <a:stretch>
            <a:fillRect/>
          </a:stretch>
        </p:blipFill>
        <p:spPr>
          <a:xfrm>
            <a:off x="3558454" y="1595029"/>
            <a:ext cx="356689" cy="269111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16" cstate="print"/>
          <a:srcRect l="12148" t="21407" r="18000" b="23630"/>
          <a:stretch>
            <a:fillRect/>
          </a:stretch>
        </p:blipFill>
        <p:spPr>
          <a:xfrm>
            <a:off x="4261456" y="1697830"/>
            <a:ext cx="195546" cy="153866"/>
          </a:xfrm>
          <a:prstGeom prst="rect">
            <a:avLst/>
          </a:prstGeom>
        </p:spPr>
      </p:pic>
      <p:cxnSp>
        <p:nvCxnSpPr>
          <p:cNvPr id="93" name="直接连接符 92"/>
          <p:cNvCxnSpPr/>
          <p:nvPr/>
        </p:nvCxnSpPr>
        <p:spPr bwMode="auto">
          <a:xfrm>
            <a:off x="4524852" y="2775456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接连接符 93"/>
          <p:cNvCxnSpPr/>
          <p:nvPr/>
        </p:nvCxnSpPr>
        <p:spPr bwMode="auto">
          <a:xfrm>
            <a:off x="7343575" y="278105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4654831" y="2230927"/>
            <a:ext cx="0" cy="1080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>
            <a:stCxn id="32" idx="1"/>
          </p:cNvCxnSpPr>
          <p:nvPr/>
        </p:nvCxnSpPr>
        <p:spPr>
          <a:xfrm flipH="1">
            <a:off x="4648119" y="2230927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连接符 28"/>
          <p:cNvCxnSpPr>
            <a:stCxn id="3" idx="1"/>
          </p:cNvCxnSpPr>
          <p:nvPr/>
        </p:nvCxnSpPr>
        <p:spPr>
          <a:xfrm flipH="1">
            <a:off x="4648119" y="3317086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接连接符 107"/>
          <p:cNvCxnSpPr/>
          <p:nvPr/>
        </p:nvCxnSpPr>
        <p:spPr>
          <a:xfrm>
            <a:off x="7350059" y="2274374"/>
            <a:ext cx="0" cy="1080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接连接符 108"/>
          <p:cNvCxnSpPr/>
          <p:nvPr/>
        </p:nvCxnSpPr>
        <p:spPr>
          <a:xfrm flipH="1">
            <a:off x="7282997" y="2274374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接连接符 110"/>
          <p:cNvCxnSpPr/>
          <p:nvPr/>
        </p:nvCxnSpPr>
        <p:spPr>
          <a:xfrm flipH="1">
            <a:off x="7282997" y="3360533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Série PTZ/Explosion et série multicapteurs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2271139" y="5259053"/>
            <a:ext cx="5239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6C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0E83BA51-B555-48D9-AEED-0BD19C1F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49555" y="1030147"/>
          <a:ext cx="11530330" cy="5582436"/>
        </p:xfrm>
        <a:graphic>
          <a:graphicData uri="http://schemas.openxmlformats.org/drawingml/2006/table">
            <a:tbl>
              <a:tblPr/>
              <a:tblGrid>
                <a:gridCol w="49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0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34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4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9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17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76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2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934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545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1630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93561">
                <a:tc gridSpan="18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Règle de dénomination des modèles externes </a:t>
                      </a:r>
                      <a:r>
                        <a:rPr lang="en-US" sz="1000" b="1" spc="60" dirty="0" err="1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DeepHub </a:t>
                      </a: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Interactive Display</a:t>
                      </a: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7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Facultatif</a:t>
                      </a:r>
                      <a:endParaRPr lang="en-US" sz="1000" b="1" spc="60" dirty="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spc="60" dirty="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Obligatoire</a:t>
                      </a:r>
                      <a:endParaRPr lang="en-US" sz="1000" b="1" spc="60" dirty="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55">
                <a:tc rowSpan="5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Écran interactif </a:t>
                      </a:r>
                      <a:r>
                        <a:rPr lang="en-US" sz="800" b="0" spc="60" dirty="0" err="1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DeepHub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Numéro de champ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⑦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⑧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⑨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⑩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⑪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ea"/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⑫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Identification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 err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Identifiant</a:t>
                      </a: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Dahua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Identifiant de la gamme de produits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 de vente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Format du produit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Étiquette de taille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Positionnement sur le marché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Appareil photo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Identifiant de série 2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Modèle de puce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Méthode de saisie tactile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Positionnement de la série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Version itérative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Instance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DH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S2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2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Explication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DH = marque Dahua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DHI = marque Dahua à l'étranger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 = Neutre national                      Par défaut = Neutre à l'étranger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 = Appareil tout-en-un LCD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 = Appareil tout-en-un LED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 : Orienté canal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 : Orienté projet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E : Commerce électronique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 : Paysage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 : Portrait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 = Dimension 55 pouces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 = dimension 65 pouces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 = dimension 75 pouces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 = Dimensions 85 pouces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 = dimension 86 pouces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 = Dimension 98 pouces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 = Dimension 110 pouces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 = Dimension 138 pouces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 = Éducation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 = Tableau noir intelligent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 = Conférence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 : Pas de caméra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 : Avec caméra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= 4K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8=8K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0~1 : Modèle de base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2~5 : Gamme moyenne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6~7 : haut de gamme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8~9 : Modèle phare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 : Infrarouge zéro laminage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 : Laminage capacitif complet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 : Laminage par cadre capacitif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 : Lamination zéro capacitive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 : Laminage infrarouge du cadre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 : Laminage complet infrarouge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U : Ultime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 : Professionnel/Pro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 : Classique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 : Basique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 : Lite/Lite+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Vide : Première génération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S2 : Deuxième génération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S3 : Troisième génération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...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7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Exemple type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DH-LCH86-ST400-U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Tableaux blancs interactifs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550A6E-609C-49E2-A544-577E3BA3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6"/>
          <p:cNvSpPr txBox="1"/>
          <p:nvPr/>
        </p:nvSpPr>
        <p:spPr>
          <a:xfrm>
            <a:off x="4029062" y="2055570"/>
            <a:ext cx="3136334" cy="959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Catégorie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00-webcam économique 1080P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20-Webcam USB 1080P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25-Webcam USB 1080P (AF)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80H-Webcam 4K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90-Webcam 4K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174944" y="1637466"/>
            <a:ext cx="68584" cy="452418"/>
            <a:chOff x="2686859" y="2857598"/>
            <a:chExt cx="90000" cy="593694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57598"/>
              <a:ext cx="0" cy="50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336129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29062" y="1255716"/>
            <a:ext cx="4247871" cy="521728"/>
            <a:chOff x="281317" y="1693037"/>
            <a:chExt cx="5862190" cy="720000"/>
          </a:xfrm>
        </p:grpSpPr>
        <p:sp>
          <p:nvSpPr>
            <p:cNvPr id="5" name="矩形 4"/>
            <p:cNvSpPr/>
            <p:nvPr/>
          </p:nvSpPr>
          <p:spPr bwMode="auto">
            <a:xfrm>
              <a:off x="2465333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81317" y="1693037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HTI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423507" y="1693037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(0)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451391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479275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UC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 bwMode="auto">
            <a:xfrm flipH="1">
              <a:off x="1136256" y="2053037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矩形 32"/>
            <p:cNvSpPr/>
            <p:nvPr/>
          </p:nvSpPr>
          <p:spPr bwMode="auto">
            <a:xfrm>
              <a:off x="4437449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4" name="TextBox 25"/>
          <p:cNvSpPr txBox="1"/>
          <p:nvPr/>
        </p:nvSpPr>
        <p:spPr>
          <a:xfrm>
            <a:off x="2279020" y="2054130"/>
            <a:ext cx="1551000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Caméra USB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867903" y="1809466"/>
            <a:ext cx="68584" cy="214911"/>
            <a:chOff x="2495652" y="1491630"/>
            <a:chExt cx="67500" cy="211516"/>
          </a:xfrm>
        </p:grpSpPr>
        <p:cxnSp>
          <p:nvCxnSpPr>
            <p:cNvPr id="36" name="直接连接符 35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椭圆 36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3" name="TextBox 26"/>
          <p:cNvSpPr txBox="1"/>
          <p:nvPr/>
        </p:nvSpPr>
        <p:spPr>
          <a:xfrm>
            <a:off x="7659339" y="2111141"/>
            <a:ext cx="1335392" cy="7491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Caméra USB tout-en-un, caméra PTZ et caméra HD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8292742" y="1786367"/>
            <a:ext cx="68584" cy="391827"/>
            <a:chOff x="2686859" y="2857598"/>
            <a:chExt cx="90000" cy="514182"/>
          </a:xfrm>
        </p:grpSpPr>
        <p:cxnSp>
          <p:nvCxnSpPr>
            <p:cNvPr id="65" name="直接连接符 64"/>
            <p:cNvCxnSpPr/>
            <p:nvPr/>
          </p:nvCxnSpPr>
          <p:spPr bwMode="auto">
            <a:xfrm>
              <a:off x="2731859" y="2857598"/>
              <a:ext cx="0" cy="43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椭圆 65"/>
            <p:cNvSpPr/>
            <p:nvPr/>
          </p:nvSpPr>
          <p:spPr bwMode="auto">
            <a:xfrm>
              <a:off x="2686859" y="3281780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8" name="TextBox 25"/>
          <p:cNvSpPr txBox="1"/>
          <p:nvPr/>
        </p:nvSpPr>
        <p:spPr>
          <a:xfrm>
            <a:off x="6573300" y="1983761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Série de systèmes de visioconférence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7351468" y="1809466"/>
            <a:ext cx="68584" cy="214911"/>
            <a:chOff x="2495652" y="1491630"/>
            <a:chExt cx="67500" cy="211516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椭圆 70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3" name="TextBox 26"/>
          <p:cNvSpPr txBox="1"/>
          <p:nvPr/>
        </p:nvSpPr>
        <p:spPr>
          <a:xfrm>
            <a:off x="9050705" y="2300572"/>
            <a:ext cx="1960596" cy="514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4- Caméra USB tout-en-un (à poser sur une table)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5-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Barre de son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caméra PTZ 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56779" y="1255715"/>
            <a:ext cx="4390624" cy="517847"/>
            <a:chOff x="6791445" y="1663220"/>
            <a:chExt cx="6188876" cy="729939"/>
          </a:xfrm>
        </p:grpSpPr>
        <p:sp>
          <p:nvSpPr>
            <p:cNvPr id="57" name="矩形 56"/>
            <p:cNvSpPr/>
            <p:nvPr/>
          </p:nvSpPr>
          <p:spPr bwMode="auto">
            <a:xfrm>
              <a:off x="9298481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10251676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直接连接符 71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矩形 73"/>
            <p:cNvSpPr/>
            <p:nvPr/>
          </p:nvSpPr>
          <p:spPr bwMode="auto">
            <a:xfrm>
              <a:off x="11204871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2158065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997125" y="1801517"/>
            <a:ext cx="68584" cy="603899"/>
            <a:chOff x="2686859" y="2857598"/>
            <a:chExt cx="90000" cy="792477"/>
          </a:xfrm>
        </p:grpSpPr>
        <p:cxnSp>
          <p:nvCxnSpPr>
            <p:cNvPr id="77" name="直接连接符 76"/>
            <p:cNvCxnSpPr/>
            <p:nvPr/>
          </p:nvCxnSpPr>
          <p:spPr bwMode="auto">
            <a:xfrm>
              <a:off x="2731859" y="2857598"/>
              <a:ext cx="0" cy="75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/>
            <p:cNvSpPr/>
            <p:nvPr/>
          </p:nvSpPr>
          <p:spPr bwMode="auto">
            <a:xfrm>
              <a:off x="2686859" y="3560075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539933" y="2969922"/>
            <a:ext cx="4436067" cy="517847"/>
            <a:chOff x="6791445" y="1663220"/>
            <a:chExt cx="6252932" cy="729939"/>
          </a:xfrm>
        </p:grpSpPr>
        <p:sp>
          <p:nvSpPr>
            <p:cNvPr id="80" name="矩形 79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MCA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10315732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矩形 85"/>
            <p:cNvSpPr/>
            <p:nvPr/>
          </p:nvSpPr>
          <p:spPr bwMode="auto">
            <a:xfrm>
              <a:off x="11268927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12222121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25"/>
          <p:cNvSpPr txBox="1"/>
          <p:nvPr/>
        </p:nvSpPr>
        <p:spPr>
          <a:xfrm>
            <a:off x="1871599" y="3743411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Série de systèmes de visioconférence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2649767" y="3546395"/>
            <a:ext cx="68584" cy="214911"/>
            <a:chOff x="2495652" y="1491630"/>
            <a:chExt cx="67500" cy="211516"/>
          </a:xfrm>
        </p:grpSpPr>
        <p:cxnSp>
          <p:nvCxnSpPr>
            <p:cNvPr id="90" name="直接连接符 89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椭圆 90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2" name="TextBox 25"/>
          <p:cNvSpPr txBox="1"/>
          <p:nvPr/>
        </p:nvSpPr>
        <p:spPr>
          <a:xfrm>
            <a:off x="3100437" y="4050588"/>
            <a:ext cx="1072949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Microphone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3581370" y="3561543"/>
            <a:ext cx="68584" cy="214911"/>
            <a:chOff x="2495652" y="1491630"/>
            <a:chExt cx="67500" cy="211516"/>
          </a:xfrm>
        </p:grpSpPr>
        <p:cxnSp>
          <p:nvCxnSpPr>
            <p:cNvPr id="94" name="直接连接符 93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椭圆 94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TextBox 26"/>
          <p:cNvSpPr txBox="1"/>
          <p:nvPr/>
        </p:nvSpPr>
        <p:spPr>
          <a:xfrm>
            <a:off x="3930422" y="4053573"/>
            <a:ext cx="2155351" cy="3736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 : série économique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 : série haut de gamme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4295425" y="3538446"/>
            <a:ext cx="68584" cy="497862"/>
            <a:chOff x="2686859" y="2857598"/>
            <a:chExt cx="90000" cy="653329"/>
          </a:xfrm>
        </p:grpSpPr>
        <p:cxnSp>
          <p:nvCxnSpPr>
            <p:cNvPr id="98" name="直接连接符 97"/>
            <p:cNvCxnSpPr/>
            <p:nvPr/>
          </p:nvCxnSpPr>
          <p:spPr bwMode="auto">
            <a:xfrm>
              <a:off x="2731859" y="2857598"/>
              <a:ext cx="0" cy="57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椭圆 98"/>
            <p:cNvSpPr/>
            <p:nvPr/>
          </p:nvSpPr>
          <p:spPr bwMode="auto">
            <a:xfrm>
              <a:off x="2686859" y="342092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127510" y="1174127"/>
            <a:ext cx="0" cy="529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组合 126"/>
          <p:cNvGrpSpPr/>
          <p:nvPr/>
        </p:nvGrpSpPr>
        <p:grpSpPr>
          <a:xfrm>
            <a:off x="6238774" y="4324724"/>
            <a:ext cx="4392139" cy="510796"/>
            <a:chOff x="6791445" y="1673158"/>
            <a:chExt cx="6191015" cy="720001"/>
          </a:xfrm>
        </p:grpSpPr>
        <p:sp>
          <p:nvSpPr>
            <p:cNvPr id="128" name="矩形 127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MCU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10315731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直接连接符 132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矩形 133"/>
            <p:cNvSpPr/>
            <p:nvPr/>
          </p:nvSpPr>
          <p:spPr bwMode="auto">
            <a:xfrm>
              <a:off x="11011295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11706859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12402422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7" name="TextBox 25"/>
          <p:cNvSpPr txBox="1"/>
          <p:nvPr/>
        </p:nvSpPr>
        <p:spPr>
          <a:xfrm>
            <a:off x="6593166" y="5091163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Série de systèmes de visioconférence</a:t>
            </a:r>
          </a:p>
        </p:txBody>
      </p:sp>
      <p:grpSp>
        <p:nvGrpSpPr>
          <p:cNvPr id="138" name="组合 137"/>
          <p:cNvGrpSpPr/>
          <p:nvPr/>
        </p:nvGrpSpPr>
        <p:grpSpPr>
          <a:xfrm>
            <a:off x="7371333" y="4871423"/>
            <a:ext cx="68584" cy="246901"/>
            <a:chOff x="2495652" y="1491630"/>
            <a:chExt cx="67500" cy="211516"/>
          </a:xfrm>
        </p:grpSpPr>
        <p:cxnSp>
          <p:nvCxnSpPr>
            <p:cNvPr id="139" name="直接连接符 138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椭圆 139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1" name="TextBox 25"/>
          <p:cNvSpPr txBox="1"/>
          <p:nvPr/>
        </p:nvSpPr>
        <p:spPr>
          <a:xfrm>
            <a:off x="7852300" y="5106310"/>
            <a:ext cx="1072949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Unité de commande multiple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8333232" y="4886570"/>
            <a:ext cx="68584" cy="246901"/>
            <a:chOff x="2495652" y="1491630"/>
            <a:chExt cx="67500" cy="211516"/>
          </a:xfrm>
        </p:grpSpPr>
        <p:cxnSp>
          <p:nvCxnSpPr>
            <p:cNvPr id="143" name="直接连接符 142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" name="椭圆 143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6238774" y="2915959"/>
            <a:ext cx="4392139" cy="510796"/>
            <a:chOff x="6791445" y="1673158"/>
            <a:chExt cx="6191015" cy="720001"/>
          </a:xfrm>
        </p:grpSpPr>
        <p:sp>
          <p:nvSpPr>
            <p:cNvPr id="156" name="矩形 155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TS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0315731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60" name="直接连接符 159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直接连接符 160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矩形 161"/>
            <p:cNvSpPr/>
            <p:nvPr/>
          </p:nvSpPr>
          <p:spPr bwMode="auto">
            <a:xfrm>
              <a:off x="11011295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11706859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12402422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5" name="TextBox 25"/>
          <p:cNvSpPr txBox="1"/>
          <p:nvPr/>
        </p:nvSpPr>
        <p:spPr>
          <a:xfrm>
            <a:off x="6562870" y="3667249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Série de systèmes de visioconférence</a:t>
            </a:r>
          </a:p>
        </p:txBody>
      </p:sp>
      <p:grpSp>
        <p:nvGrpSpPr>
          <p:cNvPr id="166" name="组合 165"/>
          <p:cNvGrpSpPr/>
          <p:nvPr/>
        </p:nvGrpSpPr>
        <p:grpSpPr>
          <a:xfrm>
            <a:off x="7341038" y="3447509"/>
            <a:ext cx="68584" cy="246901"/>
            <a:chOff x="2495652" y="1491630"/>
            <a:chExt cx="67500" cy="211516"/>
          </a:xfrm>
        </p:grpSpPr>
        <p:cxnSp>
          <p:nvCxnSpPr>
            <p:cNvPr id="167" name="直接连接符 166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椭圆 167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9" name="TextBox 25"/>
          <p:cNvSpPr txBox="1"/>
          <p:nvPr/>
        </p:nvSpPr>
        <p:spPr>
          <a:xfrm>
            <a:off x="7822005" y="3682397"/>
            <a:ext cx="1072949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Terminal</a:t>
            </a:r>
          </a:p>
        </p:txBody>
      </p:sp>
      <p:grpSp>
        <p:nvGrpSpPr>
          <p:cNvPr id="170" name="组合 169"/>
          <p:cNvGrpSpPr/>
          <p:nvPr/>
        </p:nvGrpSpPr>
        <p:grpSpPr>
          <a:xfrm>
            <a:off x="8302937" y="3462657"/>
            <a:ext cx="68584" cy="246901"/>
            <a:chOff x="2495652" y="1491630"/>
            <a:chExt cx="67500" cy="211516"/>
          </a:xfrm>
        </p:grpSpPr>
        <p:cxnSp>
          <p:nvCxnSpPr>
            <p:cNvPr id="171" name="直接连接符 170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" name="椭圆 171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8844" y="4490259"/>
            <a:ext cx="4436067" cy="517847"/>
            <a:chOff x="6791445" y="1663220"/>
            <a:chExt cx="6252932" cy="729939"/>
          </a:xfrm>
        </p:grpSpPr>
        <p:sp>
          <p:nvSpPr>
            <p:cNvPr id="8" name="矩形 7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HTI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0315732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ER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矩形 19"/>
            <p:cNvSpPr/>
            <p:nvPr/>
          </p:nvSpPr>
          <p:spPr bwMode="auto">
            <a:xfrm>
              <a:off x="11268927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2222121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(0)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TextBox 26"/>
          <p:cNvSpPr txBox="1"/>
          <p:nvPr/>
        </p:nvSpPr>
        <p:spPr>
          <a:xfrm>
            <a:off x="3307449" y="5314006"/>
            <a:ext cx="3136334" cy="561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Catégorie :</a:t>
            </a: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2-moyen</a:t>
            </a:r>
            <a:endParaRPr lang="en-US" altLang="zh-CN" sz="106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88649" y="5025037"/>
            <a:ext cx="68584" cy="288969"/>
            <a:chOff x="2686859" y="2857598"/>
            <a:chExt cx="90000" cy="593694"/>
          </a:xfrm>
        </p:grpSpPr>
        <p:cxnSp>
          <p:nvCxnSpPr>
            <p:cNvPr id="27" name="直接连接符 26"/>
            <p:cNvCxnSpPr/>
            <p:nvPr/>
          </p:nvCxnSpPr>
          <p:spPr bwMode="auto">
            <a:xfrm>
              <a:off x="2731859" y="2857598"/>
              <a:ext cx="0" cy="50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2686859" y="336129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TextBox 25"/>
          <p:cNvSpPr txBox="1"/>
          <p:nvPr/>
        </p:nvSpPr>
        <p:spPr>
          <a:xfrm>
            <a:off x="2248593" y="5203088"/>
            <a:ext cx="1293385" cy="231786"/>
          </a:xfrm>
          <a:prstGeom prst="rect">
            <a:avLst/>
          </a:prstGeom>
          <a:noFill/>
        </p:spPr>
        <p:txBody>
          <a:bodyPr wrap="square" lIns="68306" tIns="34152" rIns="68306" bIns="34152" rtlCol="0">
            <a:noAutofit/>
          </a:bodyPr>
          <a:lstStyle/>
          <a:p>
            <a:pPr algn="ctr"/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Casque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837476" y="4958424"/>
            <a:ext cx="68584" cy="214911"/>
            <a:chOff x="2495652" y="1491630"/>
            <a:chExt cx="67500" cy="211516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椭圆 31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263345" y="5532724"/>
            <a:ext cx="4390624" cy="1360758"/>
            <a:chOff x="1111234" y="2357796"/>
            <a:chExt cx="5761677" cy="1785679"/>
          </a:xfrm>
        </p:grpSpPr>
        <p:sp>
          <p:nvSpPr>
            <p:cNvPr id="116" name="TextBox 26"/>
            <p:cNvSpPr txBox="1"/>
            <p:nvPr/>
          </p:nvSpPr>
          <p:spPr>
            <a:xfrm>
              <a:off x="3234709" y="3375840"/>
              <a:ext cx="1562595" cy="767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1065" b="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Haut-parleur IP Série de produits</a:t>
              </a: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3782965" y="3054154"/>
              <a:ext cx="90000" cy="396615"/>
              <a:chOff x="2686859" y="2857598"/>
              <a:chExt cx="90000" cy="396615"/>
            </a:xfrm>
          </p:grpSpPr>
          <p:cxnSp>
            <p:nvCxnSpPr>
              <p:cNvPr id="153" name="直接连接符 152"/>
              <p:cNvCxnSpPr/>
              <p:nvPr/>
            </p:nvCxnSpPr>
            <p:spPr bwMode="auto">
              <a:xfrm>
                <a:off x="2731859" y="2857598"/>
                <a:ext cx="0" cy="324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4" name="椭圆 153"/>
              <p:cNvSpPr/>
              <p:nvPr/>
            </p:nvSpPr>
            <p:spPr bwMode="auto">
              <a:xfrm>
                <a:off x="2686859" y="316421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8" name="TextBox 25"/>
            <p:cNvSpPr txBox="1"/>
            <p:nvPr/>
          </p:nvSpPr>
          <p:spPr>
            <a:xfrm>
              <a:off x="1526594" y="3404628"/>
              <a:ext cx="2035330" cy="52148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pPr algn="ctr"/>
              <a:r>
                <a:rPr lang="en-US" altLang="zh-CN" sz="106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Série de systèmes de visioconférence</a:t>
              </a:r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2547760" y="3084465"/>
              <a:ext cx="90000" cy="282021"/>
              <a:chOff x="2495652" y="1491630"/>
              <a:chExt cx="67500" cy="211516"/>
            </a:xfrm>
          </p:grpSpPr>
          <p:cxnSp>
            <p:nvCxnSpPr>
              <p:cNvPr id="151" name="直接连接符 150"/>
              <p:cNvCxnSpPr/>
              <p:nvPr/>
            </p:nvCxnSpPr>
            <p:spPr bwMode="auto">
              <a:xfrm>
                <a:off x="2529402" y="149163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椭圆 151"/>
              <p:cNvSpPr/>
              <p:nvPr/>
            </p:nvSpPr>
            <p:spPr bwMode="auto">
              <a:xfrm>
                <a:off x="2495652" y="1635646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0" name="TextBox 26"/>
            <p:cNvSpPr txBox="1"/>
            <p:nvPr/>
          </p:nvSpPr>
          <p:spPr>
            <a:xfrm>
              <a:off x="4564611" y="3389299"/>
              <a:ext cx="1123821" cy="5521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1065" b="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Haut-parleur</a:t>
              </a: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1111234" y="2357796"/>
              <a:ext cx="5761677" cy="679554"/>
              <a:chOff x="6791445" y="1663220"/>
              <a:chExt cx="6188876" cy="729939"/>
            </a:xfrm>
          </p:grpSpPr>
          <p:sp>
            <p:nvSpPr>
              <p:cNvPr id="125" name="矩形 124"/>
              <p:cNvSpPr/>
              <p:nvPr/>
            </p:nvSpPr>
            <p:spPr bwMode="auto">
              <a:xfrm>
                <a:off x="9298481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6791445" y="1673159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DH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10251676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7989403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VCS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47" name="直接连接符 146"/>
              <p:cNvCxnSpPr/>
              <p:nvPr/>
            </p:nvCxnSpPr>
            <p:spPr bwMode="auto">
              <a:xfrm flipH="1">
                <a:off x="7646384" y="2033159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直接连接符 147"/>
              <p:cNvCxnSpPr/>
              <p:nvPr/>
            </p:nvCxnSpPr>
            <p:spPr bwMode="auto">
              <a:xfrm flipH="1">
                <a:off x="8958350" y="2033159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9" name="矩形 148"/>
              <p:cNvSpPr/>
              <p:nvPr/>
            </p:nvSpPr>
            <p:spPr bwMode="auto">
              <a:xfrm>
                <a:off x="11204871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12158065" y="1663220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4707304" y="3074034"/>
              <a:ext cx="90000" cy="439780"/>
              <a:chOff x="2686859" y="2857598"/>
              <a:chExt cx="90000" cy="439780"/>
            </a:xfrm>
          </p:grpSpPr>
          <p:cxnSp>
            <p:nvCxnSpPr>
              <p:cNvPr id="123" name="直接连接符 122"/>
              <p:cNvCxnSpPr/>
              <p:nvPr/>
            </p:nvCxnSpPr>
            <p:spPr bwMode="auto">
              <a:xfrm>
                <a:off x="2731859" y="2857598"/>
                <a:ext cx="0" cy="36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4" name="椭圆 123"/>
              <p:cNvSpPr/>
              <p:nvPr/>
            </p:nvSpPr>
            <p:spPr bwMode="auto">
              <a:xfrm>
                <a:off x="2686859" y="320737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73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Vidéoconférence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D9A543-938E-4AAC-ADBE-D355CCF3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895" y="6364345"/>
            <a:ext cx="2743200" cy="365125"/>
          </a:xfrm>
        </p:spPr>
        <p:txBody>
          <a:bodyPr/>
          <a:lstStyle/>
          <a:p>
            <a:fld id="{F751A614-8966-44D8-8BE8-82D5C6659FD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3584784" y="15934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819084" y="15934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916673" y="1590818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875484" y="15934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03101" y="15934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H="1">
            <a:off x="2434401" y="186790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椭圆 27"/>
          <p:cNvSpPr/>
          <p:nvPr/>
        </p:nvSpPr>
        <p:spPr bwMode="auto">
          <a:xfrm>
            <a:off x="6460612" y="2613536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475234" y="1593495"/>
            <a:ext cx="1035597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610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H="1">
            <a:off x="6578941" y="186782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/>
          <p:cNvSpPr txBox="1"/>
          <p:nvPr/>
        </p:nvSpPr>
        <p:spPr>
          <a:xfrm>
            <a:off x="1935165" y="2315741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Aménagements publics</a:t>
            </a:r>
            <a:endParaRPr lang="zh-CN" altLang="en-US" sz="915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2359473" y="2550647"/>
            <a:ext cx="809228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Catégorie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</a:t>
            </a:r>
            <a:r>
              <a:rPr lang="en-US" altLang="zh-CN" sz="9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Armoire/Boîtier de distribution</a:t>
            </a:r>
          </a:p>
          <a:p>
            <a:r>
              <a:rPr lang="en-US" altLang="zh-CN" sz="9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: Énergie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2875249" y="3510726"/>
            <a:ext cx="1671839" cy="1348296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module/câblage :</a:t>
            </a:r>
            <a:endParaRPr lang="en-US" altLang="zh-CN" sz="91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1xx : Carte SD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3xx : Module d'alimentation (CC, UPS,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solaire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...)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5xx : Illuminateur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 </a:t>
            </a:r>
            <a:r>
              <a:rPr lang="en-GB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Extension vidéo, isolateurs 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8xx : Accessoire HDCVI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90x :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Testeur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91x~97x :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Câblage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flipV="1">
            <a:off x="7171384" y="2139486"/>
            <a:ext cx="417373" cy="319550"/>
            <a:chOff x="6703070" y="820425"/>
            <a:chExt cx="528347" cy="317962"/>
          </a:xfrm>
        </p:grpSpPr>
        <p:grpSp>
          <p:nvGrpSpPr>
            <p:cNvPr id="60" name="组合 59"/>
            <p:cNvGrpSpPr/>
            <p:nvPr/>
          </p:nvGrpSpPr>
          <p:grpSpPr>
            <a:xfrm rot="16200000">
              <a:off x="6934712" y="588784"/>
              <a:ext cx="65063" cy="528346"/>
              <a:chOff x="2559699" y="1673975"/>
              <a:chExt cx="65063" cy="528346"/>
            </a:xfrm>
          </p:grpSpPr>
          <p:cxnSp>
            <p:nvCxnSpPr>
              <p:cNvPr id="61" name="直接连接符 60"/>
              <p:cNvCxnSpPr/>
              <p:nvPr/>
            </p:nvCxnSpPr>
            <p:spPr bwMode="auto">
              <a:xfrm rot="5400000" flipV="1">
                <a:off x="2332580" y="1932408"/>
                <a:ext cx="5168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椭圆 61"/>
              <p:cNvSpPr/>
              <p:nvPr/>
            </p:nvSpPr>
            <p:spPr bwMode="auto">
              <a:xfrm>
                <a:off x="2559699" y="2128165"/>
                <a:ext cx="65063" cy="74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4" name="直接连接符 63"/>
            <p:cNvCxnSpPr/>
            <p:nvPr/>
          </p:nvCxnSpPr>
          <p:spPr bwMode="auto">
            <a:xfrm>
              <a:off x="6703070" y="850387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矩形 7"/>
          <p:cNvSpPr/>
          <p:nvPr/>
        </p:nvSpPr>
        <p:spPr>
          <a:xfrm>
            <a:off x="2733792" y="2325597"/>
            <a:ext cx="3368029" cy="3000012"/>
          </a:xfrm>
          <a:custGeom>
            <a:avLst/>
            <a:gdLst>
              <a:gd name="connsiteX0" fmla="*/ 0 w 3643338"/>
              <a:gd name="connsiteY0" fmla="*/ 0 h 2110634"/>
              <a:gd name="connsiteX1" fmla="*/ 3643338 w 3643338"/>
              <a:gd name="connsiteY1" fmla="*/ 0 h 2110634"/>
              <a:gd name="connsiteX2" fmla="*/ 3643338 w 3643338"/>
              <a:gd name="connsiteY2" fmla="*/ 2110634 h 2110634"/>
              <a:gd name="connsiteX3" fmla="*/ 0 w 3643338"/>
              <a:gd name="connsiteY3" fmla="*/ 2110634 h 2110634"/>
              <a:gd name="connsiteX4" fmla="*/ 0 w 3643338"/>
              <a:gd name="connsiteY4" fmla="*/ 0 h 2110634"/>
              <a:gd name="connsiteX0-1" fmla="*/ 0 w 3680178"/>
              <a:gd name="connsiteY0-2" fmla="*/ 23707 h 2134341"/>
              <a:gd name="connsiteX1-3" fmla="*/ 3643338 w 3680178"/>
              <a:gd name="connsiteY1-4" fmla="*/ 23707 h 2134341"/>
              <a:gd name="connsiteX2-5" fmla="*/ 3680178 w 3680178"/>
              <a:gd name="connsiteY2-6" fmla="*/ 0 h 2134341"/>
              <a:gd name="connsiteX3-7" fmla="*/ 3643338 w 3680178"/>
              <a:gd name="connsiteY3-8" fmla="*/ 2134341 h 2134341"/>
              <a:gd name="connsiteX4-9" fmla="*/ 0 w 3680178"/>
              <a:gd name="connsiteY4-10" fmla="*/ 2134341 h 2134341"/>
              <a:gd name="connsiteX5" fmla="*/ 0 w 3680178"/>
              <a:gd name="connsiteY5" fmla="*/ 23707 h 2134341"/>
              <a:gd name="connsiteX0-11" fmla="*/ 0 w 4752623"/>
              <a:gd name="connsiteY0-12" fmla="*/ 0 h 2110634"/>
              <a:gd name="connsiteX1-13" fmla="*/ 3643338 w 4752623"/>
              <a:gd name="connsiteY1-14" fmla="*/ 0 h 2110634"/>
              <a:gd name="connsiteX2-15" fmla="*/ 4752623 w 4752623"/>
              <a:gd name="connsiteY2-16" fmla="*/ 10159 h 2110634"/>
              <a:gd name="connsiteX3-17" fmla="*/ 3643338 w 4752623"/>
              <a:gd name="connsiteY3-18" fmla="*/ 2110634 h 2110634"/>
              <a:gd name="connsiteX4-19" fmla="*/ 0 w 4752623"/>
              <a:gd name="connsiteY4-20" fmla="*/ 2110634 h 2110634"/>
              <a:gd name="connsiteX5-21" fmla="*/ 0 w 4752623"/>
              <a:gd name="connsiteY5-22" fmla="*/ 0 h 2110634"/>
              <a:gd name="connsiteX0-23" fmla="*/ 0 w 4752623"/>
              <a:gd name="connsiteY0-24" fmla="*/ 0 h 2110634"/>
              <a:gd name="connsiteX1-25" fmla="*/ 3643338 w 4752623"/>
              <a:gd name="connsiteY1-26" fmla="*/ 0 h 2110634"/>
              <a:gd name="connsiteX2-27" fmla="*/ 4752623 w 4752623"/>
              <a:gd name="connsiteY2-28" fmla="*/ 10159 h 2110634"/>
              <a:gd name="connsiteX3-29" fmla="*/ 3643338 w 4752623"/>
              <a:gd name="connsiteY3-30" fmla="*/ 2110634 h 2110634"/>
              <a:gd name="connsiteX4-31" fmla="*/ 4368800 w 4752623"/>
              <a:gd name="connsiteY4-32" fmla="*/ 698782 h 2110634"/>
              <a:gd name="connsiteX5-33" fmla="*/ 0 w 4752623"/>
              <a:gd name="connsiteY5-34" fmla="*/ 2110634 h 2110634"/>
              <a:gd name="connsiteX6" fmla="*/ 0 w 4752623"/>
              <a:gd name="connsiteY6" fmla="*/ 0 h 2110634"/>
              <a:gd name="connsiteX0-35" fmla="*/ 0 w 4752623"/>
              <a:gd name="connsiteY0-36" fmla="*/ 0 h 2132471"/>
              <a:gd name="connsiteX1-37" fmla="*/ 3643338 w 4752623"/>
              <a:gd name="connsiteY1-38" fmla="*/ 0 h 2132471"/>
              <a:gd name="connsiteX2-39" fmla="*/ 4752623 w 4752623"/>
              <a:gd name="connsiteY2-40" fmla="*/ 10159 h 2132471"/>
              <a:gd name="connsiteX3-41" fmla="*/ 3643338 w 4752623"/>
              <a:gd name="connsiteY3-42" fmla="*/ 2110634 h 2132471"/>
              <a:gd name="connsiteX4-43" fmla="*/ 3318934 w 4752623"/>
              <a:gd name="connsiteY4-44" fmla="*/ 2132471 h 2132471"/>
              <a:gd name="connsiteX5-45" fmla="*/ 0 w 4752623"/>
              <a:gd name="connsiteY5-46" fmla="*/ 2110634 h 2132471"/>
              <a:gd name="connsiteX6-47" fmla="*/ 0 w 4752623"/>
              <a:gd name="connsiteY6-48" fmla="*/ 0 h 2132471"/>
              <a:gd name="connsiteX0-49" fmla="*/ 0 w 5235072"/>
              <a:gd name="connsiteY0-50" fmla="*/ 0 h 2132471"/>
              <a:gd name="connsiteX1-51" fmla="*/ 3643338 w 5235072"/>
              <a:gd name="connsiteY1-52" fmla="*/ 0 h 2132471"/>
              <a:gd name="connsiteX2-53" fmla="*/ 4752623 w 5235072"/>
              <a:gd name="connsiteY2-54" fmla="*/ 10159 h 2132471"/>
              <a:gd name="connsiteX3-55" fmla="*/ 5235072 w 5235072"/>
              <a:gd name="connsiteY3-56" fmla="*/ 507612 h 2132471"/>
              <a:gd name="connsiteX4-57" fmla="*/ 3318934 w 5235072"/>
              <a:gd name="connsiteY4-58" fmla="*/ 2132471 h 2132471"/>
              <a:gd name="connsiteX5-59" fmla="*/ 0 w 5235072"/>
              <a:gd name="connsiteY5-60" fmla="*/ 2110634 h 2132471"/>
              <a:gd name="connsiteX6-61" fmla="*/ 0 w 5235072"/>
              <a:gd name="connsiteY6-62" fmla="*/ 0 h 2132471"/>
              <a:gd name="connsiteX0-63" fmla="*/ 0 w 5610579"/>
              <a:gd name="connsiteY0-64" fmla="*/ 0 h 2121182"/>
              <a:gd name="connsiteX1-65" fmla="*/ 3643338 w 5610579"/>
              <a:gd name="connsiteY1-66" fmla="*/ 0 h 2121182"/>
              <a:gd name="connsiteX2-67" fmla="*/ 4752623 w 5610579"/>
              <a:gd name="connsiteY2-68" fmla="*/ 10159 h 2121182"/>
              <a:gd name="connsiteX3-69" fmla="*/ 5235072 w 5610579"/>
              <a:gd name="connsiteY3-70" fmla="*/ 507612 h 2121182"/>
              <a:gd name="connsiteX4-71" fmla="*/ 5610579 w 5610579"/>
              <a:gd name="connsiteY4-72" fmla="*/ 2121182 h 2121182"/>
              <a:gd name="connsiteX5-73" fmla="*/ 0 w 5610579"/>
              <a:gd name="connsiteY5-74" fmla="*/ 2110634 h 2121182"/>
              <a:gd name="connsiteX6-75" fmla="*/ 0 w 5610579"/>
              <a:gd name="connsiteY6-76" fmla="*/ 0 h 2121182"/>
              <a:gd name="connsiteX0-77" fmla="*/ 0 w 5610579"/>
              <a:gd name="connsiteY0-78" fmla="*/ 655144 h 2776326"/>
              <a:gd name="connsiteX1-79" fmla="*/ 3643338 w 5610579"/>
              <a:gd name="connsiteY1-80" fmla="*/ 655144 h 2776326"/>
              <a:gd name="connsiteX2-81" fmla="*/ 4752623 w 5610579"/>
              <a:gd name="connsiteY2-82" fmla="*/ 665303 h 2776326"/>
              <a:gd name="connsiteX3-83" fmla="*/ 5585027 w 5610579"/>
              <a:gd name="connsiteY3-84" fmla="*/ 0 h 2776326"/>
              <a:gd name="connsiteX4-85" fmla="*/ 5610579 w 5610579"/>
              <a:gd name="connsiteY4-86" fmla="*/ 2776326 h 2776326"/>
              <a:gd name="connsiteX5-87" fmla="*/ 0 w 5610579"/>
              <a:gd name="connsiteY5-88" fmla="*/ 2765778 h 2776326"/>
              <a:gd name="connsiteX6-89" fmla="*/ 0 w 5610579"/>
              <a:gd name="connsiteY6-90" fmla="*/ 655144 h 2776326"/>
              <a:gd name="connsiteX0-91" fmla="*/ 0 w 5610579"/>
              <a:gd name="connsiteY0-92" fmla="*/ 938108 h 3059290"/>
              <a:gd name="connsiteX1-93" fmla="*/ 3643338 w 5610579"/>
              <a:gd name="connsiteY1-94" fmla="*/ 938108 h 3059290"/>
              <a:gd name="connsiteX2-95" fmla="*/ 3556001 w 5610579"/>
              <a:gd name="connsiteY2-96" fmla="*/ 0 h 3059290"/>
              <a:gd name="connsiteX3-97" fmla="*/ 5585027 w 5610579"/>
              <a:gd name="connsiteY3-98" fmla="*/ 282964 h 3059290"/>
              <a:gd name="connsiteX4-99" fmla="*/ 5610579 w 5610579"/>
              <a:gd name="connsiteY4-100" fmla="*/ 3059290 h 3059290"/>
              <a:gd name="connsiteX5-101" fmla="*/ 0 w 5610579"/>
              <a:gd name="connsiteY5-102" fmla="*/ 3048742 h 3059290"/>
              <a:gd name="connsiteX6-103" fmla="*/ 0 w 5610579"/>
              <a:gd name="connsiteY6-104" fmla="*/ 938108 h 3059290"/>
              <a:gd name="connsiteX0-105" fmla="*/ 0 w 5610579"/>
              <a:gd name="connsiteY0-106" fmla="*/ 1027677 h 3148859"/>
              <a:gd name="connsiteX1-107" fmla="*/ 3643338 w 5610579"/>
              <a:gd name="connsiteY1-108" fmla="*/ 1027677 h 3148859"/>
              <a:gd name="connsiteX2-109" fmla="*/ 3556001 w 5610579"/>
              <a:gd name="connsiteY2-110" fmla="*/ 89569 h 3148859"/>
              <a:gd name="connsiteX3-111" fmla="*/ 5551161 w 5610579"/>
              <a:gd name="connsiteY3-112" fmla="*/ 0 h 3148859"/>
              <a:gd name="connsiteX4-113" fmla="*/ 5610579 w 5610579"/>
              <a:gd name="connsiteY4-114" fmla="*/ 3148859 h 3148859"/>
              <a:gd name="connsiteX5-115" fmla="*/ 0 w 5610579"/>
              <a:gd name="connsiteY5-116" fmla="*/ 3138311 h 3148859"/>
              <a:gd name="connsiteX6-117" fmla="*/ 0 w 5610579"/>
              <a:gd name="connsiteY6-118" fmla="*/ 1027677 h 3148859"/>
              <a:gd name="connsiteX0-119" fmla="*/ 0 w 5610579"/>
              <a:gd name="connsiteY0-120" fmla="*/ 1027677 h 3148859"/>
              <a:gd name="connsiteX1-121" fmla="*/ 3451427 w 5610579"/>
              <a:gd name="connsiteY1-122" fmla="*/ 982522 h 3148859"/>
              <a:gd name="connsiteX2-123" fmla="*/ 3556001 w 5610579"/>
              <a:gd name="connsiteY2-124" fmla="*/ 89569 h 3148859"/>
              <a:gd name="connsiteX3-125" fmla="*/ 5551161 w 5610579"/>
              <a:gd name="connsiteY3-126" fmla="*/ 0 h 3148859"/>
              <a:gd name="connsiteX4-127" fmla="*/ 5610579 w 5610579"/>
              <a:gd name="connsiteY4-128" fmla="*/ 3148859 h 3148859"/>
              <a:gd name="connsiteX5-129" fmla="*/ 0 w 5610579"/>
              <a:gd name="connsiteY5-130" fmla="*/ 3138311 h 3148859"/>
              <a:gd name="connsiteX6-131" fmla="*/ 0 w 5610579"/>
              <a:gd name="connsiteY6-132" fmla="*/ 1027677 h 3148859"/>
              <a:gd name="connsiteX0-133" fmla="*/ 0 w 5610579"/>
              <a:gd name="connsiteY0-134" fmla="*/ 1050997 h 3172179"/>
              <a:gd name="connsiteX1-135" fmla="*/ 3451427 w 5610579"/>
              <a:gd name="connsiteY1-136" fmla="*/ 1005842 h 3172179"/>
              <a:gd name="connsiteX2-137" fmla="*/ 3522134 w 5610579"/>
              <a:gd name="connsiteY2-138" fmla="*/ 0 h 3172179"/>
              <a:gd name="connsiteX3-139" fmla="*/ 5551161 w 5610579"/>
              <a:gd name="connsiteY3-140" fmla="*/ 23320 h 3172179"/>
              <a:gd name="connsiteX4-141" fmla="*/ 5610579 w 5610579"/>
              <a:gd name="connsiteY4-142" fmla="*/ 3172179 h 3172179"/>
              <a:gd name="connsiteX5-143" fmla="*/ 0 w 5610579"/>
              <a:gd name="connsiteY5-144" fmla="*/ 3161631 h 3172179"/>
              <a:gd name="connsiteX6-145" fmla="*/ 0 w 5610579"/>
              <a:gd name="connsiteY6-146" fmla="*/ 1050997 h 3172179"/>
              <a:gd name="connsiteX0-147" fmla="*/ 0 w 5610579"/>
              <a:gd name="connsiteY0-148" fmla="*/ 1050997 h 3172179"/>
              <a:gd name="connsiteX1-149" fmla="*/ 3496583 w 5610579"/>
              <a:gd name="connsiteY1-150" fmla="*/ 1073576 h 3172179"/>
              <a:gd name="connsiteX2-151" fmla="*/ 3522134 w 5610579"/>
              <a:gd name="connsiteY2-152" fmla="*/ 0 h 3172179"/>
              <a:gd name="connsiteX3-153" fmla="*/ 5551161 w 5610579"/>
              <a:gd name="connsiteY3-154" fmla="*/ 23320 h 3172179"/>
              <a:gd name="connsiteX4-155" fmla="*/ 5610579 w 5610579"/>
              <a:gd name="connsiteY4-156" fmla="*/ 3172179 h 3172179"/>
              <a:gd name="connsiteX5-157" fmla="*/ 0 w 5610579"/>
              <a:gd name="connsiteY5-158" fmla="*/ 3161631 h 3172179"/>
              <a:gd name="connsiteX6-159" fmla="*/ 0 w 5610579"/>
              <a:gd name="connsiteY6-160" fmla="*/ 1050997 h 3172179"/>
              <a:gd name="connsiteX0-161" fmla="*/ 0 w 5610579"/>
              <a:gd name="connsiteY0-162" fmla="*/ 1050997 h 3172179"/>
              <a:gd name="connsiteX1-163" fmla="*/ 3541739 w 5610579"/>
              <a:gd name="connsiteY1-164" fmla="*/ 1118731 h 3172179"/>
              <a:gd name="connsiteX2-165" fmla="*/ 3522134 w 5610579"/>
              <a:gd name="connsiteY2-166" fmla="*/ 0 h 3172179"/>
              <a:gd name="connsiteX3-167" fmla="*/ 5551161 w 5610579"/>
              <a:gd name="connsiteY3-168" fmla="*/ 23320 h 3172179"/>
              <a:gd name="connsiteX4-169" fmla="*/ 5610579 w 5610579"/>
              <a:gd name="connsiteY4-170" fmla="*/ 3172179 h 3172179"/>
              <a:gd name="connsiteX5-171" fmla="*/ 0 w 5610579"/>
              <a:gd name="connsiteY5-172" fmla="*/ 3161631 h 3172179"/>
              <a:gd name="connsiteX6-173" fmla="*/ 0 w 5610579"/>
              <a:gd name="connsiteY6-174" fmla="*/ 1050997 h 3172179"/>
              <a:gd name="connsiteX0-175" fmla="*/ 0 w 5610579"/>
              <a:gd name="connsiteY0-176" fmla="*/ 1050997 h 3172179"/>
              <a:gd name="connsiteX1-177" fmla="*/ 3513164 w 5610579"/>
              <a:gd name="connsiteY1-178" fmla="*/ 1083806 h 3172179"/>
              <a:gd name="connsiteX2-179" fmla="*/ 3522134 w 5610579"/>
              <a:gd name="connsiteY2-180" fmla="*/ 0 h 3172179"/>
              <a:gd name="connsiteX3-181" fmla="*/ 5551161 w 5610579"/>
              <a:gd name="connsiteY3-182" fmla="*/ 23320 h 3172179"/>
              <a:gd name="connsiteX4-183" fmla="*/ 5610579 w 5610579"/>
              <a:gd name="connsiteY4-184" fmla="*/ 3172179 h 3172179"/>
              <a:gd name="connsiteX5-185" fmla="*/ 0 w 5610579"/>
              <a:gd name="connsiteY5-186" fmla="*/ 3161631 h 3172179"/>
              <a:gd name="connsiteX6-187" fmla="*/ 0 w 5610579"/>
              <a:gd name="connsiteY6-188" fmla="*/ 1050997 h 3172179"/>
              <a:gd name="connsiteX0-189" fmla="*/ 3175 w 5610579"/>
              <a:gd name="connsiteY0-190" fmla="*/ 1076397 h 3172179"/>
              <a:gd name="connsiteX1-191" fmla="*/ 3513164 w 5610579"/>
              <a:gd name="connsiteY1-192" fmla="*/ 1083806 h 3172179"/>
              <a:gd name="connsiteX2-193" fmla="*/ 3522134 w 5610579"/>
              <a:gd name="connsiteY2-194" fmla="*/ 0 h 3172179"/>
              <a:gd name="connsiteX3-195" fmla="*/ 5551161 w 5610579"/>
              <a:gd name="connsiteY3-196" fmla="*/ 23320 h 3172179"/>
              <a:gd name="connsiteX4-197" fmla="*/ 5610579 w 5610579"/>
              <a:gd name="connsiteY4-198" fmla="*/ 3172179 h 3172179"/>
              <a:gd name="connsiteX5-199" fmla="*/ 0 w 5610579"/>
              <a:gd name="connsiteY5-200" fmla="*/ 3161631 h 3172179"/>
              <a:gd name="connsiteX6-201" fmla="*/ 3175 w 5610579"/>
              <a:gd name="connsiteY6-202" fmla="*/ 1076397 h 3172179"/>
              <a:gd name="connsiteX0-203" fmla="*/ 3175 w 5610579"/>
              <a:gd name="connsiteY0-204" fmla="*/ 1073222 h 3169004"/>
              <a:gd name="connsiteX1-205" fmla="*/ 3513164 w 5610579"/>
              <a:gd name="connsiteY1-206" fmla="*/ 1080631 h 3169004"/>
              <a:gd name="connsiteX2-207" fmla="*/ 3499909 w 5610579"/>
              <a:gd name="connsiteY2-208" fmla="*/ 0 h 3169004"/>
              <a:gd name="connsiteX3-209" fmla="*/ 5551161 w 5610579"/>
              <a:gd name="connsiteY3-210" fmla="*/ 20145 h 3169004"/>
              <a:gd name="connsiteX4-211" fmla="*/ 5610579 w 5610579"/>
              <a:gd name="connsiteY4-212" fmla="*/ 3169004 h 3169004"/>
              <a:gd name="connsiteX5-213" fmla="*/ 0 w 5610579"/>
              <a:gd name="connsiteY5-214" fmla="*/ 3158456 h 3169004"/>
              <a:gd name="connsiteX6-215" fmla="*/ 3175 w 5610579"/>
              <a:gd name="connsiteY6-216" fmla="*/ 1073222 h 3169004"/>
              <a:gd name="connsiteX0-217" fmla="*/ 3175 w 5610579"/>
              <a:gd name="connsiteY0-218" fmla="*/ 1073222 h 3169004"/>
              <a:gd name="connsiteX1-219" fmla="*/ 3500464 w 5610579"/>
              <a:gd name="connsiteY1-220" fmla="*/ 1080631 h 3169004"/>
              <a:gd name="connsiteX2-221" fmla="*/ 3499909 w 5610579"/>
              <a:gd name="connsiteY2-222" fmla="*/ 0 h 3169004"/>
              <a:gd name="connsiteX3-223" fmla="*/ 5551161 w 5610579"/>
              <a:gd name="connsiteY3-224" fmla="*/ 20145 h 3169004"/>
              <a:gd name="connsiteX4-225" fmla="*/ 5610579 w 5610579"/>
              <a:gd name="connsiteY4-226" fmla="*/ 3169004 h 3169004"/>
              <a:gd name="connsiteX5-227" fmla="*/ 0 w 5610579"/>
              <a:gd name="connsiteY5-228" fmla="*/ 3158456 h 3169004"/>
              <a:gd name="connsiteX6-229" fmla="*/ 3175 w 5610579"/>
              <a:gd name="connsiteY6-230" fmla="*/ 1073222 h 3169004"/>
              <a:gd name="connsiteX0-231" fmla="*/ 3175 w 5610579"/>
              <a:gd name="connsiteY0-232" fmla="*/ 1075302 h 3171084"/>
              <a:gd name="connsiteX1-233" fmla="*/ 3500464 w 5610579"/>
              <a:gd name="connsiteY1-234" fmla="*/ 1082711 h 3171084"/>
              <a:gd name="connsiteX2-235" fmla="*/ 3499909 w 5610579"/>
              <a:gd name="connsiteY2-236" fmla="*/ 2080 h 3171084"/>
              <a:gd name="connsiteX3-237" fmla="*/ 5557511 w 5610579"/>
              <a:gd name="connsiteY3-238" fmla="*/ 0 h 3171084"/>
              <a:gd name="connsiteX4-239" fmla="*/ 5610579 w 5610579"/>
              <a:gd name="connsiteY4-240" fmla="*/ 3171084 h 3171084"/>
              <a:gd name="connsiteX5-241" fmla="*/ 0 w 5610579"/>
              <a:gd name="connsiteY5-242" fmla="*/ 3160536 h 3171084"/>
              <a:gd name="connsiteX6-243" fmla="*/ 3175 w 5610579"/>
              <a:gd name="connsiteY6-244" fmla="*/ 1075302 h 3171084"/>
              <a:gd name="connsiteX0-245" fmla="*/ 3175 w 5610579"/>
              <a:gd name="connsiteY0-246" fmla="*/ 1075302 h 3171084"/>
              <a:gd name="connsiteX1-247" fmla="*/ 3500464 w 5610579"/>
              <a:gd name="connsiteY1-248" fmla="*/ 1082711 h 3171084"/>
              <a:gd name="connsiteX2-249" fmla="*/ 3499909 w 5610579"/>
              <a:gd name="connsiteY2-250" fmla="*/ 2080 h 3171084"/>
              <a:gd name="connsiteX3-251" fmla="*/ 5557511 w 5610579"/>
              <a:gd name="connsiteY3-252" fmla="*/ 0 h 3171084"/>
              <a:gd name="connsiteX4-253" fmla="*/ 5610579 w 5610579"/>
              <a:gd name="connsiteY4-254" fmla="*/ 3171084 h 3171084"/>
              <a:gd name="connsiteX5-255" fmla="*/ 0 w 5610579"/>
              <a:gd name="connsiteY5-256" fmla="*/ 3160536 h 3171084"/>
              <a:gd name="connsiteX6-257" fmla="*/ 3175 w 5610579"/>
              <a:gd name="connsiteY6-258" fmla="*/ 1075302 h 3171084"/>
              <a:gd name="connsiteX0-259" fmla="*/ 3175 w 5594704"/>
              <a:gd name="connsiteY0-260" fmla="*/ 1075302 h 3177434"/>
              <a:gd name="connsiteX1-261" fmla="*/ 3500464 w 5594704"/>
              <a:gd name="connsiteY1-262" fmla="*/ 1082711 h 3177434"/>
              <a:gd name="connsiteX2-263" fmla="*/ 3499909 w 5594704"/>
              <a:gd name="connsiteY2-264" fmla="*/ 2080 h 3177434"/>
              <a:gd name="connsiteX3-265" fmla="*/ 5557511 w 5594704"/>
              <a:gd name="connsiteY3-266" fmla="*/ 0 h 3177434"/>
              <a:gd name="connsiteX4-267" fmla="*/ 5594704 w 5594704"/>
              <a:gd name="connsiteY4-268" fmla="*/ 3177434 h 3177434"/>
              <a:gd name="connsiteX5-269" fmla="*/ 0 w 5594704"/>
              <a:gd name="connsiteY5-270" fmla="*/ 3160536 h 3177434"/>
              <a:gd name="connsiteX6-271" fmla="*/ 3175 w 5594704"/>
              <a:gd name="connsiteY6-272" fmla="*/ 1075302 h 3177434"/>
              <a:gd name="connsiteX0-273" fmla="*/ 3175 w 5585179"/>
              <a:gd name="connsiteY0-274" fmla="*/ 1075302 h 3177434"/>
              <a:gd name="connsiteX1-275" fmla="*/ 3500464 w 5585179"/>
              <a:gd name="connsiteY1-276" fmla="*/ 1082711 h 3177434"/>
              <a:gd name="connsiteX2-277" fmla="*/ 3499909 w 5585179"/>
              <a:gd name="connsiteY2-278" fmla="*/ 2080 h 3177434"/>
              <a:gd name="connsiteX3-279" fmla="*/ 5557511 w 5585179"/>
              <a:gd name="connsiteY3-280" fmla="*/ 0 h 3177434"/>
              <a:gd name="connsiteX4-281" fmla="*/ 5585179 w 5585179"/>
              <a:gd name="connsiteY4-282" fmla="*/ 3177434 h 3177434"/>
              <a:gd name="connsiteX5-283" fmla="*/ 0 w 5585179"/>
              <a:gd name="connsiteY5-284" fmla="*/ 3160536 h 3177434"/>
              <a:gd name="connsiteX6-285" fmla="*/ 3175 w 5585179"/>
              <a:gd name="connsiteY6-286" fmla="*/ 1075302 h 3177434"/>
              <a:gd name="connsiteX0-287" fmla="*/ 3175 w 5585182"/>
              <a:gd name="connsiteY0-288" fmla="*/ 1075302 h 3177434"/>
              <a:gd name="connsiteX1-289" fmla="*/ 3500464 w 5585182"/>
              <a:gd name="connsiteY1-290" fmla="*/ 1082711 h 3177434"/>
              <a:gd name="connsiteX2-291" fmla="*/ 3499909 w 5585182"/>
              <a:gd name="connsiteY2-292" fmla="*/ 2080 h 3177434"/>
              <a:gd name="connsiteX3-293" fmla="*/ 5557511 w 5585182"/>
              <a:gd name="connsiteY3-294" fmla="*/ 0 h 3177434"/>
              <a:gd name="connsiteX4-295" fmla="*/ 5585179 w 5585182"/>
              <a:gd name="connsiteY4-296" fmla="*/ 3177434 h 3177434"/>
              <a:gd name="connsiteX5-297" fmla="*/ 0 w 5585182"/>
              <a:gd name="connsiteY5-298" fmla="*/ 3160536 h 3177434"/>
              <a:gd name="connsiteX6-299" fmla="*/ 3175 w 5585182"/>
              <a:gd name="connsiteY6-300" fmla="*/ 1075302 h 3177434"/>
              <a:gd name="connsiteX0-301" fmla="*/ 3175 w 5585200"/>
              <a:gd name="connsiteY0-302" fmla="*/ 1075302 h 3177434"/>
              <a:gd name="connsiteX1-303" fmla="*/ 3500464 w 5585200"/>
              <a:gd name="connsiteY1-304" fmla="*/ 1082711 h 3177434"/>
              <a:gd name="connsiteX2-305" fmla="*/ 3499909 w 5585200"/>
              <a:gd name="connsiteY2-306" fmla="*/ 2080 h 3177434"/>
              <a:gd name="connsiteX3-307" fmla="*/ 5573386 w 5585200"/>
              <a:gd name="connsiteY3-308" fmla="*/ 0 h 3177434"/>
              <a:gd name="connsiteX4-309" fmla="*/ 5585179 w 5585200"/>
              <a:gd name="connsiteY4-310" fmla="*/ 3177434 h 3177434"/>
              <a:gd name="connsiteX5-311" fmla="*/ 0 w 5585200"/>
              <a:gd name="connsiteY5-312" fmla="*/ 3160536 h 3177434"/>
              <a:gd name="connsiteX6-313" fmla="*/ 3175 w 5585200"/>
              <a:gd name="connsiteY6-314" fmla="*/ 1075302 h 3177434"/>
              <a:gd name="connsiteX0-315" fmla="*/ 3175 w 5587781"/>
              <a:gd name="connsiteY0-316" fmla="*/ 1075302 h 3177434"/>
              <a:gd name="connsiteX1-317" fmla="*/ 3500464 w 5587781"/>
              <a:gd name="connsiteY1-318" fmla="*/ 1082711 h 3177434"/>
              <a:gd name="connsiteX2-319" fmla="*/ 3499909 w 5587781"/>
              <a:gd name="connsiteY2-320" fmla="*/ 2080 h 3177434"/>
              <a:gd name="connsiteX3-321" fmla="*/ 5582911 w 5587781"/>
              <a:gd name="connsiteY3-322" fmla="*/ 0 h 3177434"/>
              <a:gd name="connsiteX4-323" fmla="*/ 5585179 w 5587781"/>
              <a:gd name="connsiteY4-324" fmla="*/ 3177434 h 3177434"/>
              <a:gd name="connsiteX5-325" fmla="*/ 0 w 5587781"/>
              <a:gd name="connsiteY5-326" fmla="*/ 3160536 h 3177434"/>
              <a:gd name="connsiteX6-327" fmla="*/ 3175 w 5587781"/>
              <a:gd name="connsiteY6-328" fmla="*/ 1075302 h 3177434"/>
              <a:gd name="connsiteX0-329" fmla="*/ 3175 w 5586483"/>
              <a:gd name="connsiteY0-330" fmla="*/ 1075302 h 3163147"/>
              <a:gd name="connsiteX1-331" fmla="*/ 3500464 w 5586483"/>
              <a:gd name="connsiteY1-332" fmla="*/ 1082711 h 3163147"/>
              <a:gd name="connsiteX2-333" fmla="*/ 3499909 w 5586483"/>
              <a:gd name="connsiteY2-334" fmla="*/ 2080 h 3163147"/>
              <a:gd name="connsiteX3-335" fmla="*/ 5582911 w 5586483"/>
              <a:gd name="connsiteY3-336" fmla="*/ 0 h 3163147"/>
              <a:gd name="connsiteX4-337" fmla="*/ 5580322 w 5586483"/>
              <a:gd name="connsiteY4-338" fmla="*/ 3163147 h 3163147"/>
              <a:gd name="connsiteX5-339" fmla="*/ 0 w 5586483"/>
              <a:gd name="connsiteY5-340" fmla="*/ 3160536 h 3163147"/>
              <a:gd name="connsiteX6-341" fmla="*/ 3175 w 5586483"/>
              <a:gd name="connsiteY6-342" fmla="*/ 1075302 h 3163147"/>
              <a:gd name="connsiteX0-343" fmla="*/ 1573119 w 5586483"/>
              <a:gd name="connsiteY0-344" fmla="*/ 1084062 h 3163147"/>
              <a:gd name="connsiteX1-345" fmla="*/ 3500464 w 5586483"/>
              <a:gd name="connsiteY1-346" fmla="*/ 1082711 h 3163147"/>
              <a:gd name="connsiteX2-347" fmla="*/ 3499909 w 5586483"/>
              <a:gd name="connsiteY2-348" fmla="*/ 2080 h 3163147"/>
              <a:gd name="connsiteX3-349" fmla="*/ 5582911 w 5586483"/>
              <a:gd name="connsiteY3-350" fmla="*/ 0 h 3163147"/>
              <a:gd name="connsiteX4-351" fmla="*/ 5580322 w 5586483"/>
              <a:gd name="connsiteY4-352" fmla="*/ 3163147 h 3163147"/>
              <a:gd name="connsiteX5-353" fmla="*/ 0 w 5586483"/>
              <a:gd name="connsiteY5-354" fmla="*/ 3160536 h 3163147"/>
              <a:gd name="connsiteX6-355" fmla="*/ 1573119 w 5586483"/>
              <a:gd name="connsiteY6-356" fmla="*/ 1084062 h 3163147"/>
              <a:gd name="connsiteX0-357" fmla="*/ 37 w 4013401"/>
              <a:gd name="connsiteY0-358" fmla="*/ 1084062 h 3163147"/>
              <a:gd name="connsiteX1-359" fmla="*/ 1927382 w 4013401"/>
              <a:gd name="connsiteY1-360" fmla="*/ 1082711 h 3163147"/>
              <a:gd name="connsiteX2-361" fmla="*/ 1926827 w 4013401"/>
              <a:gd name="connsiteY2-362" fmla="*/ 2080 h 3163147"/>
              <a:gd name="connsiteX3-363" fmla="*/ 4009829 w 4013401"/>
              <a:gd name="connsiteY3-364" fmla="*/ 0 h 3163147"/>
              <a:gd name="connsiteX4-365" fmla="*/ 4007240 w 4013401"/>
              <a:gd name="connsiteY4-366" fmla="*/ 3163147 h 3163147"/>
              <a:gd name="connsiteX5-367" fmla="*/ 19949 w 4013401"/>
              <a:gd name="connsiteY5-368" fmla="*/ 3160536 h 3163147"/>
              <a:gd name="connsiteX6-369" fmla="*/ 37 w 4013401"/>
              <a:gd name="connsiteY6-370" fmla="*/ 1084062 h 3163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4013401" h="3163147">
                <a:moveTo>
                  <a:pt x="37" y="1084062"/>
                </a:moveTo>
                <a:lnTo>
                  <a:pt x="1927382" y="1082711"/>
                </a:lnTo>
                <a:lnTo>
                  <a:pt x="1926827" y="2080"/>
                </a:lnTo>
                <a:lnTo>
                  <a:pt x="4009829" y="0"/>
                </a:lnTo>
                <a:cubicBezTo>
                  <a:pt x="4019052" y="1059145"/>
                  <a:pt x="4007542" y="2107177"/>
                  <a:pt x="4007240" y="3163147"/>
                </a:cubicBezTo>
                <a:lnTo>
                  <a:pt x="19949" y="3160536"/>
                </a:lnTo>
                <a:cubicBezTo>
                  <a:pt x="21007" y="2465458"/>
                  <a:pt x="-1021" y="1779140"/>
                  <a:pt x="37" y="108406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/>
          </a:p>
        </p:txBody>
      </p:sp>
      <p:sp>
        <p:nvSpPr>
          <p:cNvPr id="10" name="矩形 9"/>
          <p:cNvSpPr/>
          <p:nvPr/>
        </p:nvSpPr>
        <p:spPr>
          <a:xfrm>
            <a:off x="3094033" y="2696782"/>
            <a:ext cx="1396739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: Boîtier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</a:t>
            </a:r>
            <a:r>
              <a:rPr lang="en-GB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Objectif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Module/Câblage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 : Radar</a:t>
            </a:r>
            <a:endParaRPr lang="zh-CN" altLang="en-US" sz="91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071816" y="2150864"/>
            <a:ext cx="801851" cy="528386"/>
            <a:chOff x="2165061" y="1685835"/>
            <a:chExt cx="1145186" cy="514331"/>
          </a:xfrm>
        </p:grpSpPr>
        <p:grpSp>
          <p:nvGrpSpPr>
            <p:cNvPr id="70" name="组合 69"/>
            <p:cNvGrpSpPr/>
            <p:nvPr/>
          </p:nvGrpSpPr>
          <p:grpSpPr>
            <a:xfrm rot="16200000" flipH="1" flipV="1">
              <a:off x="2302444" y="1990285"/>
              <a:ext cx="72498" cy="347264"/>
              <a:chOff x="2557987" y="1673975"/>
              <a:chExt cx="72498" cy="347264"/>
            </a:xfrm>
          </p:grpSpPr>
          <p:cxnSp>
            <p:nvCxnSpPr>
              <p:cNvPr id="72" name="直接连接符 71"/>
              <p:cNvCxnSpPr/>
              <p:nvPr/>
            </p:nvCxnSpPr>
            <p:spPr bwMode="auto">
              <a:xfrm>
                <a:off x="2591012" y="1673975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" name="椭圆 72"/>
              <p:cNvSpPr/>
              <p:nvPr/>
            </p:nvSpPr>
            <p:spPr bwMode="auto">
              <a:xfrm>
                <a:off x="2557987" y="1917126"/>
                <a:ext cx="72498" cy="1041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71" name="直接连接符 70"/>
            <p:cNvCxnSpPr/>
            <p:nvPr/>
          </p:nvCxnSpPr>
          <p:spPr bwMode="auto">
            <a:xfrm flipV="1">
              <a:off x="3301249" y="1685835"/>
              <a:ext cx="0" cy="4748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接连接符 73"/>
            <p:cNvCxnSpPr/>
            <p:nvPr/>
          </p:nvCxnSpPr>
          <p:spPr bwMode="auto">
            <a:xfrm flipH="1">
              <a:off x="2494463" y="2160692"/>
              <a:ext cx="8157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组合 24"/>
          <p:cNvGrpSpPr/>
          <p:nvPr/>
        </p:nvGrpSpPr>
        <p:grpSpPr>
          <a:xfrm>
            <a:off x="2972878" y="2135122"/>
            <a:ext cx="68584" cy="214911"/>
            <a:chOff x="2495652" y="1491630"/>
            <a:chExt cx="67500" cy="211516"/>
          </a:xfrm>
        </p:grpSpPr>
        <p:cxnSp>
          <p:nvCxnSpPr>
            <p:cNvPr id="63" name="直接连接符 62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0" name="连接符: 肘形 19"/>
          <p:cNvCxnSpPr/>
          <p:nvPr/>
        </p:nvCxnSpPr>
        <p:spPr>
          <a:xfrm rot="16200000" flipH="1">
            <a:off x="6064252" y="2236496"/>
            <a:ext cx="524034" cy="33536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31" idx="2"/>
            <a:endCxn id="84" idx="4"/>
          </p:cNvCxnSpPr>
          <p:nvPr/>
        </p:nvCxnSpPr>
        <p:spPr bwMode="auto">
          <a:xfrm flipH="1">
            <a:off x="4990246" y="2142164"/>
            <a:ext cx="2787" cy="183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椭圆 83"/>
          <p:cNvSpPr/>
          <p:nvPr/>
        </p:nvSpPr>
        <p:spPr bwMode="auto">
          <a:xfrm>
            <a:off x="4955953" y="225701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599601" y="2316565"/>
            <a:ext cx="2121269" cy="3724248"/>
            <a:chOff x="8068377" y="370368"/>
            <a:chExt cx="2783675" cy="4887214"/>
          </a:xfrm>
        </p:grpSpPr>
        <p:sp>
          <p:nvSpPr>
            <p:cNvPr id="54" name="TextBox 108"/>
            <p:cNvSpPr txBox="1"/>
            <p:nvPr/>
          </p:nvSpPr>
          <p:spPr>
            <a:xfrm>
              <a:off x="8084576" y="370368"/>
              <a:ext cx="2767476" cy="1936601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Extensions :</a:t>
              </a:r>
            </a:p>
            <a:p>
              <a:r>
                <a:rPr lang="en-US" altLang="zh-CN" sz="915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boîtier : 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 : Avec chauffage et refroidisseur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 : Avec essuie-glace, chauffage et refroidisseur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 : Avec IR, chauffage et refroidisseur </a:t>
              </a:r>
            </a:p>
            <a:p>
              <a:r>
                <a:rPr lang="en-US" altLang="zh-CN" sz="915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 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Avec </a:t>
              </a:r>
              <a:r>
                <a:rPr lang="en-US" altLang="zh-CN" sz="915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 : Avec module de nettoyage et essuie-glace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 : Noir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 : Gris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SG : Gris argenté</a:t>
              </a:r>
            </a:p>
          </p:txBody>
        </p:sp>
        <p:sp>
          <p:nvSpPr>
            <p:cNvPr id="55" name="TextBox 29"/>
            <p:cNvSpPr txBox="1"/>
            <p:nvPr/>
          </p:nvSpPr>
          <p:spPr>
            <a:xfrm>
              <a:off x="8070053" y="2328436"/>
              <a:ext cx="2663631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armoire :</a:t>
              </a:r>
              <a:endParaRPr lang="en-US" altLang="zh-CN" sz="915" dirty="0">
                <a:solidFill>
                  <a:srgbClr val="0066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xUxD </a:t>
              </a:r>
              <a:r>
                <a:rPr lang="en-GB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Hauteur 6U, profondeur 600 mm</a:t>
              </a:r>
            </a:p>
            <a:p>
              <a:r>
                <a:rPr lang="en-GB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 : Boîtier </a:t>
              </a:r>
              <a:r>
                <a:rPr lang="en-GB" altLang="zh-CN" sz="915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 distribution</a:t>
              </a:r>
              <a:r>
                <a:rPr lang="en-GB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intelligent haut de gamme</a:t>
              </a:r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TextBox 29"/>
            <p:cNvSpPr txBox="1"/>
            <p:nvPr/>
          </p:nvSpPr>
          <p:spPr>
            <a:xfrm>
              <a:off x="8068377" y="3222111"/>
              <a:ext cx="1258051" cy="64433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module :</a:t>
              </a:r>
              <a:endParaRPr lang="en-US" altLang="zh-CN" sz="915" dirty="0">
                <a:solidFill>
                  <a:srgbClr val="0066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 : Amélioré</a:t>
              </a:r>
            </a:p>
            <a:p>
              <a:r>
                <a:rPr lang="en-GB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4CH : 4 canaux</a:t>
              </a:r>
            </a:p>
          </p:txBody>
        </p:sp>
        <p:sp>
          <p:nvSpPr>
            <p:cNvPr id="66" name="TextBox 29"/>
            <p:cNvSpPr txBox="1"/>
            <p:nvPr/>
          </p:nvSpPr>
          <p:spPr>
            <a:xfrm>
              <a:off x="8068377" y="3874808"/>
              <a:ext cx="1762907" cy="1382774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radar :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D300 </a:t>
              </a:r>
              <a:r>
                <a:rPr lang="zh-CN" altLang="en-US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60°~90°(300 m)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D450 </a:t>
              </a:r>
              <a:r>
                <a:rPr lang="zh-CN" altLang="en-US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60°~90° (450 m)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E120 </a:t>
              </a:r>
              <a:r>
                <a:rPr lang="zh-CN" altLang="en-US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90°~120° (120 m)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E60 </a:t>
              </a:r>
              <a:r>
                <a:rPr lang="zh-CN" altLang="en-US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90°~120° (60 m)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E50 </a:t>
              </a:r>
              <a:r>
                <a:rPr lang="zh-CN" altLang="en-US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90°~120° (50 m)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B240 </a:t>
              </a:r>
              <a:r>
                <a:rPr lang="zh-CN" altLang="en-US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20° </a:t>
              </a:r>
              <a:r>
                <a:rPr lang="zh-CN" altLang="en-US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240 m</a:t>
              </a:r>
              <a:r>
                <a:rPr lang="zh-CN" altLang="en-US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79025" y="2666197"/>
            <a:ext cx="1214103" cy="2001670"/>
            <a:chOff x="6651967" y="2437799"/>
            <a:chExt cx="1593229" cy="2626729"/>
          </a:xfrm>
        </p:grpSpPr>
        <p:sp>
          <p:nvSpPr>
            <p:cNvPr id="51" name="TextBox 108"/>
            <p:cNvSpPr txBox="1"/>
            <p:nvPr/>
          </p:nvSpPr>
          <p:spPr>
            <a:xfrm>
              <a:off x="6651967" y="2437799"/>
              <a:ext cx="1150769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Performances :</a:t>
              </a:r>
            </a:p>
          </p:txBody>
        </p:sp>
        <p:sp>
          <p:nvSpPr>
            <p:cNvPr id="52" name="TextBox 108"/>
            <p:cNvSpPr txBox="1"/>
            <p:nvPr/>
          </p:nvSpPr>
          <p:spPr>
            <a:xfrm>
              <a:off x="6682126" y="2719733"/>
              <a:ext cx="1563070" cy="101355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logement : 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 : Normal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: Anticorrosion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 : Froid extrême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 : Protection contre le vandalisme</a:t>
              </a:r>
            </a:p>
          </p:txBody>
        </p:sp>
        <p:sp>
          <p:nvSpPr>
            <p:cNvPr id="67" name="TextBox 29"/>
            <p:cNvSpPr txBox="1"/>
            <p:nvPr/>
          </p:nvSpPr>
          <p:spPr>
            <a:xfrm>
              <a:off x="6682126" y="3866364"/>
              <a:ext cx="1535271" cy="1198164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radar :</a:t>
              </a:r>
            </a:p>
            <a:p>
              <a:r>
                <a:rPr lang="en-GB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 : 18-27 GHz, Q : 57~64 GHz,</a:t>
              </a:r>
            </a:p>
            <a:p>
              <a:r>
                <a:rPr lang="en-GB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 : 75-110 GHz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+S : </a:t>
              </a:r>
              <a:r>
                <a:rPr lang="en-US" altLang="zh-CN" sz="915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Radar+PTZ</a:t>
              </a:r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GB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+I : IA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07100" y="2333184"/>
            <a:ext cx="1535223" cy="1721662"/>
            <a:chOff x="2200954" y="3448916"/>
            <a:chExt cx="2014624" cy="2259283"/>
          </a:xfrm>
        </p:grpSpPr>
        <p:sp>
          <p:nvSpPr>
            <p:cNvPr id="46" name="TextBox 29"/>
            <p:cNvSpPr txBox="1"/>
            <p:nvPr/>
          </p:nvSpPr>
          <p:spPr>
            <a:xfrm>
              <a:off x="2200954" y="4252974"/>
              <a:ext cx="1645107" cy="64433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boîtier :</a:t>
              </a:r>
              <a:endParaRPr lang="en-US" altLang="zh-CN" sz="91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5xx : Boîtier intérieur</a:t>
              </a:r>
              <a:endParaRPr lang="zh-CN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6xx : Boîtier extérieur</a:t>
              </a:r>
            </a:p>
          </p:txBody>
        </p:sp>
        <p:sp>
          <p:nvSpPr>
            <p:cNvPr id="49" name="TextBox 29"/>
            <p:cNvSpPr txBox="1"/>
            <p:nvPr/>
          </p:nvSpPr>
          <p:spPr>
            <a:xfrm>
              <a:off x="2212768" y="3448916"/>
              <a:ext cx="2002810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armoire :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1xx : Boîtier de distribution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2xx : Armoire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6xx : Accessoire d'armoire</a:t>
              </a:r>
            </a:p>
          </p:txBody>
        </p:sp>
        <p:sp>
          <p:nvSpPr>
            <p:cNvPr id="58" name="TextBox 29"/>
            <p:cNvSpPr txBox="1"/>
            <p:nvPr/>
          </p:nvSpPr>
          <p:spPr>
            <a:xfrm>
              <a:off x="2202480" y="4879253"/>
              <a:ext cx="1737664" cy="82894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radar :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1~3 : Niveau du canal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4~6 : Niveau professionnel 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 : Niveau industriel</a:t>
              </a:r>
            </a:p>
          </p:txBody>
        </p:sp>
      </p:grpSp>
      <p:sp>
        <p:nvSpPr>
          <p:cNvPr id="79" name="矩形 78"/>
          <p:cNvSpPr/>
          <p:nvPr/>
        </p:nvSpPr>
        <p:spPr bwMode="auto">
          <a:xfrm>
            <a:off x="7936461" y="1585156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 bwMode="auto">
          <a:xfrm flipH="1">
            <a:off x="7618764" y="186782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组合 81"/>
          <p:cNvGrpSpPr/>
          <p:nvPr/>
        </p:nvGrpSpPr>
        <p:grpSpPr>
          <a:xfrm rot="5400000" flipV="1">
            <a:off x="8704764" y="1653528"/>
            <a:ext cx="65661" cy="494271"/>
            <a:chOff x="2572615" y="1673975"/>
            <a:chExt cx="39501" cy="317203"/>
          </a:xfrm>
        </p:grpSpPr>
        <p:cxnSp>
          <p:nvCxnSpPr>
            <p:cNvPr id="86" name="直接连接符 85"/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/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108"/>
          <p:cNvSpPr txBox="1"/>
          <p:nvPr/>
        </p:nvSpPr>
        <p:spPr>
          <a:xfrm>
            <a:off x="9161655" y="956533"/>
            <a:ext cx="1722645" cy="146403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 :</a:t>
            </a:r>
          </a:p>
          <a:p>
            <a:r>
              <a:rPr lang="en-US" altLang="zh-CN" sz="915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armoire : </a:t>
            </a:r>
          </a:p>
          <a:p>
            <a:r>
              <a:rPr lang="en-GB" altLang="zh-CN" sz="84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boîtier </a:t>
            </a:r>
            <a:r>
              <a:rPr lang="en-GB" altLang="zh-CN" sz="84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distribution</a:t>
            </a:r>
            <a:r>
              <a:rPr lang="en-GB" altLang="zh-CN" sz="84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intelligent :</a:t>
            </a:r>
            <a:endParaRPr lang="en-US" altLang="zh-CN" sz="84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C=Avec caméra IP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= Avec interrupteur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= Avec interrupteur intelligent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 : Sans caméra IP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NS : Sans interrupteur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Sans interrupteur pneumatique intelligent</a:t>
            </a:r>
          </a:p>
        </p:txBody>
      </p:sp>
      <p:sp>
        <p:nvSpPr>
          <p:cNvPr id="53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Accessoire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CF73C1-DB1A-4DFF-8555-9BDF070D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3398396" y="1094426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540714" y="109442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423742" y="1091750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26467" y="1094427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481450" y="1094426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H="1">
            <a:off x="2212750" y="136883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矩形 30"/>
          <p:cNvSpPr/>
          <p:nvPr/>
        </p:nvSpPr>
        <p:spPr bwMode="auto">
          <a:xfrm>
            <a:off x="5188262" y="1094427"/>
            <a:ext cx="1035597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H="1">
            <a:off x="8110318" y="1368761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/>
          <p:cNvSpPr txBox="1"/>
          <p:nvPr/>
        </p:nvSpPr>
        <p:spPr>
          <a:xfrm>
            <a:off x="2150380" y="1874471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Aménagements publics</a:t>
            </a:r>
            <a:endParaRPr lang="zh-CN" altLang="en-US" sz="915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3298969" y="1874471"/>
            <a:ext cx="842654" cy="63168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Catégorie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Adaptateur/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boîte de jonction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Support</a:t>
            </a:r>
          </a:p>
        </p:txBody>
      </p:sp>
      <p:sp>
        <p:nvSpPr>
          <p:cNvPr id="41" name="TextBox 29"/>
          <p:cNvSpPr txBox="1"/>
          <p:nvPr/>
        </p:nvSpPr>
        <p:spPr>
          <a:xfrm>
            <a:off x="5154401" y="1874471"/>
            <a:ext cx="2182856" cy="454712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Spécifications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Ancien : 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adaptateur : 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10x : Adaptateur à plaque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11x : Adaptateur PTZ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boîte de jonction : 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12x : boîte de jonction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13x : Boîtier de jonction rond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14x : Boîtier d'alimentation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support d'adaptateur : 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15x : support pour poteau/support d'angle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16x : Cardan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17x : Support électrique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2xx : Pare-soleil pour caméra dôme</a:t>
            </a:r>
          </a:p>
          <a:p>
            <a:r>
              <a:rPr lang="en-US" altLang="zh-CN" sz="84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 : autre adaptateur</a:t>
            </a:r>
          </a:p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Nouveau :</a:t>
            </a:r>
          </a:p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adaptateur :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20x-23x : Adaptateur à plaque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24x-25x : Adaptateur PTZ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26x : Autre adaptateur</a:t>
            </a:r>
          </a:p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boîte de jonction :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30x-32x : Boîtier de jonction bullet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33x-34x : Boîtier de jonction dôme/oeil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35x : Boîtier de jonction PTZ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36x : autre boîte de jonction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4xx : Boîtier d'alimentation</a:t>
            </a:r>
          </a:p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adaptateur de support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50x-53x : Support de montage sur poteau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54x : Support de montage sur poteau PTZ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55x : autre support de montage sur poteau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57x : Support de montage d'angle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6xx :  ……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 : autre adaptateur</a:t>
            </a:r>
          </a:p>
        </p:txBody>
      </p:sp>
      <p:sp>
        <p:nvSpPr>
          <p:cNvPr id="56" name="TextBox 29"/>
          <p:cNvSpPr txBox="1"/>
          <p:nvPr/>
        </p:nvSpPr>
        <p:spPr>
          <a:xfrm>
            <a:off x="9516984" y="1915537"/>
            <a:ext cx="822429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Extensions2 :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: améliorées</a:t>
            </a:r>
          </a:p>
        </p:txBody>
      </p:sp>
      <p:sp>
        <p:nvSpPr>
          <p:cNvPr id="51" name="TextBox 108"/>
          <p:cNvSpPr txBox="1"/>
          <p:nvPr/>
        </p:nvSpPr>
        <p:spPr>
          <a:xfrm>
            <a:off x="7154182" y="3588562"/>
            <a:ext cx="1125396" cy="1335087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Performances :</a:t>
            </a: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boîte de jonction :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 : Rond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Carré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Déformation</a:t>
            </a: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support :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: Fixation murale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Fixation au plafond</a:t>
            </a:r>
            <a:endParaRPr lang="en-US" altLang="zh-CN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Col de cygne</a:t>
            </a:r>
          </a:p>
        </p:txBody>
      </p:sp>
      <p:sp>
        <p:nvSpPr>
          <p:cNvPr id="42" name="TextBox 29"/>
          <p:cNvSpPr txBox="1"/>
          <p:nvPr/>
        </p:nvSpPr>
        <p:spPr>
          <a:xfrm>
            <a:off x="3386412" y="3946046"/>
            <a:ext cx="1511720" cy="1335087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support :</a:t>
            </a:r>
            <a:endParaRPr lang="en-US" altLang="zh-CN" sz="91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1xx : Support pour caméra bullet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2xx : Support pour caméra dôme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3xx : Support pour caméra PTZ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4xx : Support de liaison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5xx : Support pour radar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6xx : Support de boîtier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 : Autre adaptateur</a:t>
            </a:r>
          </a:p>
          <a:p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9378707" y="1086087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 bwMode="auto">
          <a:xfrm flipH="1">
            <a:off x="9109627" y="1368760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108"/>
          <p:cNvSpPr txBox="1"/>
          <p:nvPr/>
        </p:nvSpPr>
        <p:spPr>
          <a:xfrm>
            <a:off x="8483019" y="1924315"/>
            <a:ext cx="1722645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Extensions1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N/A = Blanc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= Noir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= Gris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 = Gris argenté</a:t>
            </a:r>
          </a:p>
        </p:txBody>
      </p:sp>
      <p:sp>
        <p:nvSpPr>
          <p:cNvPr id="75" name="矩形 74"/>
          <p:cNvSpPr/>
          <p:nvPr/>
        </p:nvSpPr>
        <p:spPr bwMode="auto">
          <a:xfrm>
            <a:off x="4316410" y="109442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TextBox 26"/>
          <p:cNvSpPr txBox="1"/>
          <p:nvPr/>
        </p:nvSpPr>
        <p:spPr>
          <a:xfrm>
            <a:off x="4087976" y="1874471"/>
            <a:ext cx="1050705" cy="1616446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1-4 : Distribution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plastique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non étanche,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métal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 imperméable,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métal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avec module fonctionnel </a:t>
            </a:r>
          </a:p>
          <a:p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5-9 : Projet</a:t>
            </a:r>
          </a:p>
        </p:txBody>
      </p:sp>
      <p:sp>
        <p:nvSpPr>
          <p:cNvPr id="78" name="矩形 77"/>
          <p:cNvSpPr/>
          <p:nvPr/>
        </p:nvSpPr>
        <p:spPr bwMode="auto">
          <a:xfrm>
            <a:off x="7171892" y="108632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Box 108"/>
          <p:cNvSpPr txBox="1"/>
          <p:nvPr/>
        </p:nvSpPr>
        <p:spPr>
          <a:xfrm>
            <a:off x="7080717" y="1924328"/>
            <a:ext cx="1356228" cy="49101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Performances :</a:t>
            </a: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adaptateur/support :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Anti-corrosion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801198" y="1643361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4437329" y="1643361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646812" y="1640417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5756724" y="1645257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6692256" y="1645257"/>
            <a:ext cx="753971" cy="19136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7456001" y="1634755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9659010" y="1636479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698076" y="1645257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Accessoire - Support pour caméra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F4A0C7-0F34-453F-A263-57702534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7044385" y="3257149"/>
            <a:ext cx="2462148" cy="1491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Génération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= Capteur CMOS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= </a:t>
            </a:r>
            <a:r>
              <a:rPr kumimoji="0" lang="it-IT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Capteur CCD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kumimoji="0" lang="pt-BR" altLang="zh-CN" sz="1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2</a:t>
            </a:r>
            <a:r>
              <a:rPr kumimoji="0" lang="pt-BR" altLang="zh-CN" sz="1100" b="0" i="0" u="none" strike="noStrike" kern="1200" cap="none" spc="0" normalizeH="0" baseline="30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kumimoji="0" lang="pt-BR" altLang="zh-CN" sz="11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endParaRPr kumimoji="0" lang="it-IT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H.265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IA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Modèles Xinghan Vision</a:t>
            </a:r>
          </a:p>
        </p:txBody>
      </p:sp>
      <p:sp>
        <p:nvSpPr>
          <p:cNvPr id="57" name="TextBox 33"/>
          <p:cNvSpPr txBox="1"/>
          <p:nvPr/>
        </p:nvSpPr>
        <p:spPr>
          <a:xfrm>
            <a:off x="218514" y="2932479"/>
            <a:ext cx="5444631" cy="3954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caméra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 : caméra boîte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 : caméra bullet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HPT : caméra panoramique et inclinable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HDP : dôme en plastique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HDPW : Dôme en plastique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HDW : Caméra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 : Dôme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HDB : Dôme anti-vandalisme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HDBW : Dôme anti-vandalisme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HFS : Tout-en-un (boîtier + logement)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 : Sténopé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: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 : Fisheye anti-vandalisme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EW : Fisheye IR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EBW : Fisheye IR anti-vandalisme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MBW : Caméra IR mobile anti-vandalisme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MDW : Caméra IR mobile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 : Multi-smart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 : IR multi-intelligent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HDEW : Dôme IR antidéflagrant</a:t>
            </a:r>
            <a:r>
              <a:rPr kumimoji="0" lang="zh-CN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Ⅱ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EBE </a:t>
            </a:r>
            <a:r>
              <a:rPr kumimoji="0" lang="zh-CN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Fisheye antidéflagrant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HFE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Caméra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bullet IR antidéflagrante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PFW : Caméra bullet à double objectif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PDW : Eyeball à double objectif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53860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28058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17509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25581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06960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224791" y="2522045"/>
            <a:ext cx="125291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16348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848775" y="1363888"/>
            <a:ext cx="140779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410853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80806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 bwMode="auto">
          <a:xfrm flipH="1">
            <a:off x="1489898" y="3076918"/>
            <a:ext cx="131633" cy="1178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49157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649080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858611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肘形连接符 141"/>
          <p:cNvCxnSpPr>
            <a:endCxn id="91" idx="0"/>
          </p:cNvCxnSpPr>
          <p:nvPr/>
        </p:nvCxnSpPr>
        <p:spPr bwMode="auto">
          <a:xfrm rot="16200000" flipH="1">
            <a:off x="6476981" y="2201549"/>
            <a:ext cx="1063740" cy="8150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肘形连接符 141"/>
          <p:cNvCxnSpPr>
            <a:stCxn id="47" idx="2"/>
          </p:cNvCxnSpPr>
          <p:nvPr/>
        </p:nvCxnSpPr>
        <p:spPr bwMode="auto">
          <a:xfrm rot="16200000" flipH="1">
            <a:off x="8312494" y="1316404"/>
            <a:ext cx="515293" cy="207009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96410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538535" y="2522920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Réseau </a:t>
            </a:r>
          </a:p>
        </p:txBody>
      </p:sp>
      <p:cxnSp>
        <p:nvCxnSpPr>
          <p:cNvPr id="58" name="直接连接符 57"/>
          <p:cNvCxnSpPr>
            <a:stCxn id="13" idx="2"/>
            <a:endCxn id="60" idx="2"/>
          </p:cNvCxnSpPr>
          <p:nvPr/>
        </p:nvCxnSpPr>
        <p:spPr bwMode="auto">
          <a:xfrm flipH="1">
            <a:off x="2163154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876348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2163153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836663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>
            <a:stCxn id="16" idx="2"/>
          </p:cNvCxnSpPr>
          <p:nvPr/>
        </p:nvCxnSpPr>
        <p:spPr bwMode="auto">
          <a:xfrm rot="5400000">
            <a:off x="2059963" y="1632520"/>
            <a:ext cx="1041343" cy="194407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>
            <a:off x="4677089" y="2095307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66"/>
          <p:cNvSpPr txBox="1">
            <a:spLocks noChangeArrowheads="1"/>
          </p:cNvSpPr>
          <p:nvPr/>
        </p:nvSpPr>
        <p:spPr bwMode="auto">
          <a:xfrm>
            <a:off x="3594670" y="2475377"/>
            <a:ext cx="2368925" cy="2139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Plateforme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Série d'entrée de gamme/Série sans fil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Série Lite/Série WizSense 2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Série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WizSense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Série WizMind 4/Série Pro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Série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7/8 : Série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7/Série Ultra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Série panoramique multicapteurs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/Série WizMind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Fisheye/Série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double objectif/Série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Corner</a:t>
            </a:r>
          </a:p>
        </p:txBody>
      </p:sp>
      <p:sp>
        <p:nvSpPr>
          <p:cNvPr id="83" name="TextBox 50"/>
          <p:cNvSpPr txBox="1"/>
          <p:nvPr/>
        </p:nvSpPr>
        <p:spPr>
          <a:xfrm>
            <a:off x="5916714" y="4051459"/>
            <a:ext cx="1137672" cy="2168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32:32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16:16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14:14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12:12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6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 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1,3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1 méga</a:t>
            </a:r>
          </a:p>
        </p:txBody>
      </p:sp>
      <p:sp>
        <p:nvSpPr>
          <p:cNvPr id="91" name="椭圆 90"/>
          <p:cNvSpPr/>
          <p:nvPr/>
        </p:nvSpPr>
        <p:spPr bwMode="auto">
          <a:xfrm>
            <a:off x="7371399" y="314096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9222709" y="2756925"/>
            <a:ext cx="166407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Standard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WDR/Starlight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Starlight+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Lumière polaire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: Couleurs</a:t>
            </a:r>
          </a:p>
        </p:txBody>
      </p:sp>
      <p:sp>
        <p:nvSpPr>
          <p:cNvPr id="95" name="椭圆 94"/>
          <p:cNvSpPr/>
          <p:nvPr/>
        </p:nvSpPr>
        <p:spPr bwMode="auto">
          <a:xfrm>
            <a:off x="9573633" y="25649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9" name="肘形连接符 141"/>
          <p:cNvCxnSpPr>
            <a:endCxn id="71" idx="0"/>
          </p:cNvCxnSpPr>
          <p:nvPr/>
        </p:nvCxnSpPr>
        <p:spPr bwMode="auto">
          <a:xfrm rot="16200000" flipH="1">
            <a:off x="5120526" y="2723752"/>
            <a:ext cx="1922487" cy="500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/>
          <p:cNvSpPr/>
          <p:nvPr/>
        </p:nvSpPr>
        <p:spPr bwMode="auto">
          <a:xfrm>
            <a:off x="6287051" y="393527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137658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11088555" y="1783296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Caméra réseau (1/2)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138384-C345-40AB-A5ED-0D1F32B3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3753615" y="2021776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034501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101571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537667" y="20166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971848" y="20166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PFL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H="1">
            <a:off x="2697288" y="2297971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26"/>
          <p:cNvSpPr txBox="1"/>
          <p:nvPr/>
        </p:nvSpPr>
        <p:spPr>
          <a:xfrm>
            <a:off x="2806669" y="3115590"/>
            <a:ext cx="1164009" cy="256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Lentille optique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4021280" y="421775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10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3332866" y="4234206"/>
            <a:ext cx="119828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Courte distance focale</a:t>
            </a:r>
            <a:endParaRPr lang="en-US" altLang="zh-CN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264282" y="2570444"/>
            <a:ext cx="68584" cy="558453"/>
            <a:chOff x="2686859" y="2857598"/>
            <a:chExt cx="90000" cy="732840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306497" y="3129277"/>
            <a:ext cx="90084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Résolution :</a:t>
            </a: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= 6 MP</a:t>
            </a:r>
            <a:endParaRPr lang="zh-CN" altLang="en-US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= 8 MP</a:t>
            </a: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= 9 MP</a:t>
            </a:r>
            <a:endParaRPr lang="zh-CN" altLang="en-US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= 10 MP</a:t>
            </a:r>
            <a:endParaRPr lang="zh-CN" altLang="en-US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= 12 MP</a:t>
            </a:r>
            <a:endParaRPr lang="fr-FR" altLang="zh-CN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5642768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H="1">
            <a:off x="5319915" y="2298708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组合 37"/>
          <p:cNvGrpSpPr/>
          <p:nvPr/>
        </p:nvGrpSpPr>
        <p:grpSpPr>
          <a:xfrm>
            <a:off x="6623612" y="2574500"/>
            <a:ext cx="68584" cy="558453"/>
            <a:chOff x="2686859" y="2857598"/>
            <a:chExt cx="90000" cy="732840"/>
          </a:xfrm>
        </p:grpSpPr>
        <p:cxnSp>
          <p:nvCxnSpPr>
            <p:cNvPr id="39" name="直接连接符 3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椭圆 3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 bwMode="auto">
          <a:xfrm>
            <a:off x="6357439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>
            <a:off x="4052002" y="2584664"/>
            <a:ext cx="0" cy="1641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椭圆 46"/>
          <p:cNvSpPr/>
          <p:nvPr/>
        </p:nvSpPr>
        <p:spPr bwMode="auto">
          <a:xfrm>
            <a:off x="4794809" y="421775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10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29"/>
          <p:cNvSpPr txBox="1"/>
          <p:nvPr/>
        </p:nvSpPr>
        <p:spPr>
          <a:xfrm>
            <a:off x="4390906" y="4269704"/>
            <a:ext cx="119828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Distance focale du téléobjectif</a:t>
            </a:r>
            <a:endParaRPr lang="en-US" altLang="zh-CN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4829887" y="2579583"/>
            <a:ext cx="0" cy="1641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29"/>
          <p:cNvSpPr txBox="1"/>
          <p:nvPr/>
        </p:nvSpPr>
        <p:spPr>
          <a:xfrm>
            <a:off x="5460617" y="3133978"/>
            <a:ext cx="1106460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Taille de l'image :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A=1/1,7"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B=1/1,8"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= 1/2"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= 1/2,5"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= 1/2,7 po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= 1/3 po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= 2/3 po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= 3/4 po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 = 4/3 po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= 1 po</a:t>
            </a:r>
          </a:p>
          <a:p>
            <a:r>
              <a:rPr lang="pt-BR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= 1,1"</a:t>
            </a:r>
            <a:endParaRPr lang="fr-FR" altLang="zh-CN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880293" y="2584663"/>
            <a:ext cx="68584" cy="558453"/>
            <a:chOff x="2686859" y="2857598"/>
            <a:chExt cx="90000" cy="732840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5" name="TextBox 29"/>
          <p:cNvSpPr txBox="1"/>
          <p:nvPr/>
        </p:nvSpPr>
        <p:spPr>
          <a:xfrm>
            <a:off x="7141316" y="4090400"/>
            <a:ext cx="1521747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IRIS </a:t>
            </a:r>
            <a:r>
              <a:rPr lang="zh-CN" altLang="en-US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fr-FR" altLang="zh-CN" sz="106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zh-CN" altLang="en-US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Iris DC</a:t>
            </a:r>
            <a:endParaRPr lang="zh-CN" altLang="en-US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</a:t>
            </a:r>
            <a:r>
              <a:rPr lang="zh-CN" altLang="en-US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Iris de mise au point</a:t>
            </a: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</a:t>
            </a:r>
            <a:r>
              <a:rPr lang="zh-CN" altLang="en-US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Iris P</a:t>
            </a: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Iris manuel</a:t>
            </a:r>
            <a:endParaRPr lang="zh-CN" altLang="en-US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</a:t>
            </a:r>
            <a:r>
              <a:rPr lang="zh-CN" altLang="en-US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Iris vidéo</a:t>
            </a:r>
            <a:endParaRPr lang="fr-FR" altLang="zh-CN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7817258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20972" y="2565364"/>
            <a:ext cx="68584" cy="1568975"/>
            <a:chOff x="7703492" y="2295676"/>
            <a:chExt cx="90000" cy="2058917"/>
          </a:xfrm>
        </p:grpSpPr>
        <p:sp>
          <p:nvSpPr>
            <p:cNvPr id="61" name="椭圆 60"/>
            <p:cNvSpPr/>
            <p:nvPr/>
          </p:nvSpPr>
          <p:spPr bwMode="auto">
            <a:xfrm>
              <a:off x="7703492" y="426459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2" name="直接连接符 61"/>
            <p:cNvCxnSpPr>
              <a:stCxn id="7" idx="2"/>
            </p:cNvCxnSpPr>
            <p:nvPr/>
          </p:nvCxnSpPr>
          <p:spPr bwMode="auto">
            <a:xfrm flipH="1">
              <a:off x="7748942" y="2295676"/>
              <a:ext cx="26637" cy="1973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TextBox 29"/>
          <p:cNvSpPr txBox="1"/>
          <p:nvPr/>
        </p:nvSpPr>
        <p:spPr>
          <a:xfrm>
            <a:off x="7630157" y="3133979"/>
            <a:ext cx="125748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Objectif motorisé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8049833" y="2584663"/>
            <a:ext cx="68584" cy="558453"/>
            <a:chOff x="2686859" y="2857598"/>
            <a:chExt cx="90000" cy="732840"/>
          </a:xfrm>
        </p:grpSpPr>
        <p:cxnSp>
          <p:nvCxnSpPr>
            <p:cNvPr id="65" name="直接连接符 6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椭圆 6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8727914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 flipH="1">
            <a:off x="8465810" y="2300213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8952891" y="2575630"/>
            <a:ext cx="68584" cy="1568975"/>
            <a:chOff x="7703492" y="2295676"/>
            <a:chExt cx="90000" cy="2058917"/>
          </a:xfrm>
        </p:grpSpPr>
        <p:sp>
          <p:nvSpPr>
            <p:cNvPr id="45" name="椭圆 44"/>
            <p:cNvSpPr/>
            <p:nvPr/>
          </p:nvSpPr>
          <p:spPr bwMode="auto">
            <a:xfrm>
              <a:off x="7703492" y="426459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 bwMode="auto">
            <a:xfrm flipH="1">
              <a:off x="7748942" y="2295676"/>
              <a:ext cx="26637" cy="1973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矩形 55"/>
          <p:cNvSpPr/>
          <p:nvPr/>
        </p:nvSpPr>
        <p:spPr bwMode="auto">
          <a:xfrm>
            <a:off x="9458297" y="2026961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55492" y="3133979"/>
            <a:ext cx="94760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Rayon infrarouge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9713535" y="2584663"/>
            <a:ext cx="68584" cy="558453"/>
            <a:chOff x="2686859" y="2857598"/>
            <a:chExt cx="90000" cy="732840"/>
          </a:xfrm>
        </p:grpSpPr>
        <p:cxnSp>
          <p:nvCxnSpPr>
            <p:cNvPr id="58" name="直接连接符 5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椭圆 5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425295" y="4154219"/>
            <a:ext cx="20125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Modèles</a:t>
            </a:r>
            <a:r>
              <a:rPr lang="zh-CN" altLang="en-US" sz="106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distincts</a:t>
            </a:r>
          </a:p>
        </p:txBody>
      </p:sp>
      <p:sp>
        <p:nvSpPr>
          <p:cNvPr id="6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Accessoire-Objectif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6F4DB40-A4F3-418D-B316-D34108F3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344542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819084" y="1069408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916673" y="1073183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70678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03101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H="1">
            <a:off x="2434401" y="1343742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椭圆 27"/>
          <p:cNvSpPr/>
          <p:nvPr/>
        </p:nvSpPr>
        <p:spPr bwMode="auto">
          <a:xfrm>
            <a:off x="6291914" y="2095901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419651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H="1">
            <a:off x="6410243" y="135019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/>
          <p:cNvSpPr txBox="1"/>
          <p:nvPr/>
        </p:nvSpPr>
        <p:spPr>
          <a:xfrm>
            <a:off x="1935165" y="1798106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Aménagements publics</a:t>
            </a:r>
            <a:endParaRPr lang="zh-CN" altLang="en-US" sz="915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3423918" y="1941401"/>
            <a:ext cx="873762" cy="35033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Catégorie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Module</a:t>
            </a:r>
          </a:p>
        </p:txBody>
      </p:sp>
      <p:sp>
        <p:nvSpPr>
          <p:cNvPr id="47" name="TextBox 29"/>
          <p:cNvSpPr txBox="1"/>
          <p:nvPr/>
        </p:nvSpPr>
        <p:spPr>
          <a:xfrm>
            <a:off x="3731732" y="2318501"/>
            <a:ext cx="1671839" cy="133508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la série Power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: apparence spéciale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 </a:t>
            </a:r>
            <a:r>
              <a:rPr lang="zh-CN" altLang="en-US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adaptateur secteur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 </a:t>
            </a:r>
            <a:r>
              <a:rPr lang="zh-CN" altLang="en-US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Adaptateur secteur CC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 </a:t>
            </a:r>
            <a:r>
              <a:rPr lang="zh-CN" altLang="en-US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Adaptateur secteur POE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34 </a:t>
            </a:r>
            <a:r>
              <a:rPr lang="zh-CN" altLang="en-US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Alimentation de distribution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 </a:t>
            </a:r>
            <a:r>
              <a:rPr lang="zh-CN" altLang="en-US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 </a:t>
            </a:r>
            <a:r>
              <a:rPr lang="zh-CN" altLang="en-US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Batteries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d'extension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39 </a:t>
            </a:r>
            <a:r>
              <a:rPr lang="zh-CN" altLang="en-US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Multiprise</a:t>
            </a:r>
          </a:p>
        </p:txBody>
      </p:sp>
      <p:grpSp>
        <p:nvGrpSpPr>
          <p:cNvPr id="3" name="组合 2"/>
          <p:cNvGrpSpPr/>
          <p:nvPr/>
        </p:nvGrpSpPr>
        <p:grpSpPr>
          <a:xfrm flipV="1">
            <a:off x="7171384" y="1621851"/>
            <a:ext cx="417373" cy="319550"/>
            <a:chOff x="6703070" y="820425"/>
            <a:chExt cx="528347" cy="317962"/>
          </a:xfrm>
        </p:grpSpPr>
        <p:grpSp>
          <p:nvGrpSpPr>
            <p:cNvPr id="60" name="组合 59"/>
            <p:cNvGrpSpPr/>
            <p:nvPr/>
          </p:nvGrpSpPr>
          <p:grpSpPr>
            <a:xfrm rot="16200000">
              <a:off x="6934712" y="588784"/>
              <a:ext cx="65063" cy="528346"/>
              <a:chOff x="2559699" y="1673975"/>
              <a:chExt cx="65063" cy="528346"/>
            </a:xfrm>
          </p:grpSpPr>
          <p:cxnSp>
            <p:nvCxnSpPr>
              <p:cNvPr id="61" name="直接连接符 60"/>
              <p:cNvCxnSpPr/>
              <p:nvPr/>
            </p:nvCxnSpPr>
            <p:spPr bwMode="auto">
              <a:xfrm rot="5400000" flipV="1">
                <a:off x="2332580" y="1932408"/>
                <a:ext cx="5168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椭圆 61"/>
              <p:cNvSpPr/>
              <p:nvPr/>
            </p:nvSpPr>
            <p:spPr bwMode="auto">
              <a:xfrm>
                <a:off x="2559699" y="2128165"/>
                <a:ext cx="65063" cy="74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4" name="直接连接符 63"/>
            <p:cNvCxnSpPr/>
            <p:nvPr/>
          </p:nvCxnSpPr>
          <p:spPr bwMode="auto">
            <a:xfrm>
              <a:off x="6703070" y="850387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组合 15"/>
          <p:cNvGrpSpPr/>
          <p:nvPr/>
        </p:nvGrpSpPr>
        <p:grpSpPr>
          <a:xfrm>
            <a:off x="3695283" y="1633230"/>
            <a:ext cx="72899" cy="323015"/>
            <a:chOff x="3244042" y="1685835"/>
            <a:chExt cx="104113" cy="314423"/>
          </a:xfrm>
        </p:grpSpPr>
        <p:sp>
          <p:nvSpPr>
            <p:cNvPr id="73" name="椭圆 72"/>
            <p:cNvSpPr/>
            <p:nvPr/>
          </p:nvSpPr>
          <p:spPr bwMode="auto">
            <a:xfrm rot="16200000" flipH="1" flipV="1">
              <a:off x="3259850" y="1911952"/>
              <a:ext cx="72498" cy="104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 bwMode="auto">
            <a:xfrm flipV="1">
              <a:off x="3301249" y="1685835"/>
              <a:ext cx="0" cy="240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组合 24"/>
          <p:cNvGrpSpPr/>
          <p:nvPr/>
        </p:nvGrpSpPr>
        <p:grpSpPr>
          <a:xfrm>
            <a:off x="2972878" y="1617487"/>
            <a:ext cx="68584" cy="214911"/>
            <a:chOff x="2495652" y="1491630"/>
            <a:chExt cx="67500" cy="211516"/>
          </a:xfrm>
        </p:grpSpPr>
        <p:cxnSp>
          <p:nvCxnSpPr>
            <p:cNvPr id="63" name="直接连接符 62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0" name="连接符: 肘形 19"/>
          <p:cNvCxnSpPr/>
          <p:nvPr/>
        </p:nvCxnSpPr>
        <p:spPr>
          <a:xfrm rot="16200000" flipH="1">
            <a:off x="5895554" y="1718861"/>
            <a:ext cx="524034" cy="33536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435186" y="1624529"/>
            <a:ext cx="68584" cy="667289"/>
            <a:chOff x="3916566" y="2811094"/>
            <a:chExt cx="90000" cy="875663"/>
          </a:xfrm>
        </p:grpSpPr>
        <p:cxnSp>
          <p:nvCxnSpPr>
            <p:cNvPr id="83" name="直接连接符 82"/>
            <p:cNvCxnSpPr/>
            <p:nvPr/>
          </p:nvCxnSpPr>
          <p:spPr bwMode="auto">
            <a:xfrm>
              <a:off x="3955600" y="2811094"/>
              <a:ext cx="1256" cy="8756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椭圆 83"/>
            <p:cNvSpPr/>
            <p:nvPr/>
          </p:nvSpPr>
          <p:spPr bwMode="auto">
            <a:xfrm>
              <a:off x="3916566" y="358745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11944" y="1798929"/>
            <a:ext cx="2108926" cy="2074805"/>
            <a:chOff x="8084575" y="370368"/>
            <a:chExt cx="2767477" cy="2722699"/>
          </a:xfrm>
        </p:grpSpPr>
        <p:sp>
          <p:nvSpPr>
            <p:cNvPr id="54" name="TextBox 108"/>
            <p:cNvSpPr txBox="1"/>
            <p:nvPr/>
          </p:nvSpPr>
          <p:spPr>
            <a:xfrm>
              <a:off x="8084575" y="370368"/>
              <a:ext cx="2767477" cy="2751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Extensions :</a:t>
              </a:r>
            </a:p>
          </p:txBody>
        </p:sp>
        <p:sp>
          <p:nvSpPr>
            <p:cNvPr id="66" name="TextBox 29"/>
            <p:cNvSpPr txBox="1"/>
            <p:nvPr/>
          </p:nvSpPr>
          <p:spPr>
            <a:xfrm>
              <a:off x="8261924" y="787249"/>
              <a:ext cx="2395589" cy="23058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</a:t>
              </a:r>
              <a:r>
                <a:rPr lang="en-US" altLang="zh-CN" sz="915" b="1" dirty="0" err="1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adaptateur</a:t>
              </a:r>
              <a:r>
                <a:rPr lang="en-US" altLang="zh-CN" sz="915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915" b="1" dirty="0" err="1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secteur</a:t>
              </a:r>
              <a:endPara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007 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0,7 A</a:t>
              </a:r>
            </a:p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010 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1 A</a:t>
              </a:r>
            </a:p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015 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1,5 A</a:t>
              </a:r>
            </a:p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020 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2 A</a:t>
              </a:r>
            </a:p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030 </a:t>
              </a:r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3 A</a:t>
              </a:r>
            </a:p>
            <a:p>
              <a:r>
                <a:rPr lang="en-GB" altLang="zh-CN" sz="915" b="1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xCH</a:t>
              </a:r>
              <a:r>
                <a:rPr lang="en-GB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x </a:t>
              </a:r>
              <a:r>
                <a:rPr lang="en-GB" altLang="zh-CN" sz="915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canaux</a:t>
              </a:r>
              <a:endParaRPr lang="en-GB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Puissance de distribution :</a:t>
              </a:r>
              <a:endPara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GB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UPS</a:t>
              </a:r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GB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360 : 360 W</a:t>
              </a:r>
            </a:p>
            <a:p>
              <a:r>
                <a:rPr lang="en-GB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900 : 900 W</a:t>
              </a:r>
            </a:p>
          </p:txBody>
        </p:sp>
      </p:grpSp>
      <p:sp>
        <p:nvSpPr>
          <p:cNvPr id="51" name="TextBox 108"/>
          <p:cNvSpPr txBox="1"/>
          <p:nvPr/>
        </p:nvSpPr>
        <p:spPr>
          <a:xfrm>
            <a:off x="5455846" y="2164485"/>
            <a:ext cx="2423061" cy="1899472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Performances :</a:t>
            </a: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adaptateur secteur et puissance </a:t>
            </a:r>
            <a:r>
              <a:rPr lang="en-US" altLang="zh-CN" sz="915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distribution </a:t>
            </a:r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zh-CN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mural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sur bureau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Commutation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Fil nu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Montage mural</a:t>
            </a:r>
          </a:p>
          <a:p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UPS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 : montage sur rocher</a:t>
            </a:r>
          </a:p>
          <a:p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7695377" y="1060150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 rot="5400000" flipV="1">
            <a:off x="8762733" y="881235"/>
            <a:ext cx="65661" cy="988862"/>
            <a:chOff x="2572615" y="1673974"/>
            <a:chExt cx="39501" cy="634612"/>
          </a:xfrm>
        </p:grpSpPr>
        <p:cxnSp>
          <p:nvCxnSpPr>
            <p:cNvPr id="86" name="直接连接符 85"/>
            <p:cNvCxnSpPr>
              <a:endCxn id="87" idx="0"/>
            </p:cNvCxnSpPr>
            <p:nvPr/>
          </p:nvCxnSpPr>
          <p:spPr bwMode="auto">
            <a:xfrm rot="5400000" flipV="1">
              <a:off x="2293968" y="1971018"/>
              <a:ext cx="595441" cy="13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/>
            <p:cNvSpPr/>
            <p:nvPr/>
          </p:nvSpPr>
          <p:spPr bwMode="auto">
            <a:xfrm>
              <a:off x="2572615" y="2269416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108"/>
          <p:cNvSpPr txBox="1"/>
          <p:nvPr/>
        </p:nvSpPr>
        <p:spPr>
          <a:xfrm>
            <a:off x="9266759" y="1067521"/>
            <a:ext cx="1922560" cy="1757125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adaptateur secteur et </a:t>
            </a:r>
            <a:r>
              <a:rPr lang="en-US" altLang="zh-CN" sz="915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distribution </a:t>
            </a:r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électrique :</a:t>
            </a:r>
            <a:endParaRPr lang="en-US" altLang="zh-CN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缺省=中国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(norme chinoise)</a:t>
            </a:r>
            <a:endParaRPr lang="zh-CN" altLang="en-US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norme européenne</a:t>
            </a:r>
            <a:endParaRPr lang="zh-CN" altLang="en-US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BS 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norme britannique</a:t>
            </a:r>
            <a:endParaRPr lang="zh-CN" altLang="en-US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Norme nord-américaine</a:t>
            </a:r>
            <a:endParaRPr lang="zh-CN" altLang="en-US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Norme australienne</a:t>
            </a:r>
            <a:endParaRPr lang="zh-CN" altLang="en-US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Norme japonaise</a:t>
            </a:r>
            <a:endParaRPr lang="zh-CN" altLang="en-US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KS 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 Norme coréenne</a:t>
            </a:r>
            <a:endParaRPr lang="zh-CN" altLang="en-US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Norme italienne</a:t>
            </a:r>
            <a:endParaRPr lang="zh-CN" altLang="en-US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ARG = </a:t>
            </a:r>
            <a:r>
              <a:rPr lang="zh-CN" altLang="en-US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Argentine </a:t>
            </a:r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(norme argentine)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4943016" y="1067521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220011" y="1624527"/>
            <a:ext cx="92005" cy="2168804"/>
            <a:chOff x="3916566" y="2811093"/>
            <a:chExt cx="90000" cy="2560403"/>
          </a:xfrm>
        </p:grpSpPr>
        <p:cxnSp>
          <p:nvCxnSpPr>
            <p:cNvPr id="68" name="直接连接符 67"/>
            <p:cNvCxnSpPr/>
            <p:nvPr/>
          </p:nvCxnSpPr>
          <p:spPr bwMode="auto">
            <a:xfrm>
              <a:off x="3955600" y="2811093"/>
              <a:ext cx="1256" cy="24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椭圆 68"/>
            <p:cNvSpPr/>
            <p:nvPr/>
          </p:nvSpPr>
          <p:spPr bwMode="auto">
            <a:xfrm>
              <a:off x="3916566" y="528149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5" name="TextBox 29"/>
          <p:cNvSpPr txBox="1"/>
          <p:nvPr/>
        </p:nvSpPr>
        <p:spPr>
          <a:xfrm>
            <a:off x="4447201" y="3758849"/>
            <a:ext cx="3141556" cy="316392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Performances :</a:t>
            </a: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</a:t>
            </a:r>
            <a:r>
              <a:rPr lang="en-US" altLang="zh-CN" sz="915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adaptateur</a:t>
            </a:r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secteur </a:t>
            </a:r>
            <a:r>
              <a:rPr lang="en-US" altLang="zh-CN" sz="915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alimentation électrique :</a:t>
            </a:r>
            <a:endParaRPr lang="en-US" altLang="zh-CN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12 V CC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24 V CC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36 V CC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48 V CC</a:t>
            </a:r>
          </a:p>
          <a:p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UPS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Sauvegarde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Interactif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Type armoire</a:t>
            </a:r>
          </a:p>
          <a:p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</a:t>
            </a:r>
            <a:r>
              <a:rPr lang="en-US" altLang="zh-CN" sz="915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l'extension</a:t>
            </a:r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 batteries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Compartiment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à piles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Batterie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au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plomb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Batterie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colloïdale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multiprise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 prises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3 prises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6 prises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8 </a:t>
            </a:r>
            <a:r>
              <a:rPr lang="en-US" altLang="zh-CN" sz="9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prises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Accessoire d'alimentation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53B678-D952-4F25-A99A-7683A5F9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 rot="5400000" flipV="1">
            <a:off x="8722544" y="-680185"/>
            <a:ext cx="30101" cy="494271"/>
            <a:chOff x="2572615" y="1673975"/>
            <a:chExt cx="39501" cy="317203"/>
          </a:xfrm>
        </p:grpSpPr>
        <p:cxnSp>
          <p:nvCxnSpPr>
            <p:cNvPr id="86" name="直接连接符 85"/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/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40353" y="2990015"/>
            <a:ext cx="8218704" cy="1673938"/>
            <a:chOff x="884549" y="5222116"/>
            <a:chExt cx="10785147" cy="2196656"/>
          </a:xfrm>
        </p:grpSpPr>
        <p:sp>
          <p:nvSpPr>
            <p:cNvPr id="126" name="矩形 125"/>
            <p:cNvSpPr/>
            <p:nvPr/>
          </p:nvSpPr>
          <p:spPr bwMode="auto">
            <a:xfrm>
              <a:off x="3116609" y="522562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7150856" y="5238076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4253256" y="5222116"/>
              <a:ext cx="135898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976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TextBox 29"/>
            <p:cNvSpPr txBox="1"/>
            <p:nvPr/>
          </p:nvSpPr>
          <p:spPr>
            <a:xfrm>
              <a:off x="3938016" y="6306110"/>
              <a:ext cx="1879022" cy="45972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accessoire de câblage :</a:t>
              </a:r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97x : Connecteur</a:t>
              </a: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8078868" y="5238076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9" name="直接连接符 138"/>
            <p:cNvCxnSpPr/>
            <p:nvPr/>
          </p:nvCxnSpPr>
          <p:spPr bwMode="auto">
            <a:xfrm flipH="1">
              <a:off x="6841453" y="5607977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0" name="组合 139"/>
            <p:cNvGrpSpPr/>
            <p:nvPr/>
          </p:nvGrpSpPr>
          <p:grpSpPr>
            <a:xfrm>
              <a:off x="5715559" y="5222116"/>
              <a:ext cx="1249637" cy="2082637"/>
              <a:chOff x="5550556" y="2091094"/>
              <a:chExt cx="1249637" cy="2082637"/>
            </a:xfrm>
          </p:grpSpPr>
          <p:sp>
            <p:nvSpPr>
              <p:cNvPr id="141" name="矩形 140"/>
              <p:cNvSpPr/>
              <p:nvPr/>
            </p:nvSpPr>
            <p:spPr bwMode="auto">
              <a:xfrm>
                <a:off x="5806624" y="2091094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6122295" y="2811094"/>
                <a:ext cx="90000" cy="728330"/>
                <a:chOff x="6122295" y="2811094"/>
                <a:chExt cx="90000" cy="728330"/>
              </a:xfrm>
            </p:grpSpPr>
            <p:sp>
              <p:nvSpPr>
                <p:cNvPr id="146" name="椭圆 145"/>
                <p:cNvSpPr/>
                <p:nvPr/>
              </p:nvSpPr>
              <p:spPr bwMode="auto">
                <a:xfrm>
                  <a:off x="6122295" y="3449424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7" name="连接符: 肘形 19"/>
                <p:cNvCxnSpPr>
                  <a:stCxn id="141" idx="2"/>
                  <a:endCxn id="146" idx="0"/>
                </p:cNvCxnSpPr>
                <p:nvPr/>
              </p:nvCxnSpPr>
              <p:spPr>
                <a:xfrm rot="16200000" flipH="1">
                  <a:off x="5847794" y="3129923"/>
                  <a:ext cx="638330" cy="67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08"/>
              <p:cNvSpPr txBox="1"/>
              <p:nvPr/>
            </p:nvSpPr>
            <p:spPr>
              <a:xfrm>
                <a:off x="5550556" y="3529394"/>
                <a:ext cx="1249637" cy="64433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Pour connecteur :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 : FTP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/ : UTP</a:t>
                </a:r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7465971" y="5958076"/>
              <a:ext cx="90000" cy="276293"/>
              <a:chOff x="4468971" y="2807581"/>
              <a:chExt cx="90000" cy="276293"/>
            </a:xfrm>
          </p:grpSpPr>
          <p:cxnSp>
            <p:nvCxnSpPr>
              <p:cNvPr id="149" name="直接连接符 148"/>
              <p:cNvCxnSpPr>
                <a:endCxn id="150" idx="4"/>
              </p:cNvCxnSpPr>
              <p:nvPr/>
            </p:nvCxnSpPr>
            <p:spPr bwMode="auto">
              <a:xfrm>
                <a:off x="4511415" y="2807581"/>
                <a:ext cx="2556" cy="2762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0" name="椭圆 149"/>
              <p:cNvSpPr/>
              <p:nvPr/>
            </p:nvSpPr>
            <p:spPr bwMode="auto">
              <a:xfrm>
                <a:off x="4468971" y="2993874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1" name="TextBox 108"/>
            <p:cNvSpPr txBox="1"/>
            <p:nvPr/>
          </p:nvSpPr>
          <p:spPr>
            <a:xfrm>
              <a:off x="7040898" y="6213329"/>
              <a:ext cx="919377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:</a:t>
              </a:r>
            </a:p>
          </p:txBody>
        </p:sp>
        <p:sp>
          <p:nvSpPr>
            <p:cNvPr id="152" name="TextBox 108"/>
            <p:cNvSpPr txBox="1"/>
            <p:nvPr/>
          </p:nvSpPr>
          <p:spPr>
            <a:xfrm>
              <a:off x="7040898" y="6406782"/>
              <a:ext cx="849958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 : CAT6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5E : CAT5E</a:t>
              </a:r>
            </a:p>
          </p:txBody>
        </p:sp>
        <p:sp>
          <p:nvSpPr>
            <p:cNvPr id="154" name="TextBox 108"/>
            <p:cNvSpPr txBox="1"/>
            <p:nvPr/>
          </p:nvSpPr>
          <p:spPr>
            <a:xfrm>
              <a:off x="7102278" y="7143654"/>
              <a:ext cx="1962747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Nombre de croix dorées</a:t>
              </a:r>
            </a:p>
          </p:txBody>
        </p:sp>
        <p:cxnSp>
          <p:nvCxnSpPr>
            <p:cNvPr id="156" name="连接符: 肘形 19"/>
            <p:cNvCxnSpPr>
              <a:stCxn id="138" idx="2"/>
              <a:endCxn id="164" idx="0"/>
            </p:cNvCxnSpPr>
            <p:nvPr/>
          </p:nvCxnSpPr>
          <p:spPr>
            <a:xfrm rot="5400000">
              <a:off x="7882449" y="6514756"/>
              <a:ext cx="1113361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矩形 156"/>
            <p:cNvSpPr/>
            <p:nvPr/>
          </p:nvSpPr>
          <p:spPr bwMode="auto">
            <a:xfrm>
              <a:off x="10327353" y="5239510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PT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10642353" y="5959510"/>
              <a:ext cx="90000" cy="559349"/>
              <a:chOff x="4479652" y="2797024"/>
              <a:chExt cx="90000" cy="559349"/>
            </a:xfrm>
          </p:grpSpPr>
          <p:cxnSp>
            <p:nvCxnSpPr>
              <p:cNvPr id="159" name="直接连接符 158"/>
              <p:cNvCxnSpPr>
                <a:stCxn id="157" idx="2"/>
                <a:endCxn id="160" idx="0"/>
              </p:cNvCxnSpPr>
              <p:nvPr/>
            </p:nvCxnSpPr>
            <p:spPr bwMode="auto">
              <a:xfrm>
                <a:off x="4524652" y="2797024"/>
                <a:ext cx="0" cy="4693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椭圆 159"/>
              <p:cNvSpPr/>
              <p:nvPr/>
            </p:nvSpPr>
            <p:spPr bwMode="auto">
              <a:xfrm>
                <a:off x="4479652" y="326637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10334299" y="6473859"/>
              <a:ext cx="1335397" cy="506099"/>
              <a:chOff x="9933694" y="2414515"/>
              <a:chExt cx="1335397" cy="506099"/>
            </a:xfrm>
          </p:grpSpPr>
          <p:sp>
            <p:nvSpPr>
              <p:cNvPr id="162" name="TextBox 108"/>
              <p:cNvSpPr txBox="1"/>
              <p:nvPr/>
            </p:nvSpPr>
            <p:spPr>
              <a:xfrm>
                <a:off x="9933694" y="2414515"/>
                <a:ext cx="574390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Type :</a:t>
                </a:r>
              </a:p>
            </p:txBody>
          </p:sp>
          <p:sp>
            <p:nvSpPr>
              <p:cNvPr id="163" name="TextBox 108"/>
              <p:cNvSpPr txBox="1"/>
              <p:nvPr/>
            </p:nvSpPr>
            <p:spPr>
              <a:xfrm>
                <a:off x="9937416" y="2645496"/>
                <a:ext cx="1331675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PT : Pass Through</a:t>
                </a:r>
              </a:p>
            </p:txBody>
          </p:sp>
        </p:grpSp>
        <p:sp>
          <p:nvSpPr>
            <p:cNvPr id="164" name="椭圆 163"/>
            <p:cNvSpPr/>
            <p:nvPr/>
          </p:nvSpPr>
          <p:spPr bwMode="auto">
            <a:xfrm>
              <a:off x="8394128" y="707143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椭圆 164"/>
            <p:cNvSpPr/>
            <p:nvPr/>
          </p:nvSpPr>
          <p:spPr bwMode="auto">
            <a:xfrm>
              <a:off x="2885183" y="665407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3" name="直接连接符 172"/>
            <p:cNvCxnSpPr/>
            <p:nvPr/>
          </p:nvCxnSpPr>
          <p:spPr bwMode="auto">
            <a:xfrm flipH="1">
              <a:off x="9908888" y="5585728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矩形 173"/>
            <p:cNvSpPr/>
            <p:nvPr/>
          </p:nvSpPr>
          <p:spPr bwMode="auto">
            <a:xfrm>
              <a:off x="884549" y="522562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044617" y="5225629"/>
              <a:ext cx="2934007" cy="2137581"/>
              <a:chOff x="2044617" y="5225629"/>
              <a:chExt cx="2934007" cy="2137581"/>
            </a:xfrm>
          </p:grpSpPr>
          <p:grpSp>
            <p:nvGrpSpPr>
              <p:cNvPr id="135" name="组合 134"/>
              <p:cNvGrpSpPr/>
              <p:nvPr/>
            </p:nvGrpSpPr>
            <p:grpSpPr>
              <a:xfrm>
                <a:off x="4888402" y="5942117"/>
                <a:ext cx="90222" cy="403795"/>
                <a:chOff x="4504223" y="2747635"/>
                <a:chExt cx="90000" cy="419521"/>
              </a:xfrm>
            </p:grpSpPr>
            <p:cxnSp>
              <p:nvCxnSpPr>
                <p:cNvPr id="136" name="直接连接符 135"/>
                <p:cNvCxnSpPr>
                  <a:stCxn id="128" idx="2"/>
                  <a:endCxn id="137" idx="4"/>
                </p:cNvCxnSpPr>
                <p:nvPr/>
              </p:nvCxnSpPr>
              <p:spPr bwMode="auto">
                <a:xfrm>
                  <a:off x="4548459" y="2747635"/>
                  <a:ext cx="764" cy="41952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椭圆 136"/>
                <p:cNvSpPr/>
                <p:nvPr/>
              </p:nvSpPr>
              <p:spPr bwMode="auto">
                <a:xfrm>
                  <a:off x="4504223" y="3077156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2044617" y="5225629"/>
                <a:ext cx="1490783" cy="2137581"/>
                <a:chOff x="2044617" y="5225629"/>
                <a:chExt cx="1490783" cy="2137581"/>
              </a:xfrm>
            </p:grpSpPr>
            <p:sp>
              <p:nvSpPr>
                <p:cNvPr id="129" name="TextBox 26"/>
                <p:cNvSpPr txBox="1"/>
                <p:nvPr/>
              </p:nvSpPr>
              <p:spPr>
                <a:xfrm>
                  <a:off x="2440826" y="6718873"/>
                  <a:ext cx="1034614" cy="644337"/>
                </a:xfrm>
                <a:prstGeom prst="rect">
                  <a:avLst/>
                </a:prstGeom>
                <a:noFill/>
              </p:spPr>
              <p:txBody>
                <a:bodyPr wrap="square" lIns="68306" tIns="34152" rIns="68306" bIns="34152" rtlCol="0">
                  <a:spAutoFit/>
                </a:bodyPr>
                <a:lstStyle/>
                <a:p>
                  <a:r>
                    <a:rPr lang="en-US" altLang="zh-CN" sz="915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Catalogue :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M : Câblage</a:t>
                  </a:r>
                </a:p>
                <a:p>
                  <a:endPara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131" name="组合 130"/>
                <p:cNvGrpSpPr/>
                <p:nvPr/>
              </p:nvGrpSpPr>
              <p:grpSpPr>
                <a:xfrm>
                  <a:off x="2982846" y="5932389"/>
                  <a:ext cx="552554" cy="757214"/>
                  <a:chOff x="3091497" y="1715926"/>
                  <a:chExt cx="1035177" cy="459706"/>
                </a:xfrm>
              </p:grpSpPr>
              <p:cxnSp>
                <p:nvCxnSpPr>
                  <p:cNvPr id="132" name="直接连接符 131"/>
                  <p:cNvCxnSpPr>
                    <a:endCxn id="165" idx="6"/>
                  </p:cNvCxnSpPr>
                  <p:nvPr/>
                </p:nvCxnSpPr>
                <p:spPr bwMode="auto">
                  <a:xfrm flipH="1">
                    <a:off x="3091497" y="2173343"/>
                    <a:ext cx="103517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3" name="直接连接符 132"/>
                  <p:cNvCxnSpPr>
                    <a:endCxn id="126" idx="2"/>
                  </p:cNvCxnSpPr>
                  <p:nvPr/>
                </p:nvCxnSpPr>
                <p:spPr bwMode="auto">
                  <a:xfrm flipH="1" flipV="1">
                    <a:off x="4126672" y="1715926"/>
                    <a:ext cx="2" cy="4597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5" name="矩形 174"/>
                <p:cNvSpPr/>
                <p:nvPr/>
              </p:nvSpPr>
              <p:spPr bwMode="auto">
                <a:xfrm>
                  <a:off x="2044617" y="5225629"/>
                  <a:ext cx="822256" cy="72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9671" tIns="34840" rIns="69671" bIns="34840" numCol="1" rtlCol="0" anchor="ctr" anchorCtr="0" compatLnSpc="1"/>
                <a:lstStyle/>
                <a:p>
                  <a:pPr algn="ctr"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755" dirty="0">
                      <a:solidFill>
                        <a:prstClr val="black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PF </a:t>
                  </a:r>
                  <a:endParaRPr lang="zh-CN" altLang="en-US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cxnSp>
          <p:nvCxnSpPr>
            <p:cNvPr id="176" name="直接连接符 175"/>
            <p:cNvCxnSpPr/>
            <p:nvPr/>
          </p:nvCxnSpPr>
          <p:spPr bwMode="auto">
            <a:xfrm flipH="1">
              <a:off x="1692010" y="5585728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TextBox 25"/>
            <p:cNvSpPr txBox="1"/>
            <p:nvPr/>
          </p:nvSpPr>
          <p:spPr>
            <a:xfrm>
              <a:off x="1036878" y="6173410"/>
              <a:ext cx="1903376" cy="2751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pPr algn="ctr"/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Raccords publics</a:t>
              </a:r>
              <a:endParaRPr lang="zh-CN" altLang="en-US" sz="915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8" name="组合 177"/>
            <p:cNvGrpSpPr/>
            <p:nvPr/>
          </p:nvGrpSpPr>
          <p:grpSpPr>
            <a:xfrm>
              <a:off x="2398638" y="5936388"/>
              <a:ext cx="90000" cy="282021"/>
              <a:chOff x="2495652" y="1491630"/>
              <a:chExt cx="67500" cy="211516"/>
            </a:xfrm>
          </p:grpSpPr>
          <p:cxnSp>
            <p:nvCxnSpPr>
              <p:cNvPr id="179" name="直接连接符 178"/>
              <p:cNvCxnSpPr/>
              <p:nvPr/>
            </p:nvCxnSpPr>
            <p:spPr bwMode="auto">
              <a:xfrm>
                <a:off x="2529402" y="149163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0" name="椭圆 179"/>
              <p:cNvSpPr/>
              <p:nvPr/>
            </p:nvSpPr>
            <p:spPr bwMode="auto">
              <a:xfrm>
                <a:off x="2495652" y="1635646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1" name="矩形 180"/>
            <p:cNvSpPr/>
            <p:nvPr/>
          </p:nvSpPr>
          <p:spPr bwMode="auto">
            <a:xfrm>
              <a:off x="8984666" y="5247977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82" name="组合 181"/>
            <p:cNvGrpSpPr/>
            <p:nvPr/>
          </p:nvGrpSpPr>
          <p:grpSpPr>
            <a:xfrm>
              <a:off x="8985637" y="6362927"/>
              <a:ext cx="1373164" cy="844095"/>
              <a:chOff x="8387159" y="3824166"/>
              <a:chExt cx="1373164" cy="844095"/>
            </a:xfrm>
          </p:grpSpPr>
          <p:sp>
            <p:nvSpPr>
              <p:cNvPr id="183" name="TextBox 108"/>
              <p:cNvSpPr txBox="1"/>
              <p:nvPr/>
            </p:nvSpPr>
            <p:spPr>
              <a:xfrm>
                <a:off x="8387159" y="3824166"/>
                <a:ext cx="1373164" cy="45972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Épaisseur du placage en or :</a:t>
                </a:r>
              </a:p>
            </p:txBody>
          </p:sp>
          <p:sp>
            <p:nvSpPr>
              <p:cNvPr id="184" name="TextBox 108"/>
              <p:cNvSpPr txBox="1"/>
              <p:nvPr/>
            </p:nvSpPr>
            <p:spPr>
              <a:xfrm>
                <a:off x="8440948" y="4208534"/>
                <a:ext cx="591219" cy="45972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 : 3 μ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 : 15 μ</a:t>
                </a:r>
              </a:p>
            </p:txBody>
          </p:sp>
        </p:grpSp>
        <p:cxnSp>
          <p:nvCxnSpPr>
            <p:cNvPr id="185" name="连接符: 肘形 19"/>
            <p:cNvCxnSpPr>
              <a:stCxn id="181" idx="2"/>
              <a:endCxn id="186" idx="0"/>
            </p:cNvCxnSpPr>
            <p:nvPr/>
          </p:nvCxnSpPr>
          <p:spPr>
            <a:xfrm rot="5400000">
              <a:off x="9171007" y="6141897"/>
              <a:ext cx="347840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椭圆 185"/>
            <p:cNvSpPr/>
            <p:nvPr/>
          </p:nvSpPr>
          <p:spPr bwMode="auto">
            <a:xfrm>
              <a:off x="9299926" y="631581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8612" y="990938"/>
            <a:ext cx="9858767" cy="2020159"/>
            <a:chOff x="-792254" y="1511147"/>
            <a:chExt cx="12937349" cy="2650992"/>
          </a:xfrm>
        </p:grpSpPr>
        <p:grpSp>
          <p:nvGrpSpPr>
            <p:cNvPr id="28" name="组合 27"/>
            <p:cNvGrpSpPr/>
            <p:nvPr/>
          </p:nvGrpSpPr>
          <p:grpSpPr>
            <a:xfrm>
              <a:off x="-792254" y="1511147"/>
              <a:ext cx="12937349" cy="2650992"/>
              <a:chOff x="-670947" y="2087581"/>
              <a:chExt cx="12937349" cy="2650992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1561114" y="2091094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6749844" y="2103541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2697760" y="2087581"/>
                <a:ext cx="135898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92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26"/>
              <p:cNvSpPr txBox="1"/>
              <p:nvPr/>
            </p:nvSpPr>
            <p:spPr>
              <a:xfrm>
                <a:off x="885330" y="3584337"/>
                <a:ext cx="1034613" cy="64433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Catalogue :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 : Câblage</a:t>
                </a:r>
              </a:p>
              <a:p>
                <a:endPara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29"/>
              <p:cNvSpPr txBox="1"/>
              <p:nvPr/>
            </p:nvSpPr>
            <p:spPr>
              <a:xfrm>
                <a:off x="2263630" y="3149648"/>
                <a:ext cx="1879021" cy="1382774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Pour câble :</a:t>
                </a:r>
                <a:endPara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92x : Câble réseau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93x : Câble coaxial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94x : Câble double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96x : câble à fibre optique en plastique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98x : câble spécial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503690" y="2811095"/>
                <a:ext cx="471897" cy="757824"/>
                <a:chOff x="334743" y="1700388"/>
                <a:chExt cx="884074" cy="460076"/>
              </a:xfrm>
            </p:grpSpPr>
            <p:cxnSp>
              <p:nvCxnSpPr>
                <p:cNvPr id="71" name="直接连接符 70"/>
                <p:cNvCxnSpPr>
                  <a:endCxn id="5" idx="2"/>
                </p:cNvCxnSpPr>
                <p:nvPr/>
              </p:nvCxnSpPr>
              <p:spPr bwMode="auto">
                <a:xfrm flipH="1" flipV="1">
                  <a:off x="1212538" y="1700388"/>
                  <a:ext cx="6279" cy="45970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直接连接符 73"/>
                <p:cNvCxnSpPr/>
                <p:nvPr/>
              </p:nvCxnSpPr>
              <p:spPr bwMode="auto">
                <a:xfrm flipH="1">
                  <a:off x="334743" y="2159866"/>
                  <a:ext cx="880934" cy="5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" name="组合 22"/>
              <p:cNvGrpSpPr/>
              <p:nvPr/>
            </p:nvGrpSpPr>
            <p:grpSpPr>
              <a:xfrm>
                <a:off x="3332252" y="2807581"/>
                <a:ext cx="89998" cy="392845"/>
                <a:chOff x="3348886" y="2759435"/>
                <a:chExt cx="89998" cy="392845"/>
              </a:xfrm>
            </p:grpSpPr>
            <p:cxnSp>
              <p:nvCxnSpPr>
                <p:cNvPr id="83" name="直接连接符 82"/>
                <p:cNvCxnSpPr>
                  <a:stCxn id="31" idx="2"/>
                </p:cNvCxnSpPr>
                <p:nvPr/>
              </p:nvCxnSpPr>
              <p:spPr bwMode="auto">
                <a:xfrm flipH="1">
                  <a:off x="3393884" y="2759435"/>
                  <a:ext cx="1" cy="3928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4" name="椭圆 83"/>
                <p:cNvSpPr/>
                <p:nvPr/>
              </p:nvSpPr>
              <p:spPr bwMode="auto">
                <a:xfrm>
                  <a:off x="3348886" y="3062281"/>
                  <a:ext cx="89998" cy="8999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79" name="矩形 78"/>
              <p:cNvSpPr/>
              <p:nvPr/>
            </p:nvSpPr>
            <p:spPr bwMode="auto">
              <a:xfrm>
                <a:off x="7677856" y="2103541"/>
                <a:ext cx="72052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80" name="直接连接符 79"/>
              <p:cNvCxnSpPr/>
              <p:nvPr/>
            </p:nvCxnSpPr>
            <p:spPr bwMode="auto">
              <a:xfrm flipH="1">
                <a:off x="6440441" y="247344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9" name="组合 68"/>
              <p:cNvGrpSpPr/>
              <p:nvPr/>
            </p:nvGrpSpPr>
            <p:grpSpPr>
              <a:xfrm>
                <a:off x="5570615" y="2087581"/>
                <a:ext cx="986683" cy="2084210"/>
                <a:chOff x="5806624" y="2091094"/>
                <a:chExt cx="986683" cy="2084210"/>
              </a:xfrm>
            </p:grpSpPr>
            <p:sp>
              <p:nvSpPr>
                <p:cNvPr id="75" name="矩形 74"/>
                <p:cNvSpPr/>
                <p:nvPr/>
              </p:nvSpPr>
              <p:spPr bwMode="auto">
                <a:xfrm>
                  <a:off x="5806624" y="2091094"/>
                  <a:ext cx="720000" cy="72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9671" tIns="34840" rIns="69671" bIns="34840" numCol="1" rtlCol="0" anchor="ctr" anchorCtr="0" compatLnSpc="1"/>
                <a:lstStyle/>
                <a:p>
                  <a:pPr algn="ctr"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755" dirty="0">
                      <a:solidFill>
                        <a:prstClr val="black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I</a:t>
                  </a:r>
                  <a:endParaRPr lang="zh-CN" altLang="en-US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76" name="组合 75"/>
                <p:cNvGrpSpPr/>
                <p:nvPr/>
              </p:nvGrpSpPr>
              <p:grpSpPr>
                <a:xfrm>
                  <a:off x="6142593" y="2811092"/>
                  <a:ext cx="90000" cy="726406"/>
                  <a:chOff x="6142593" y="2811092"/>
                  <a:chExt cx="90000" cy="726406"/>
                </a:xfrm>
              </p:grpSpPr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6142593" y="3447498"/>
                    <a:ext cx="90000" cy="90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52261" tIns="26131" rIns="52261" bIns="26131" numCol="1" rtlCol="0" anchor="t" anchorCtr="0" compatLnSpc="1"/>
                  <a:lstStyle/>
                  <a:p>
                    <a:pPr defTabSz="696595" fontAlgn="t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84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89" name="连接符: 肘形 19"/>
                  <p:cNvCxnSpPr/>
                  <p:nvPr/>
                </p:nvCxnSpPr>
                <p:spPr>
                  <a:xfrm rot="16200000" flipH="1">
                    <a:off x="5831904" y="3162396"/>
                    <a:ext cx="704803" cy="2195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组合 76"/>
                <p:cNvGrpSpPr/>
                <p:nvPr/>
              </p:nvGrpSpPr>
              <p:grpSpPr>
                <a:xfrm>
                  <a:off x="5899173" y="3522123"/>
                  <a:ext cx="894134" cy="653181"/>
                  <a:chOff x="6716727" y="2415664"/>
                  <a:chExt cx="894134" cy="653181"/>
                </a:xfrm>
              </p:grpSpPr>
              <p:sp>
                <p:nvSpPr>
                  <p:cNvPr id="78" name="TextBox 108"/>
                  <p:cNvSpPr txBox="1"/>
                  <p:nvPr/>
                </p:nvSpPr>
                <p:spPr>
                  <a:xfrm>
                    <a:off x="6716727" y="2415664"/>
                    <a:ext cx="786851" cy="275119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5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Paysage :</a:t>
                    </a:r>
                  </a:p>
                </p:txBody>
              </p:sp>
              <p:sp>
                <p:nvSpPr>
                  <p:cNvPr id="81" name="TextBox 108"/>
                  <p:cNvSpPr txBox="1"/>
                  <p:nvPr/>
                </p:nvSpPr>
                <p:spPr>
                  <a:xfrm>
                    <a:off x="6716727" y="2609117"/>
                    <a:ext cx="894134" cy="459728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5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I : intérieur</a:t>
                    </a:r>
                  </a:p>
                  <a:p>
                    <a:r>
                      <a:rPr lang="en-US" altLang="zh-CN" sz="915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/ : Extérieur</a:t>
                    </a:r>
                  </a:p>
                </p:txBody>
              </p:sp>
            </p:grpSp>
          </p:grpSp>
          <p:grpSp>
            <p:nvGrpSpPr>
              <p:cNvPr id="90" name="组合 89"/>
              <p:cNvGrpSpPr/>
              <p:nvPr/>
            </p:nvGrpSpPr>
            <p:grpSpPr>
              <a:xfrm>
                <a:off x="7064959" y="2823541"/>
                <a:ext cx="90000" cy="276293"/>
                <a:chOff x="4468971" y="2807581"/>
                <a:chExt cx="90000" cy="276293"/>
              </a:xfrm>
            </p:grpSpPr>
            <p:cxnSp>
              <p:nvCxnSpPr>
                <p:cNvPr id="91" name="直接连接符 90"/>
                <p:cNvCxnSpPr>
                  <a:endCxn id="92" idx="4"/>
                </p:cNvCxnSpPr>
                <p:nvPr/>
              </p:nvCxnSpPr>
              <p:spPr bwMode="auto">
                <a:xfrm>
                  <a:off x="4511415" y="2807581"/>
                  <a:ext cx="2556" cy="27629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" name="椭圆 91"/>
                <p:cNvSpPr/>
                <p:nvPr/>
              </p:nvSpPr>
              <p:spPr bwMode="auto">
                <a:xfrm>
                  <a:off x="4468971" y="2993874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3" name="TextBox 108"/>
              <p:cNvSpPr txBox="1"/>
              <p:nvPr/>
            </p:nvSpPr>
            <p:spPr>
              <a:xfrm>
                <a:off x="6639886" y="3078794"/>
                <a:ext cx="919377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Catégorie :</a:t>
                </a:r>
              </a:p>
            </p:txBody>
          </p:sp>
          <p:sp>
            <p:nvSpPr>
              <p:cNvPr id="94" name="TextBox 108"/>
              <p:cNvSpPr txBox="1"/>
              <p:nvPr/>
            </p:nvSpPr>
            <p:spPr>
              <a:xfrm>
                <a:off x="6639887" y="3272248"/>
                <a:ext cx="849958" cy="1198164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 : CAT6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5E : CAT5E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59=RG59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60=RG60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73=75-3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75=75-5</a:t>
                </a:r>
              </a:p>
            </p:txBody>
          </p:sp>
          <p:grpSp>
            <p:nvGrpSpPr>
              <p:cNvPr id="119" name="组合 118"/>
              <p:cNvGrpSpPr/>
              <p:nvPr/>
            </p:nvGrpSpPr>
            <p:grpSpPr>
              <a:xfrm>
                <a:off x="7708898" y="3672959"/>
                <a:ext cx="657951" cy="683558"/>
                <a:chOff x="8552270" y="3473603"/>
                <a:chExt cx="657951" cy="683558"/>
              </a:xfrm>
            </p:grpSpPr>
            <p:sp>
              <p:nvSpPr>
                <p:cNvPr id="97" name="TextBox 108"/>
                <p:cNvSpPr txBox="1"/>
                <p:nvPr/>
              </p:nvSpPr>
              <p:spPr>
                <a:xfrm>
                  <a:off x="8552270" y="3473603"/>
                  <a:ext cx="574390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Type :</a:t>
                  </a:r>
                </a:p>
              </p:txBody>
            </p:sp>
            <p:sp>
              <p:nvSpPr>
                <p:cNvPr id="98" name="TextBox 108"/>
                <p:cNvSpPr txBox="1"/>
                <p:nvPr/>
              </p:nvSpPr>
              <p:spPr>
                <a:xfrm>
                  <a:off x="8576931" y="3697434"/>
                  <a:ext cx="633290" cy="459727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U : UTP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 : FTP</a:t>
                  </a:r>
                </a:p>
              </p:txBody>
            </p:sp>
          </p:grpSp>
          <p:cxnSp>
            <p:nvCxnSpPr>
              <p:cNvPr id="100" name="连接符: 肘形 19"/>
              <p:cNvCxnSpPr>
                <a:stCxn id="79" idx="2"/>
                <a:endCxn id="108" idx="0"/>
              </p:cNvCxnSpPr>
              <p:nvPr/>
            </p:nvCxnSpPr>
            <p:spPr>
              <a:xfrm rot="5400000">
                <a:off x="7636363" y="3225295"/>
                <a:ext cx="803509" cy="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组合 101"/>
              <p:cNvGrpSpPr/>
              <p:nvPr/>
            </p:nvGrpSpPr>
            <p:grpSpPr>
              <a:xfrm>
                <a:off x="10241341" y="2833442"/>
                <a:ext cx="90000" cy="316206"/>
                <a:chOff x="4479652" y="2805491"/>
                <a:chExt cx="90000" cy="316206"/>
              </a:xfrm>
            </p:grpSpPr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4524652" y="2805491"/>
                  <a:ext cx="0" cy="25043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4" name="椭圆 103"/>
                <p:cNvSpPr/>
                <p:nvPr/>
              </p:nvSpPr>
              <p:spPr bwMode="auto">
                <a:xfrm>
                  <a:off x="4479652" y="3031696"/>
                  <a:ext cx="90000" cy="9000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9802479" y="3149114"/>
                <a:ext cx="1794068" cy="1589459"/>
                <a:chOff x="9802886" y="2224305"/>
                <a:chExt cx="1794068" cy="1589459"/>
              </a:xfrm>
            </p:grpSpPr>
            <p:sp>
              <p:nvSpPr>
                <p:cNvPr id="105" name="TextBox 108"/>
                <p:cNvSpPr txBox="1"/>
                <p:nvPr/>
              </p:nvSpPr>
              <p:spPr>
                <a:xfrm>
                  <a:off x="9917572" y="2224305"/>
                  <a:ext cx="1117112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Certification :</a:t>
                  </a:r>
                </a:p>
              </p:txBody>
            </p:sp>
            <p:sp>
              <p:nvSpPr>
                <p:cNvPr id="106" name="TextBox 108"/>
                <p:cNvSpPr txBox="1"/>
                <p:nvPr/>
              </p:nvSpPr>
              <p:spPr>
                <a:xfrm>
                  <a:off x="9802886" y="2430990"/>
                  <a:ext cx="1794068" cy="1382774"/>
                </a:xfrm>
                <a:prstGeom prst="rect">
                  <a:avLst/>
                </a:prstGeom>
                <a:noFill/>
              </p:spPr>
              <p:txBody>
                <a:bodyPr wrap="square" lIns="68306" tIns="34152" rIns="68306" bIns="34152" rtlCol="0">
                  <a:spAutoFit/>
                </a:bodyPr>
                <a:lstStyle/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X=U : UL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X=C : CPR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X=A : ANSI/TIA 568-C.2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Y=Y : YD/T 1019-2013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Y=R : CMR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Y=C : </a:t>
                  </a:r>
                  <a:r>
                    <a:rPr lang="en-US" altLang="zh-CN" sz="915" dirty="0" err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Cca</a:t>
                  </a:r>
                  <a:endPara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Y=D : </a:t>
                  </a:r>
                  <a:r>
                    <a:rPr lang="en-US" altLang="zh-CN" sz="915" dirty="0" err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Dca</a:t>
                  </a:r>
                  <a:endPara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08" name="椭圆 107"/>
              <p:cNvSpPr/>
              <p:nvPr/>
            </p:nvSpPr>
            <p:spPr bwMode="auto">
              <a:xfrm>
                <a:off x="7993116" y="3627050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 bwMode="auto">
              <a:xfrm>
                <a:off x="1421266" y="3512382"/>
                <a:ext cx="90001" cy="900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1181909" y="2113442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100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11506546" y="2835532"/>
                <a:ext cx="90000" cy="276293"/>
                <a:chOff x="4525954" y="2807581"/>
                <a:chExt cx="90000" cy="276293"/>
              </a:xfrm>
            </p:grpSpPr>
            <p:cxnSp>
              <p:nvCxnSpPr>
                <p:cNvPr id="112" name="直接连接符 111"/>
                <p:cNvCxnSpPr>
                  <a:endCxn id="113" idx="4"/>
                </p:cNvCxnSpPr>
                <p:nvPr/>
              </p:nvCxnSpPr>
              <p:spPr bwMode="auto">
                <a:xfrm>
                  <a:off x="4568398" y="2807581"/>
                  <a:ext cx="2556" cy="27629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3" name="椭圆 112"/>
                <p:cNvSpPr/>
                <p:nvPr/>
              </p:nvSpPr>
              <p:spPr bwMode="auto">
                <a:xfrm>
                  <a:off x="4525954" y="2993875"/>
                  <a:ext cx="90000" cy="8999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11384888" y="3132913"/>
                <a:ext cx="881514" cy="653180"/>
                <a:chOff x="9908900" y="3093775"/>
                <a:chExt cx="881514" cy="653180"/>
              </a:xfrm>
            </p:grpSpPr>
            <p:sp>
              <p:nvSpPr>
                <p:cNvPr id="115" name="TextBox 108"/>
                <p:cNvSpPr txBox="1"/>
                <p:nvPr/>
              </p:nvSpPr>
              <p:spPr>
                <a:xfrm>
                  <a:off x="9908900" y="3093775"/>
                  <a:ext cx="723744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Longueur :</a:t>
                  </a:r>
                </a:p>
              </p:txBody>
            </p:sp>
            <p:sp>
              <p:nvSpPr>
                <p:cNvPr id="116" name="TextBox 108"/>
                <p:cNvSpPr txBox="1"/>
                <p:nvPr/>
              </p:nvSpPr>
              <p:spPr>
                <a:xfrm>
                  <a:off x="9908901" y="3287230"/>
                  <a:ext cx="881513" cy="459725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100 : 100 m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/: 305 m</a:t>
                  </a:r>
                </a:p>
              </p:txBody>
            </p:sp>
          </p:grpSp>
          <p:cxnSp>
            <p:nvCxnSpPr>
              <p:cNvPr id="117" name="直接连接符 116"/>
              <p:cNvCxnSpPr/>
              <p:nvPr/>
            </p:nvCxnSpPr>
            <p:spPr bwMode="auto">
              <a:xfrm flipH="1">
                <a:off x="9507876" y="2451193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矩形 65"/>
              <p:cNvSpPr/>
              <p:nvPr/>
            </p:nvSpPr>
            <p:spPr bwMode="auto">
              <a:xfrm>
                <a:off x="-670947" y="2122683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489122" y="2122683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PF 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 bwMode="auto">
              <a:xfrm flipH="1">
                <a:off x="136514" y="248278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TextBox 25"/>
              <p:cNvSpPr txBox="1"/>
              <p:nvPr/>
            </p:nvSpPr>
            <p:spPr>
              <a:xfrm>
                <a:off x="-518619" y="3038875"/>
                <a:ext cx="1903376" cy="275118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pPr algn="ctr"/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Équipements publics</a:t>
                </a:r>
                <a:endParaRPr lang="zh-CN" altLang="en-US" sz="915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18" name="组合 117"/>
              <p:cNvGrpSpPr/>
              <p:nvPr/>
            </p:nvGrpSpPr>
            <p:grpSpPr>
              <a:xfrm>
                <a:off x="834048" y="2833445"/>
                <a:ext cx="89999" cy="250432"/>
                <a:chOff x="1622984" y="1515322"/>
                <a:chExt cx="67500" cy="187824"/>
              </a:xfrm>
            </p:grpSpPr>
            <p:cxnSp>
              <p:nvCxnSpPr>
                <p:cNvPr id="120" name="直接连接符 119"/>
                <p:cNvCxnSpPr/>
                <p:nvPr/>
              </p:nvCxnSpPr>
              <p:spPr bwMode="auto">
                <a:xfrm>
                  <a:off x="1663535" y="1515322"/>
                  <a:ext cx="0" cy="180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1" name="椭圆 120"/>
                <p:cNvSpPr/>
                <p:nvPr/>
              </p:nvSpPr>
              <p:spPr bwMode="auto">
                <a:xfrm>
                  <a:off x="1622984" y="1635646"/>
                  <a:ext cx="67500" cy="675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88" name="矩形 87"/>
              <p:cNvSpPr/>
              <p:nvPr/>
            </p:nvSpPr>
            <p:spPr bwMode="auto">
              <a:xfrm>
                <a:off x="8583654" y="2113442"/>
                <a:ext cx="72052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8510682" y="3199310"/>
                <a:ext cx="1307954" cy="683558"/>
                <a:chOff x="8313216" y="3795084"/>
                <a:chExt cx="1307954" cy="683558"/>
              </a:xfrm>
            </p:grpSpPr>
            <p:sp>
              <p:nvSpPr>
                <p:cNvPr id="96" name="TextBox 108"/>
                <p:cNvSpPr txBox="1"/>
                <p:nvPr/>
              </p:nvSpPr>
              <p:spPr>
                <a:xfrm>
                  <a:off x="8313216" y="3795084"/>
                  <a:ext cx="875201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Standard :</a:t>
                  </a:r>
                </a:p>
              </p:txBody>
            </p:sp>
            <p:sp>
              <p:nvSpPr>
                <p:cNvPr id="122" name="TextBox 108"/>
                <p:cNvSpPr txBox="1"/>
                <p:nvPr/>
              </p:nvSpPr>
              <p:spPr>
                <a:xfrm>
                  <a:off x="8337877" y="4018915"/>
                  <a:ext cx="1283293" cy="459727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N : Non standard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 : Standard</a:t>
                  </a:r>
                </a:p>
              </p:txBody>
            </p:sp>
          </p:grpSp>
          <p:cxnSp>
            <p:nvCxnSpPr>
              <p:cNvPr id="123" name="连接符: 肘形 19"/>
              <p:cNvCxnSpPr>
                <a:stCxn id="88" idx="2"/>
              </p:cNvCxnSpPr>
              <p:nvPr/>
            </p:nvCxnSpPr>
            <p:spPr>
              <a:xfrm rot="16200000" flipH="1">
                <a:off x="8814418" y="2962938"/>
                <a:ext cx="258996" cy="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椭圆 123"/>
              <p:cNvSpPr/>
              <p:nvPr/>
            </p:nvSpPr>
            <p:spPr bwMode="auto">
              <a:xfrm>
                <a:off x="8898913" y="3069057"/>
                <a:ext cx="90001" cy="900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25" name="直接连接符 124"/>
              <p:cNvCxnSpPr/>
              <p:nvPr/>
            </p:nvCxnSpPr>
            <p:spPr bwMode="auto">
              <a:xfrm flipH="1">
                <a:off x="10786627" y="249259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8" name="矩形 187"/>
            <p:cNvSpPr/>
            <p:nvPr/>
          </p:nvSpPr>
          <p:spPr bwMode="auto">
            <a:xfrm>
              <a:off x="9827074" y="1537008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XY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6" name="矩形 165"/>
          <p:cNvSpPr/>
          <p:nvPr/>
        </p:nvSpPr>
        <p:spPr bwMode="auto">
          <a:xfrm>
            <a:off x="3832262" y="484817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7" name="矩形 166"/>
          <p:cNvSpPr/>
          <p:nvPr/>
        </p:nvSpPr>
        <p:spPr bwMode="auto">
          <a:xfrm>
            <a:off x="2495173" y="484817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8" name="TextBox 25"/>
          <p:cNvSpPr txBox="1"/>
          <p:nvPr/>
        </p:nvSpPr>
        <p:spPr>
          <a:xfrm>
            <a:off x="2124536" y="5617215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Câble réseau</a:t>
            </a:r>
            <a:endParaRPr lang="zh-CN" altLang="en-US" sz="915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2764951" y="5389802"/>
            <a:ext cx="68584" cy="214911"/>
            <a:chOff x="2495652" y="1491630"/>
            <a:chExt cx="67500" cy="211516"/>
          </a:xfrm>
        </p:grpSpPr>
        <p:cxnSp>
          <p:nvCxnSpPr>
            <p:cNvPr id="170" name="直接连接符 169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椭圆 170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2" name="矩形 171"/>
          <p:cNvSpPr/>
          <p:nvPr/>
        </p:nvSpPr>
        <p:spPr bwMode="auto">
          <a:xfrm>
            <a:off x="4601764" y="484817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7" name="直接连接符 186"/>
          <p:cNvCxnSpPr/>
          <p:nvPr/>
        </p:nvCxnSpPr>
        <p:spPr bwMode="auto">
          <a:xfrm flipH="1">
            <a:off x="3373082" y="512797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2" name="组合 221"/>
          <p:cNvGrpSpPr/>
          <p:nvPr/>
        </p:nvGrpSpPr>
        <p:grpSpPr>
          <a:xfrm>
            <a:off x="4072392" y="5396844"/>
            <a:ext cx="68584" cy="210546"/>
            <a:chOff x="4468971" y="2807581"/>
            <a:chExt cx="90000" cy="276293"/>
          </a:xfrm>
        </p:grpSpPr>
        <p:cxnSp>
          <p:nvCxnSpPr>
            <p:cNvPr id="223" name="直接连接符 222"/>
            <p:cNvCxnSpPr>
              <a:endCxn id="224" idx="4"/>
            </p:cNvCxnSpPr>
            <p:nvPr/>
          </p:nvCxnSpPr>
          <p:spPr bwMode="auto">
            <a:xfrm>
              <a:off x="451141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椭圆 223"/>
            <p:cNvSpPr/>
            <p:nvPr/>
          </p:nvSpPr>
          <p:spPr bwMode="auto">
            <a:xfrm>
              <a:off x="446897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5" name="TextBox 108"/>
          <p:cNvSpPr txBox="1"/>
          <p:nvPr/>
        </p:nvSpPr>
        <p:spPr>
          <a:xfrm>
            <a:off x="3710883" y="5591357"/>
            <a:ext cx="70060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Catégorie :</a:t>
            </a:r>
          </a:p>
        </p:txBody>
      </p:sp>
      <p:sp>
        <p:nvSpPr>
          <p:cNvPr id="226" name="TextBox 108"/>
          <p:cNvSpPr txBox="1"/>
          <p:nvPr/>
        </p:nvSpPr>
        <p:spPr>
          <a:xfrm>
            <a:off x="3710882" y="5738776"/>
            <a:ext cx="647701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CAT6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5E : CAT5E</a:t>
            </a:r>
          </a:p>
        </p:txBody>
      </p:sp>
      <p:grpSp>
        <p:nvGrpSpPr>
          <p:cNvPr id="227" name="组合 226"/>
          <p:cNvGrpSpPr/>
          <p:nvPr/>
        </p:nvGrpSpPr>
        <p:grpSpPr>
          <a:xfrm>
            <a:off x="4625085" y="6313852"/>
            <a:ext cx="501385" cy="520898"/>
            <a:chOff x="8313216" y="3840137"/>
            <a:chExt cx="657951" cy="683558"/>
          </a:xfrm>
        </p:grpSpPr>
        <p:sp>
          <p:nvSpPr>
            <p:cNvPr id="228" name="TextBox 108"/>
            <p:cNvSpPr txBox="1"/>
            <p:nvPr/>
          </p:nvSpPr>
          <p:spPr>
            <a:xfrm>
              <a:off x="8313216" y="3840137"/>
              <a:ext cx="57439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:</a:t>
              </a:r>
            </a:p>
          </p:txBody>
        </p:sp>
        <p:sp>
          <p:nvSpPr>
            <p:cNvPr id="229" name="TextBox 108"/>
            <p:cNvSpPr txBox="1"/>
            <p:nvPr/>
          </p:nvSpPr>
          <p:spPr>
            <a:xfrm>
              <a:off x="8337877" y="4063968"/>
              <a:ext cx="633290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 : UTP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 : FTP</a:t>
              </a:r>
            </a:p>
          </p:txBody>
        </p:sp>
      </p:grpSp>
      <p:cxnSp>
        <p:nvCxnSpPr>
          <p:cNvPr id="230" name="连接符: 肘形 19"/>
          <p:cNvCxnSpPr>
            <a:stCxn id="172" idx="2"/>
            <a:endCxn id="232" idx="0"/>
          </p:cNvCxnSpPr>
          <p:nvPr/>
        </p:nvCxnSpPr>
        <p:spPr>
          <a:xfrm rot="5400000">
            <a:off x="4463705" y="5821056"/>
            <a:ext cx="848425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 bwMode="auto">
          <a:xfrm flipH="1">
            <a:off x="7124263" y="5140484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椭圆 231"/>
          <p:cNvSpPr/>
          <p:nvPr/>
        </p:nvSpPr>
        <p:spPr bwMode="auto">
          <a:xfrm>
            <a:off x="4853624" y="6245268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3" name="矩形 232"/>
          <p:cNvSpPr/>
          <p:nvPr/>
        </p:nvSpPr>
        <p:spPr bwMode="auto">
          <a:xfrm>
            <a:off x="7434030" y="4853641"/>
            <a:ext cx="72359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305M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4" name="组合 233"/>
          <p:cNvGrpSpPr/>
          <p:nvPr/>
        </p:nvGrpSpPr>
        <p:grpSpPr>
          <a:xfrm>
            <a:off x="7681418" y="5403903"/>
            <a:ext cx="68584" cy="210546"/>
            <a:chOff x="4489291" y="2807581"/>
            <a:chExt cx="90000" cy="276293"/>
          </a:xfrm>
        </p:grpSpPr>
        <p:cxnSp>
          <p:nvCxnSpPr>
            <p:cNvPr id="235" name="直接连接符 234"/>
            <p:cNvCxnSpPr>
              <a:endCxn id="236" idx="4"/>
            </p:cNvCxnSpPr>
            <p:nvPr/>
          </p:nvCxnSpPr>
          <p:spPr bwMode="auto">
            <a:xfrm>
              <a:off x="453173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6" name="椭圆 235"/>
            <p:cNvSpPr/>
            <p:nvPr/>
          </p:nvSpPr>
          <p:spPr bwMode="auto">
            <a:xfrm>
              <a:off x="448929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7491109" y="5630517"/>
            <a:ext cx="777545" cy="497749"/>
            <a:chOff x="9744153" y="3093775"/>
            <a:chExt cx="1020348" cy="653180"/>
          </a:xfrm>
        </p:grpSpPr>
        <p:sp>
          <p:nvSpPr>
            <p:cNvPr id="238" name="TextBox 108"/>
            <p:cNvSpPr txBox="1"/>
            <p:nvPr/>
          </p:nvSpPr>
          <p:spPr>
            <a:xfrm>
              <a:off x="9744153" y="3093775"/>
              <a:ext cx="723744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Longueur :</a:t>
              </a:r>
            </a:p>
          </p:txBody>
        </p:sp>
        <p:sp>
          <p:nvSpPr>
            <p:cNvPr id="239" name="TextBox 108"/>
            <p:cNvSpPr txBox="1"/>
            <p:nvPr/>
          </p:nvSpPr>
          <p:spPr>
            <a:xfrm>
              <a:off x="9744153" y="3287229"/>
              <a:ext cx="1020348" cy="45972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100M : 100 m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305M : 305 m</a:t>
              </a:r>
            </a:p>
          </p:txBody>
        </p:sp>
      </p:grpSp>
      <p:sp>
        <p:nvSpPr>
          <p:cNvPr id="240" name="矩形 239"/>
          <p:cNvSpPr/>
          <p:nvPr/>
        </p:nvSpPr>
        <p:spPr bwMode="auto">
          <a:xfrm>
            <a:off x="1670204" y="4844304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1" name="组合 240"/>
          <p:cNvGrpSpPr/>
          <p:nvPr/>
        </p:nvGrpSpPr>
        <p:grpSpPr>
          <a:xfrm>
            <a:off x="1939981" y="5389802"/>
            <a:ext cx="68584" cy="214911"/>
            <a:chOff x="2495652" y="1491630"/>
            <a:chExt cx="67500" cy="211516"/>
          </a:xfrm>
        </p:grpSpPr>
        <p:cxnSp>
          <p:nvCxnSpPr>
            <p:cNvPr id="242" name="直接连接符 241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3" name="椭圆 242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4" name="TextBox 108"/>
          <p:cNvSpPr txBox="1"/>
          <p:nvPr/>
        </p:nvSpPr>
        <p:spPr>
          <a:xfrm>
            <a:off x="1643513" y="5626315"/>
            <a:ext cx="724645" cy="49101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Scénario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: En salle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: Extérieur</a:t>
            </a:r>
          </a:p>
        </p:txBody>
      </p:sp>
      <p:sp>
        <p:nvSpPr>
          <p:cNvPr id="245" name="矩形 244"/>
          <p:cNvSpPr/>
          <p:nvPr/>
        </p:nvSpPr>
        <p:spPr bwMode="auto">
          <a:xfrm>
            <a:off x="5444781" y="484817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6" name="组合 245"/>
          <p:cNvGrpSpPr/>
          <p:nvPr/>
        </p:nvGrpSpPr>
        <p:grpSpPr>
          <a:xfrm>
            <a:off x="5389175" y="5709982"/>
            <a:ext cx="996713" cy="520898"/>
            <a:chOff x="8313216" y="3840137"/>
            <a:chExt cx="1307954" cy="683558"/>
          </a:xfrm>
        </p:grpSpPr>
        <p:sp>
          <p:nvSpPr>
            <p:cNvPr id="247" name="TextBox 108"/>
            <p:cNvSpPr txBox="1"/>
            <p:nvPr/>
          </p:nvSpPr>
          <p:spPr>
            <a:xfrm>
              <a:off x="8313216" y="3840137"/>
              <a:ext cx="87520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Standard :</a:t>
              </a:r>
            </a:p>
          </p:txBody>
        </p:sp>
        <p:sp>
          <p:nvSpPr>
            <p:cNvPr id="248" name="TextBox 108"/>
            <p:cNvSpPr txBox="1"/>
            <p:nvPr/>
          </p:nvSpPr>
          <p:spPr>
            <a:xfrm>
              <a:off x="8337877" y="4063968"/>
              <a:ext cx="1283293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 : Non standard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 : Standard</a:t>
              </a:r>
            </a:p>
          </p:txBody>
        </p:sp>
      </p:grpSp>
      <p:cxnSp>
        <p:nvCxnSpPr>
          <p:cNvPr id="249" name="连接符: 肘形 19"/>
          <p:cNvCxnSpPr>
            <a:stCxn id="245" idx="2"/>
            <a:endCxn id="247" idx="0"/>
          </p:cNvCxnSpPr>
          <p:nvPr/>
        </p:nvCxnSpPr>
        <p:spPr>
          <a:xfrm rot="16200000" flipH="1">
            <a:off x="5564163" y="5551995"/>
            <a:ext cx="313138" cy="283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椭圆 249"/>
          <p:cNvSpPr/>
          <p:nvPr/>
        </p:nvSpPr>
        <p:spPr bwMode="auto">
          <a:xfrm>
            <a:off x="5685021" y="5661911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6466285" y="6245268"/>
            <a:ext cx="748691" cy="520898"/>
            <a:chOff x="8313216" y="3840137"/>
            <a:chExt cx="982484" cy="683558"/>
          </a:xfrm>
        </p:grpSpPr>
        <p:sp>
          <p:nvSpPr>
            <p:cNvPr id="252" name="TextBox 108"/>
            <p:cNvSpPr txBox="1"/>
            <p:nvPr/>
          </p:nvSpPr>
          <p:spPr>
            <a:xfrm>
              <a:off x="8313216" y="3840137"/>
              <a:ext cx="982484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Conducteur :</a:t>
              </a:r>
            </a:p>
          </p:txBody>
        </p:sp>
        <p:sp>
          <p:nvSpPr>
            <p:cNvPr id="253" name="TextBox 108"/>
            <p:cNvSpPr txBox="1"/>
            <p:nvPr/>
          </p:nvSpPr>
          <p:spPr>
            <a:xfrm>
              <a:off x="8337877" y="4063968"/>
              <a:ext cx="643808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 : OFC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: CCA</a:t>
              </a:r>
            </a:p>
          </p:txBody>
        </p:sp>
      </p:grpSp>
      <p:cxnSp>
        <p:nvCxnSpPr>
          <p:cNvPr id="254" name="连接符: 肘形 19"/>
          <p:cNvCxnSpPr>
            <a:endCxn id="252" idx="0"/>
          </p:cNvCxnSpPr>
          <p:nvPr/>
        </p:nvCxnSpPr>
        <p:spPr>
          <a:xfrm rot="16200000" flipH="1">
            <a:off x="6192721" y="5595218"/>
            <a:ext cx="1066717" cy="23338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椭圆 254"/>
          <p:cNvSpPr/>
          <p:nvPr/>
        </p:nvSpPr>
        <p:spPr bwMode="auto">
          <a:xfrm>
            <a:off x="6808477" y="621062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6" name="矩形 255"/>
          <p:cNvSpPr/>
          <p:nvPr/>
        </p:nvSpPr>
        <p:spPr bwMode="auto">
          <a:xfrm>
            <a:off x="6287797" y="4847584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7516" y="4541257"/>
            <a:ext cx="2595582" cy="303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70" dirty="0"/>
              <a:t>Câblage général - Câble réseau</a:t>
            </a:r>
            <a:endParaRPr lang="zh-CN" altLang="en-US" sz="1370" dirty="0"/>
          </a:p>
        </p:txBody>
      </p:sp>
      <p:sp>
        <p:nvSpPr>
          <p:cNvPr id="189" name="矩形 188"/>
          <p:cNvSpPr/>
          <p:nvPr/>
        </p:nvSpPr>
        <p:spPr bwMode="auto">
          <a:xfrm>
            <a:off x="4691724" y="99361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flipH="1">
            <a:off x="4995218" y="1539606"/>
            <a:ext cx="1" cy="210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椭圆 190"/>
          <p:cNvSpPr/>
          <p:nvPr/>
        </p:nvSpPr>
        <p:spPr bwMode="auto">
          <a:xfrm>
            <a:off x="4959498" y="1740251"/>
            <a:ext cx="68582" cy="6858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2" name="TextBox 29"/>
          <p:cNvSpPr txBox="1"/>
          <p:nvPr/>
        </p:nvSpPr>
        <p:spPr>
          <a:xfrm>
            <a:off x="4301369" y="1793033"/>
            <a:ext cx="1520195" cy="133624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câble réseau/coaxial :</a:t>
            </a:r>
            <a:endParaRPr lang="en-US" altLang="zh-CN" sz="91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X=0 : OFC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X=1 : CCS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X=2 : CCA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X=3 : LSZH</a:t>
            </a:r>
          </a:p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les câbles spéciaux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X=0 : liés à l'énergie solaire</a:t>
            </a:r>
          </a:p>
        </p:txBody>
      </p:sp>
      <p:sp>
        <p:nvSpPr>
          <p:cNvPr id="193" name="矩形 192"/>
          <p:cNvSpPr/>
          <p:nvPr/>
        </p:nvSpPr>
        <p:spPr bwMode="auto">
          <a:xfrm>
            <a:off x="10654356" y="101064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VX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flipH="1">
            <a:off x="10411462" y="1299572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直接连接符 194"/>
          <p:cNvCxnSpPr>
            <a:endCxn id="196" idx="4"/>
          </p:cNvCxnSpPr>
          <p:nvPr/>
        </p:nvCxnSpPr>
        <p:spPr bwMode="auto">
          <a:xfrm>
            <a:off x="10919043" y="1559840"/>
            <a:ext cx="1948" cy="210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6" name="椭圆 195"/>
          <p:cNvSpPr/>
          <p:nvPr/>
        </p:nvSpPr>
        <p:spPr bwMode="auto">
          <a:xfrm>
            <a:off x="10886699" y="1701803"/>
            <a:ext cx="68584" cy="6858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7" name="TextBox 108"/>
          <p:cNvSpPr txBox="1"/>
          <p:nvPr/>
        </p:nvSpPr>
        <p:spPr>
          <a:xfrm>
            <a:off x="10632850" y="1787522"/>
            <a:ext cx="586787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Version :</a:t>
            </a:r>
          </a:p>
        </p:txBody>
      </p:sp>
      <p:sp>
        <p:nvSpPr>
          <p:cNvPr id="198" name="TextBox 108"/>
          <p:cNvSpPr txBox="1"/>
          <p:nvPr/>
        </p:nvSpPr>
        <p:spPr>
          <a:xfrm>
            <a:off x="10632851" y="1934942"/>
            <a:ext cx="833649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X=1,2,3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V1=Version 1</a:t>
            </a:r>
          </a:p>
        </p:txBody>
      </p:sp>
      <p:sp>
        <p:nvSpPr>
          <p:cNvPr id="19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Accessoires - Câblage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A1B1C7C-597A-40D3-9654-EA575054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 rot="5400000" flipV="1">
            <a:off x="8722544" y="-680185"/>
            <a:ext cx="30101" cy="494271"/>
            <a:chOff x="2572615" y="1673975"/>
            <a:chExt cx="39501" cy="317203"/>
          </a:xfrm>
        </p:grpSpPr>
        <p:cxnSp>
          <p:nvCxnSpPr>
            <p:cNvPr id="86" name="直接连接符 85"/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/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9791" y="1420482"/>
            <a:ext cx="10029096" cy="2062784"/>
            <a:chOff x="-792254" y="1511147"/>
            <a:chExt cx="13160867" cy="2706922"/>
          </a:xfrm>
        </p:grpSpPr>
        <p:grpSp>
          <p:nvGrpSpPr>
            <p:cNvPr id="28" name="组合 27"/>
            <p:cNvGrpSpPr/>
            <p:nvPr/>
          </p:nvGrpSpPr>
          <p:grpSpPr>
            <a:xfrm>
              <a:off x="-792254" y="1511147"/>
              <a:ext cx="13160867" cy="2706922"/>
              <a:chOff x="-670947" y="2087581"/>
              <a:chExt cx="13160867" cy="2706922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1561114" y="2091094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7379325" y="2103541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2844419" y="2087581"/>
                <a:ext cx="135898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97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26"/>
              <p:cNvSpPr txBox="1"/>
              <p:nvPr/>
            </p:nvSpPr>
            <p:spPr>
              <a:xfrm>
                <a:off x="885330" y="3584337"/>
                <a:ext cx="1034613" cy="64433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Catalogue :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 : Câblage</a:t>
                </a:r>
              </a:p>
              <a:p>
                <a:endPara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29"/>
              <p:cNvSpPr txBox="1"/>
              <p:nvPr/>
            </p:nvSpPr>
            <p:spPr>
              <a:xfrm>
                <a:off x="2339922" y="3589768"/>
                <a:ext cx="999485" cy="45972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Pour câble :</a:t>
                </a:r>
                <a:endPara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97x : 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503690" y="2811095"/>
                <a:ext cx="471897" cy="757824"/>
                <a:chOff x="334743" y="1700388"/>
                <a:chExt cx="884074" cy="460076"/>
              </a:xfrm>
            </p:grpSpPr>
            <p:cxnSp>
              <p:nvCxnSpPr>
                <p:cNvPr id="71" name="直接连接符 70"/>
                <p:cNvCxnSpPr>
                  <a:endCxn id="5" idx="2"/>
                </p:cNvCxnSpPr>
                <p:nvPr/>
              </p:nvCxnSpPr>
              <p:spPr bwMode="auto">
                <a:xfrm flipH="1" flipV="1">
                  <a:off x="1212538" y="1700388"/>
                  <a:ext cx="6279" cy="45970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直接连接符 73"/>
                <p:cNvCxnSpPr/>
                <p:nvPr/>
              </p:nvCxnSpPr>
              <p:spPr bwMode="auto">
                <a:xfrm flipH="1">
                  <a:off x="334743" y="2159866"/>
                  <a:ext cx="880934" cy="5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4" name="椭圆 83"/>
              <p:cNvSpPr/>
              <p:nvPr/>
            </p:nvSpPr>
            <p:spPr bwMode="auto">
              <a:xfrm>
                <a:off x="3028659" y="3507836"/>
                <a:ext cx="89998" cy="899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8557811" y="2103541"/>
                <a:ext cx="72052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80" name="直接连接符 79"/>
              <p:cNvCxnSpPr/>
              <p:nvPr/>
            </p:nvCxnSpPr>
            <p:spPr bwMode="auto">
              <a:xfrm flipH="1">
                <a:off x="6869525" y="2482781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9" name="组合 68"/>
              <p:cNvGrpSpPr/>
              <p:nvPr/>
            </p:nvGrpSpPr>
            <p:grpSpPr>
              <a:xfrm>
                <a:off x="5301246" y="2087581"/>
                <a:ext cx="1529412" cy="1931076"/>
                <a:chOff x="5537255" y="2091094"/>
                <a:chExt cx="1529412" cy="1931076"/>
              </a:xfrm>
            </p:grpSpPr>
            <p:sp>
              <p:nvSpPr>
                <p:cNvPr id="75" name="矩形 74"/>
                <p:cNvSpPr/>
                <p:nvPr/>
              </p:nvSpPr>
              <p:spPr bwMode="auto">
                <a:xfrm>
                  <a:off x="6226548" y="2091094"/>
                  <a:ext cx="720000" cy="72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9671" tIns="34840" rIns="69671" bIns="34840" numCol="1" rtlCol="0" anchor="ctr" anchorCtr="0" compatLnSpc="1"/>
                <a:lstStyle/>
                <a:p>
                  <a:pPr algn="ctr"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755" dirty="0">
                      <a:solidFill>
                        <a:prstClr val="black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M</a:t>
                  </a:r>
                  <a:endParaRPr lang="zh-CN" altLang="en-US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76" name="组合 75"/>
                <p:cNvGrpSpPr/>
                <p:nvPr/>
              </p:nvGrpSpPr>
              <p:grpSpPr>
                <a:xfrm>
                  <a:off x="6230224" y="2811092"/>
                  <a:ext cx="375100" cy="736775"/>
                  <a:chOff x="6230224" y="2811092"/>
                  <a:chExt cx="375100" cy="736775"/>
                </a:xfrm>
              </p:grpSpPr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6230224" y="3457868"/>
                    <a:ext cx="89999" cy="8999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52261" tIns="26131" rIns="52261" bIns="26131" numCol="1" rtlCol="0" anchor="t" anchorCtr="0" compatLnSpc="1"/>
                  <a:lstStyle/>
                  <a:p>
                    <a:pPr defTabSz="696595" fontAlgn="t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840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89" name="连接符: 肘形 19"/>
                  <p:cNvCxnSpPr/>
                  <p:nvPr/>
                </p:nvCxnSpPr>
                <p:spPr>
                  <a:xfrm rot="16200000" flipH="1">
                    <a:off x="6251825" y="3162396"/>
                    <a:ext cx="704803" cy="2195"/>
                  </a:xfrm>
                  <a:prstGeom prst="bentConnector3">
                    <a:avLst>
                      <a:gd name="adj1" fmla="val 50000"/>
                    </a:avLst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组合 76"/>
                <p:cNvGrpSpPr/>
                <p:nvPr/>
              </p:nvGrpSpPr>
              <p:grpSpPr>
                <a:xfrm>
                  <a:off x="5537255" y="3373312"/>
                  <a:ext cx="1529412" cy="648858"/>
                  <a:chOff x="6354809" y="2266853"/>
                  <a:chExt cx="1529412" cy="648858"/>
                </a:xfrm>
              </p:grpSpPr>
              <p:sp>
                <p:nvSpPr>
                  <p:cNvPr id="78" name="TextBox 108"/>
                  <p:cNvSpPr txBox="1"/>
                  <p:nvPr/>
                </p:nvSpPr>
                <p:spPr>
                  <a:xfrm>
                    <a:off x="6354809" y="2266853"/>
                    <a:ext cx="1529412" cy="460064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5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Pour </a:t>
                    </a:r>
                    <a:r>
                      <a:rPr lang="en-US" altLang="zh-CN" sz="915" b="1" dirty="0" smtClean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cordon</a:t>
                    </a:r>
                  </a:p>
                  <a:p>
                    <a:r>
                      <a:rPr lang="en-US" altLang="zh-CN" sz="915" b="1" dirty="0" smtClean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r>
                      <a:rPr lang="en-US" altLang="zh-CN" sz="915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de raccordement :</a:t>
                    </a:r>
                  </a:p>
                </p:txBody>
              </p:sp>
              <p:sp>
                <p:nvSpPr>
                  <p:cNvPr id="81" name="TextBox 108"/>
                  <p:cNvSpPr txBox="1"/>
                  <p:nvPr/>
                </p:nvSpPr>
                <p:spPr>
                  <a:xfrm>
                    <a:off x="6436057" y="2640592"/>
                    <a:ext cx="690086" cy="275119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5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3 : LSZH</a:t>
                    </a:r>
                  </a:p>
                </p:txBody>
              </p:sp>
            </p:grpSp>
          </p:grpSp>
          <p:grpSp>
            <p:nvGrpSpPr>
              <p:cNvPr id="90" name="组合 89"/>
              <p:cNvGrpSpPr/>
              <p:nvPr/>
            </p:nvGrpSpPr>
            <p:grpSpPr>
              <a:xfrm>
                <a:off x="7702347" y="2823541"/>
                <a:ext cx="90001" cy="536276"/>
                <a:chOff x="5106359" y="2807581"/>
                <a:chExt cx="90001" cy="536276"/>
              </a:xfrm>
            </p:grpSpPr>
            <p:cxnSp>
              <p:nvCxnSpPr>
                <p:cNvPr id="91" name="直接连接符 90"/>
                <p:cNvCxnSpPr>
                  <a:endCxn id="92" idx="0"/>
                </p:cNvCxnSpPr>
                <p:nvPr/>
              </p:nvCxnSpPr>
              <p:spPr bwMode="auto">
                <a:xfrm>
                  <a:off x="5140891" y="2807581"/>
                  <a:ext cx="10468" cy="4462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" name="椭圆 91"/>
                <p:cNvSpPr/>
                <p:nvPr/>
              </p:nvSpPr>
              <p:spPr bwMode="auto">
                <a:xfrm>
                  <a:off x="5106359" y="3253858"/>
                  <a:ext cx="90001" cy="8999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3" name="TextBox 108"/>
              <p:cNvSpPr txBox="1"/>
              <p:nvPr/>
            </p:nvSpPr>
            <p:spPr>
              <a:xfrm>
                <a:off x="7201033" y="3402884"/>
                <a:ext cx="877305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solidFill>
                      <a:srgbClr val="00B0F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Catégorie :</a:t>
                </a:r>
              </a:p>
            </p:txBody>
          </p:sp>
          <p:sp>
            <p:nvSpPr>
              <p:cNvPr id="94" name="TextBox 108"/>
              <p:cNvSpPr txBox="1"/>
              <p:nvPr/>
            </p:nvSpPr>
            <p:spPr>
              <a:xfrm>
                <a:off x="7201034" y="3596338"/>
                <a:ext cx="849958" cy="1198165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 : CAT6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5E : CAT5E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59=RG59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60=RG60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73=75-3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75=75-5</a:t>
                </a:r>
              </a:p>
            </p:txBody>
          </p:sp>
          <p:grpSp>
            <p:nvGrpSpPr>
              <p:cNvPr id="119" name="组合 118"/>
              <p:cNvGrpSpPr/>
              <p:nvPr/>
            </p:nvGrpSpPr>
            <p:grpSpPr>
              <a:xfrm>
                <a:off x="8898128" y="3711373"/>
                <a:ext cx="2240746" cy="1013136"/>
                <a:chOff x="9741500" y="3512017"/>
                <a:chExt cx="2240746" cy="1013136"/>
              </a:xfrm>
            </p:grpSpPr>
            <p:sp>
              <p:nvSpPr>
                <p:cNvPr id="97" name="TextBox 108"/>
                <p:cNvSpPr txBox="1"/>
                <p:nvPr/>
              </p:nvSpPr>
              <p:spPr>
                <a:xfrm>
                  <a:off x="9741500" y="3512017"/>
                  <a:ext cx="2240746" cy="459728"/>
                </a:xfrm>
                <a:prstGeom prst="rect">
                  <a:avLst/>
                </a:prstGeom>
                <a:noFill/>
              </p:spPr>
              <p:txBody>
                <a:bodyPr wrap="square" lIns="68306" tIns="34152" rIns="68306" bIns="34152" rtlCol="0">
                  <a:spAutoFit/>
                </a:bodyPr>
                <a:lstStyle/>
                <a:p>
                  <a:r>
                    <a:rPr lang="en-US" altLang="zh-CN" sz="915" b="1" dirty="0">
                      <a:solidFill>
                        <a:srgbClr val="00B05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Pour les modules, les cadres de distribution et les cordons de raccordement :</a:t>
                  </a:r>
                </a:p>
              </p:txBody>
            </p:sp>
            <p:sp>
              <p:nvSpPr>
                <p:cNvPr id="98" name="TextBox 108"/>
                <p:cNvSpPr txBox="1"/>
                <p:nvPr/>
              </p:nvSpPr>
              <p:spPr>
                <a:xfrm>
                  <a:off x="9867738" y="4065425"/>
                  <a:ext cx="633302" cy="45972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U : UTP</a:t>
                  </a:r>
                </a:p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 : FTP</a:t>
                  </a:r>
                </a:p>
              </p:txBody>
            </p:sp>
          </p:grpSp>
          <p:cxnSp>
            <p:nvCxnSpPr>
              <p:cNvPr id="100" name="连接符: 肘形 19"/>
              <p:cNvCxnSpPr>
                <a:stCxn id="79" idx="2"/>
              </p:cNvCxnSpPr>
              <p:nvPr/>
            </p:nvCxnSpPr>
            <p:spPr>
              <a:xfrm rot="5400000">
                <a:off x="8516318" y="3225295"/>
                <a:ext cx="803509" cy="1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椭圆 103"/>
              <p:cNvSpPr/>
              <p:nvPr/>
            </p:nvSpPr>
            <p:spPr bwMode="auto">
              <a:xfrm>
                <a:off x="11652562" y="3688497"/>
                <a:ext cx="90001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1190911" y="3759288"/>
                <a:ext cx="1299009" cy="487801"/>
                <a:chOff x="11191318" y="2834479"/>
                <a:chExt cx="1299009" cy="487801"/>
              </a:xfrm>
            </p:grpSpPr>
            <p:sp>
              <p:nvSpPr>
                <p:cNvPr id="105" name="TextBox 108"/>
                <p:cNvSpPr txBox="1"/>
                <p:nvPr/>
              </p:nvSpPr>
              <p:spPr>
                <a:xfrm>
                  <a:off x="11191318" y="2834479"/>
                  <a:ext cx="1268568" cy="275119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Pour le cordon de raccordement :</a:t>
                  </a:r>
                </a:p>
              </p:txBody>
            </p:sp>
            <p:sp>
              <p:nvSpPr>
                <p:cNvPr id="106" name="TextBox 108"/>
                <p:cNvSpPr txBox="1"/>
                <p:nvPr/>
              </p:nvSpPr>
              <p:spPr>
                <a:xfrm>
                  <a:off x="11211241" y="3047161"/>
                  <a:ext cx="1279086" cy="275119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5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1/2/3 : longueur (m)</a:t>
                  </a:r>
                </a:p>
              </p:txBody>
            </p:sp>
          </p:grpSp>
          <p:sp>
            <p:nvSpPr>
              <p:cNvPr id="108" name="椭圆 107"/>
              <p:cNvSpPr/>
              <p:nvPr/>
            </p:nvSpPr>
            <p:spPr bwMode="auto">
              <a:xfrm>
                <a:off x="8865027" y="3587789"/>
                <a:ext cx="90001" cy="899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 bwMode="auto">
              <a:xfrm>
                <a:off x="1421266" y="3512382"/>
                <a:ext cx="90001" cy="900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/>
              <a:lstStyle/>
              <a:p>
                <a:pPr defTabSz="696595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17" name="直接连接符 116"/>
              <p:cNvCxnSpPr/>
              <p:nvPr/>
            </p:nvCxnSpPr>
            <p:spPr bwMode="auto">
              <a:xfrm flipH="1">
                <a:off x="9507876" y="2451193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矩形 65"/>
              <p:cNvSpPr/>
              <p:nvPr/>
            </p:nvSpPr>
            <p:spPr bwMode="auto">
              <a:xfrm>
                <a:off x="-670947" y="2122683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489122" y="2122683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/>
              <a:lstStyle/>
              <a:p>
                <a:pPr algn="ctr" defTabSz="696595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5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PF </a:t>
                </a:r>
                <a:endParaRPr lang="zh-CN" altLang="en-US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 bwMode="auto">
              <a:xfrm flipH="1">
                <a:off x="136514" y="248278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TextBox 25"/>
              <p:cNvSpPr txBox="1"/>
              <p:nvPr/>
            </p:nvSpPr>
            <p:spPr>
              <a:xfrm>
                <a:off x="-518619" y="3038875"/>
                <a:ext cx="1903376" cy="275118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pPr algn="ctr"/>
                <a:r>
                  <a:rPr lang="en-US" altLang="zh-CN" sz="915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Raccords publics</a:t>
                </a:r>
                <a:endParaRPr lang="zh-CN" altLang="en-US" sz="915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18" name="组合 117"/>
              <p:cNvGrpSpPr/>
              <p:nvPr/>
            </p:nvGrpSpPr>
            <p:grpSpPr>
              <a:xfrm>
                <a:off x="834048" y="2833445"/>
                <a:ext cx="89999" cy="250432"/>
                <a:chOff x="1622984" y="1515322"/>
                <a:chExt cx="67500" cy="187824"/>
              </a:xfrm>
            </p:grpSpPr>
            <p:cxnSp>
              <p:nvCxnSpPr>
                <p:cNvPr id="120" name="直接连接符 119"/>
                <p:cNvCxnSpPr/>
                <p:nvPr/>
              </p:nvCxnSpPr>
              <p:spPr bwMode="auto">
                <a:xfrm>
                  <a:off x="1663535" y="1515322"/>
                  <a:ext cx="0" cy="180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1" name="椭圆 120"/>
                <p:cNvSpPr/>
                <p:nvPr/>
              </p:nvSpPr>
              <p:spPr bwMode="auto">
                <a:xfrm>
                  <a:off x="1622984" y="1635646"/>
                  <a:ext cx="67500" cy="675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/>
                <a:lstStyle/>
                <a:p>
                  <a:pPr defTabSz="696595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4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88" name="矩形 187"/>
            <p:cNvSpPr/>
            <p:nvPr/>
          </p:nvSpPr>
          <p:spPr bwMode="auto">
            <a:xfrm>
              <a:off x="9827074" y="1537008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595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5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9" name="矩形 188"/>
          <p:cNvSpPr/>
          <p:nvPr/>
        </p:nvSpPr>
        <p:spPr bwMode="auto">
          <a:xfrm>
            <a:off x="4833161" y="1423159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0" name="直接连接符 189"/>
          <p:cNvCxnSpPr>
            <a:stCxn id="189" idx="2"/>
          </p:cNvCxnSpPr>
          <p:nvPr/>
        </p:nvCxnSpPr>
        <p:spPr bwMode="auto">
          <a:xfrm flipH="1">
            <a:off x="5104236" y="1971827"/>
            <a:ext cx="3259" cy="410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椭圆 190"/>
          <p:cNvSpPr/>
          <p:nvPr/>
        </p:nvSpPr>
        <p:spPr bwMode="auto">
          <a:xfrm>
            <a:off x="4415079" y="2352680"/>
            <a:ext cx="68582" cy="6858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2" name="TextBox 29"/>
          <p:cNvSpPr txBox="1"/>
          <p:nvPr/>
        </p:nvSpPr>
        <p:spPr>
          <a:xfrm>
            <a:off x="3841518" y="2412053"/>
            <a:ext cx="1613466" cy="133508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la série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Module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Panneau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Cordon de raccordement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Cadre de distribution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Cadre de gestion des câbles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Panneau de montage pour fibre optique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Connecteur</a:t>
            </a:r>
          </a:p>
        </p:txBody>
      </p:sp>
      <p:sp>
        <p:nvSpPr>
          <p:cNvPr id="199" name="TextBox 108"/>
          <p:cNvSpPr txBox="1"/>
          <p:nvPr/>
        </p:nvSpPr>
        <p:spPr>
          <a:xfrm>
            <a:off x="6738511" y="3409503"/>
            <a:ext cx="68457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panneau :</a:t>
            </a:r>
          </a:p>
        </p:txBody>
      </p:sp>
      <p:sp>
        <p:nvSpPr>
          <p:cNvPr id="200" name="TextBox 108"/>
          <p:cNvSpPr txBox="1"/>
          <p:nvPr/>
        </p:nvSpPr>
        <p:spPr>
          <a:xfrm>
            <a:off x="6741797" y="3582813"/>
            <a:ext cx="1412334" cy="1335087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: Norme européenne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BS : norme britannique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 : norme américaine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: Norme australienne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 : Norme japonaise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KS : Norme coréenne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: Norme italienne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ARG : Norme argentine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: Norme indienne</a:t>
            </a:r>
          </a:p>
        </p:txBody>
      </p:sp>
      <p:cxnSp>
        <p:nvCxnSpPr>
          <p:cNvPr id="201" name="直接连接符 200"/>
          <p:cNvCxnSpPr>
            <a:endCxn id="191" idx="6"/>
          </p:cNvCxnSpPr>
          <p:nvPr/>
        </p:nvCxnSpPr>
        <p:spPr bwMode="auto">
          <a:xfrm flipH="1">
            <a:off x="4483661" y="2386972"/>
            <a:ext cx="6205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TextBox 108"/>
          <p:cNvSpPr txBox="1"/>
          <p:nvPr/>
        </p:nvSpPr>
        <p:spPr>
          <a:xfrm>
            <a:off x="5276565" y="2844148"/>
            <a:ext cx="68457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panneau :</a:t>
            </a:r>
          </a:p>
        </p:txBody>
      </p:sp>
      <p:sp>
        <p:nvSpPr>
          <p:cNvPr id="203" name="TextBox 108"/>
          <p:cNvSpPr txBox="1"/>
          <p:nvPr/>
        </p:nvSpPr>
        <p:spPr>
          <a:xfrm>
            <a:off x="5305108" y="2996898"/>
            <a:ext cx="997156" cy="772369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: Plat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Biseauté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Fonction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Terre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Boîtier de montage</a:t>
            </a:r>
          </a:p>
        </p:txBody>
      </p:sp>
      <p:sp>
        <p:nvSpPr>
          <p:cNvPr id="204" name="TextBox 108"/>
          <p:cNvSpPr txBox="1"/>
          <p:nvPr/>
        </p:nvSpPr>
        <p:spPr>
          <a:xfrm>
            <a:off x="5054707" y="3698548"/>
            <a:ext cx="1812858" cy="35058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cordon de raccordement fibre optique :</a:t>
            </a:r>
          </a:p>
        </p:txBody>
      </p:sp>
      <p:sp>
        <p:nvSpPr>
          <p:cNvPr id="205" name="TextBox 108"/>
          <p:cNvSpPr txBox="1"/>
          <p:nvPr/>
        </p:nvSpPr>
        <p:spPr>
          <a:xfrm>
            <a:off x="5263701" y="3941235"/>
            <a:ext cx="888151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: Monomode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Multimode</a:t>
            </a:r>
          </a:p>
        </p:txBody>
      </p:sp>
      <p:sp>
        <p:nvSpPr>
          <p:cNvPr id="206" name="TextBox 108"/>
          <p:cNvSpPr txBox="1"/>
          <p:nvPr/>
        </p:nvSpPr>
        <p:spPr>
          <a:xfrm>
            <a:off x="5310458" y="4215190"/>
            <a:ext cx="1399510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répartiteur :</a:t>
            </a:r>
          </a:p>
        </p:txBody>
      </p:sp>
      <p:sp>
        <p:nvSpPr>
          <p:cNvPr id="207" name="TextBox 108"/>
          <p:cNvSpPr txBox="1"/>
          <p:nvPr/>
        </p:nvSpPr>
        <p:spPr>
          <a:xfrm>
            <a:off x="5339001" y="4367940"/>
            <a:ext cx="950669" cy="49101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: Sans module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Module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 : Unitaire</a:t>
            </a:r>
          </a:p>
        </p:txBody>
      </p:sp>
      <p:sp>
        <p:nvSpPr>
          <p:cNvPr id="208" name="TextBox 108"/>
          <p:cNvSpPr txBox="1"/>
          <p:nvPr/>
        </p:nvSpPr>
        <p:spPr>
          <a:xfrm>
            <a:off x="6770340" y="4844997"/>
            <a:ext cx="1260048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cordon de raccordement fibre optique :</a:t>
            </a:r>
          </a:p>
        </p:txBody>
      </p:sp>
      <p:sp>
        <p:nvSpPr>
          <p:cNvPr id="209" name="TextBox 108"/>
          <p:cNvSpPr txBox="1"/>
          <p:nvPr/>
        </p:nvSpPr>
        <p:spPr>
          <a:xfrm>
            <a:off x="6773626" y="5018307"/>
            <a:ext cx="820825" cy="1053728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LN : Pigtail LC</a:t>
            </a:r>
            <a:endParaRPr lang="zh-CN" altLang="en-US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LF : LC/FC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LS : LC/SC</a:t>
            </a:r>
            <a:endParaRPr lang="zh-CN" altLang="en-US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LL : LC/LC</a:t>
            </a:r>
            <a:endParaRPr lang="zh-CN" altLang="en-US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LT : LC/ST</a:t>
            </a:r>
            <a:endParaRPr lang="zh-CN" altLang="en-US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 : SC/SC</a:t>
            </a:r>
            <a:endParaRPr lang="zh-CN" altLang="en-US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FC : FC/FC</a:t>
            </a:r>
          </a:p>
        </p:txBody>
      </p:sp>
      <p:sp>
        <p:nvSpPr>
          <p:cNvPr id="210" name="TextBox 108"/>
          <p:cNvSpPr txBox="1"/>
          <p:nvPr/>
        </p:nvSpPr>
        <p:spPr>
          <a:xfrm>
            <a:off x="9778991" y="3030384"/>
            <a:ext cx="1385082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répartiteur :</a:t>
            </a:r>
          </a:p>
        </p:txBody>
      </p:sp>
      <p:sp>
        <p:nvSpPr>
          <p:cNvPr id="211" name="TextBox 108"/>
          <p:cNvSpPr txBox="1"/>
          <p:nvPr/>
        </p:nvSpPr>
        <p:spPr>
          <a:xfrm>
            <a:off x="9794173" y="3192456"/>
            <a:ext cx="1425158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12/24/48 : 12/24/48 ports</a:t>
            </a:r>
          </a:p>
        </p:txBody>
      </p:sp>
      <p:sp>
        <p:nvSpPr>
          <p:cNvPr id="212" name="TextBox 108"/>
          <p:cNvSpPr txBox="1"/>
          <p:nvPr/>
        </p:nvSpPr>
        <p:spPr>
          <a:xfrm>
            <a:off x="9786841" y="3372326"/>
            <a:ext cx="2121043" cy="63168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panneau de montage fibre optique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adaptateur 8 ports</a:t>
            </a:r>
            <a:endParaRPr lang="zh-CN" altLang="en-US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: adaptateur 12 ports</a:t>
            </a:r>
            <a:endParaRPr lang="zh-CN" altLang="en-US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 : adaptateur 16 ports</a:t>
            </a:r>
            <a:endParaRPr lang="zh-CN" altLang="en-US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4" name="直接连接符 213"/>
          <p:cNvCxnSpPr/>
          <p:nvPr/>
        </p:nvCxnSpPr>
        <p:spPr bwMode="auto">
          <a:xfrm flipH="1">
            <a:off x="5857875" y="2501695"/>
            <a:ext cx="2486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连接符: 肘形 19"/>
          <p:cNvCxnSpPr/>
          <p:nvPr/>
        </p:nvCxnSpPr>
        <p:spPr>
          <a:xfrm rot="5400000">
            <a:off x="3472576" y="2085965"/>
            <a:ext cx="576224" cy="341266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108"/>
          <p:cNvSpPr txBox="1"/>
          <p:nvPr/>
        </p:nvSpPr>
        <p:spPr>
          <a:xfrm>
            <a:off x="8084321" y="3360955"/>
            <a:ext cx="934639" cy="772369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connecteur :</a:t>
            </a:r>
          </a:p>
          <a:p>
            <a:r>
              <a:rPr lang="el-GR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 μ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l-GR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15 μ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l-GR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50 μ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</a:t>
            </a:r>
            <a:r>
              <a:rPr lang="el-GR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 μ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9" name="直接连接符 218"/>
          <p:cNvCxnSpPr/>
          <p:nvPr/>
        </p:nvCxnSpPr>
        <p:spPr bwMode="auto">
          <a:xfrm flipH="1">
            <a:off x="9140343" y="2281617"/>
            <a:ext cx="10247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直接连接符 220"/>
          <p:cNvCxnSpPr/>
          <p:nvPr/>
        </p:nvCxnSpPr>
        <p:spPr bwMode="auto">
          <a:xfrm flipV="1">
            <a:off x="10165080" y="2281617"/>
            <a:ext cx="1" cy="3968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直接连接符 256"/>
          <p:cNvCxnSpPr/>
          <p:nvPr/>
        </p:nvCxnSpPr>
        <p:spPr bwMode="auto">
          <a:xfrm flipV="1">
            <a:off x="9134605" y="1988858"/>
            <a:ext cx="0" cy="292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Accessoires - Câblage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032438-DE07-4A89-8954-F08D4F95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 bwMode="auto">
          <a:xfrm>
            <a:off x="3525932" y="145671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710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26165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4589121" y="145671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 flipH="1">
            <a:off x="1404074" y="172945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>
            <a:stCxn id="33" idx="2"/>
          </p:cNvCxnSpPr>
          <p:nvPr/>
        </p:nvCxnSpPr>
        <p:spPr bwMode="auto">
          <a:xfrm flipH="1">
            <a:off x="3799021" y="2005383"/>
            <a:ext cx="1245" cy="360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椭圆 42"/>
          <p:cNvSpPr/>
          <p:nvPr/>
        </p:nvSpPr>
        <p:spPr bwMode="auto">
          <a:xfrm>
            <a:off x="3757109" y="2301320"/>
            <a:ext cx="68584" cy="648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108"/>
          <p:cNvSpPr txBox="1"/>
          <p:nvPr/>
        </p:nvSpPr>
        <p:spPr>
          <a:xfrm>
            <a:off x="3036740" y="2324591"/>
            <a:ext cx="495416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:</a:t>
            </a:r>
          </a:p>
        </p:txBody>
      </p:sp>
      <p:sp>
        <p:nvSpPr>
          <p:cNvPr id="45" name="TextBox 108"/>
          <p:cNvSpPr txBox="1"/>
          <p:nvPr/>
        </p:nvSpPr>
        <p:spPr>
          <a:xfrm>
            <a:off x="3020242" y="2450597"/>
            <a:ext cx="1518435" cy="119440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710 : Panneau solaire 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720 : Batterie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730 : Support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750 : Contrôleur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760 : Dispositif de conversion d'alimentation électrique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770 : Pour autre gamme de produits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790 : Autres accessoires</a:t>
            </a:r>
          </a:p>
        </p:txBody>
      </p:sp>
      <p:sp>
        <p:nvSpPr>
          <p:cNvPr id="48" name="椭圆 47"/>
          <p:cNvSpPr/>
          <p:nvPr/>
        </p:nvSpPr>
        <p:spPr bwMode="auto">
          <a:xfrm>
            <a:off x="4832597" y="220999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5680283" y="1431670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616334" y="2233429"/>
            <a:ext cx="1704316" cy="1228937"/>
            <a:chOff x="6160519" y="2926078"/>
            <a:chExt cx="10339987" cy="1612696"/>
          </a:xfrm>
        </p:grpSpPr>
        <p:sp>
          <p:nvSpPr>
            <p:cNvPr id="63" name="TextBox 108"/>
            <p:cNvSpPr txBox="1"/>
            <p:nvPr/>
          </p:nvSpPr>
          <p:spPr>
            <a:xfrm>
              <a:off x="6160519" y="2926078"/>
              <a:ext cx="10339987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panneau solaire, batterie, contrôleur et conversion d'alimentation électrique :</a:t>
              </a:r>
            </a:p>
          </p:txBody>
        </p:sp>
        <p:sp>
          <p:nvSpPr>
            <p:cNvPr id="64" name="TextBox 108"/>
            <p:cNvSpPr txBox="1"/>
            <p:nvPr/>
          </p:nvSpPr>
          <p:spPr>
            <a:xfrm>
              <a:off x="8142638" y="3709828"/>
              <a:ext cx="5941338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 : CC 12 V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18 : 18 V CC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 : CC 24 V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 : 36 V CC</a:t>
              </a:r>
            </a:p>
          </p:txBody>
        </p:sp>
      </p:grpSp>
      <p:sp>
        <p:nvSpPr>
          <p:cNvPr id="66" name="椭圆 65"/>
          <p:cNvSpPr/>
          <p:nvPr/>
        </p:nvSpPr>
        <p:spPr bwMode="auto">
          <a:xfrm>
            <a:off x="6271463" y="2232335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2613188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1796288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26"/>
          <p:cNvSpPr txBox="1"/>
          <p:nvPr/>
        </p:nvSpPr>
        <p:spPr>
          <a:xfrm>
            <a:off x="2004588" y="2309917"/>
            <a:ext cx="788416" cy="49101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Catalogue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E=Solaire </a:t>
            </a:r>
          </a:p>
          <a:p>
            <a:endParaRPr lang="en-US" altLang="zh-CN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6" name="直接连接符 75"/>
          <p:cNvCxnSpPr>
            <a:endCxn id="73" idx="2"/>
          </p:cNvCxnSpPr>
          <p:nvPr/>
        </p:nvCxnSpPr>
        <p:spPr bwMode="auto">
          <a:xfrm flipV="1">
            <a:off x="2926484" y="2005383"/>
            <a:ext cx="0" cy="329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76"/>
          <p:cNvCxnSpPr/>
          <p:nvPr/>
        </p:nvCxnSpPr>
        <p:spPr bwMode="auto">
          <a:xfrm flipH="1">
            <a:off x="2313519" y="2325495"/>
            <a:ext cx="6085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/>
          <p:cNvSpPr/>
          <p:nvPr/>
        </p:nvSpPr>
        <p:spPr bwMode="auto">
          <a:xfrm>
            <a:off x="2257111" y="228316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 flipH="1">
            <a:off x="4233246" y="172945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108"/>
          <p:cNvSpPr txBox="1"/>
          <p:nvPr/>
        </p:nvSpPr>
        <p:spPr>
          <a:xfrm>
            <a:off x="4453481" y="2345771"/>
            <a:ext cx="98914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système DIY :</a:t>
            </a:r>
          </a:p>
        </p:txBody>
      </p:sp>
      <p:cxnSp>
        <p:nvCxnSpPr>
          <p:cNvPr id="101" name="直接连接符 100"/>
          <p:cNvCxnSpPr/>
          <p:nvPr/>
        </p:nvCxnSpPr>
        <p:spPr bwMode="auto">
          <a:xfrm flipH="1">
            <a:off x="5405778" y="1713827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接连接符 116"/>
          <p:cNvCxnSpPr/>
          <p:nvPr/>
        </p:nvCxnSpPr>
        <p:spPr bwMode="auto">
          <a:xfrm>
            <a:off x="5984662" y="1980338"/>
            <a:ext cx="0" cy="2862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接连接符 118"/>
          <p:cNvCxnSpPr>
            <a:stCxn id="39" idx="2"/>
          </p:cNvCxnSpPr>
          <p:nvPr/>
        </p:nvCxnSpPr>
        <p:spPr bwMode="auto">
          <a:xfrm>
            <a:off x="4863654" y="2005383"/>
            <a:ext cx="6688" cy="226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矩形 122"/>
          <p:cNvSpPr/>
          <p:nvPr/>
        </p:nvSpPr>
        <p:spPr bwMode="auto">
          <a:xfrm>
            <a:off x="6796149" y="1458938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7236396" y="220999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5" name="直接连接符 124"/>
          <p:cNvCxnSpPr/>
          <p:nvPr/>
        </p:nvCxnSpPr>
        <p:spPr bwMode="auto">
          <a:xfrm>
            <a:off x="7009959" y="2003409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TextBox 108"/>
          <p:cNvSpPr txBox="1"/>
          <p:nvPr/>
        </p:nvSpPr>
        <p:spPr>
          <a:xfrm>
            <a:off x="4450481" y="2503277"/>
            <a:ext cx="1476270" cy="260120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Panneau solaire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 : Batterie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: Système de batterie au lithium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P = phosphate de fer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S = lithium ternaire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Support</a:t>
            </a:r>
          </a:p>
          <a:p>
            <a:r>
              <a:rPr lang="en-US" altLang="zh-CN" sz="915" b="1" dirty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contrôleur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 : PWM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 : MPPT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 : Énergie photovoltaïque hybride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UPS : Boîtier d'alimentation de secours</a:t>
            </a:r>
          </a:p>
          <a:p>
            <a:r>
              <a:rPr lang="en-US" altLang="zh-CN" sz="915" b="1" dirty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la conversion de l'alimentation électrique :</a:t>
            </a:r>
            <a:endParaRPr lang="en-US" altLang="zh-CN" sz="9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 : Onduleur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: Alimentation DCDC</a:t>
            </a:r>
          </a:p>
          <a:p>
            <a:r>
              <a:rPr lang="en-US" altLang="zh-CN" sz="915" b="1" dirty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Autres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= Boîtier de batterie</a:t>
            </a:r>
          </a:p>
        </p:txBody>
      </p:sp>
      <p:cxnSp>
        <p:nvCxnSpPr>
          <p:cNvPr id="115" name="直接连接符 114"/>
          <p:cNvCxnSpPr/>
          <p:nvPr/>
        </p:nvCxnSpPr>
        <p:spPr bwMode="auto">
          <a:xfrm flipH="1">
            <a:off x="5984662" y="2266627"/>
            <a:ext cx="304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08"/>
          <p:cNvSpPr txBox="1"/>
          <p:nvPr/>
        </p:nvSpPr>
        <p:spPr>
          <a:xfrm>
            <a:off x="5833988" y="3460516"/>
            <a:ext cx="1074503" cy="49101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support, panneau solaire disponible :</a:t>
            </a:r>
          </a:p>
        </p:txBody>
      </p:sp>
      <p:sp>
        <p:nvSpPr>
          <p:cNvPr id="121" name="TextBox 108"/>
          <p:cNvSpPr txBox="1"/>
          <p:nvPr/>
        </p:nvSpPr>
        <p:spPr>
          <a:xfrm>
            <a:off x="5874869" y="3924296"/>
            <a:ext cx="900455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: 100 W</a:t>
            </a:r>
          </a:p>
        </p:txBody>
      </p:sp>
      <p:sp>
        <p:nvSpPr>
          <p:cNvPr id="122" name="TextBox 108"/>
          <p:cNvSpPr txBox="1"/>
          <p:nvPr/>
        </p:nvSpPr>
        <p:spPr>
          <a:xfrm>
            <a:off x="5874385" y="4138165"/>
            <a:ext cx="1071368" cy="35033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boîtier de batterie :</a:t>
            </a:r>
          </a:p>
        </p:txBody>
      </p:sp>
      <p:sp>
        <p:nvSpPr>
          <p:cNvPr id="170" name="TextBox 108"/>
          <p:cNvSpPr txBox="1"/>
          <p:nvPr/>
        </p:nvSpPr>
        <p:spPr>
          <a:xfrm>
            <a:off x="5895694" y="4488495"/>
            <a:ext cx="900455" cy="35033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 : batterie disponible 400 Ah</a:t>
            </a:r>
          </a:p>
        </p:txBody>
      </p:sp>
      <p:cxnSp>
        <p:nvCxnSpPr>
          <p:cNvPr id="171" name="直接连接符 170"/>
          <p:cNvCxnSpPr/>
          <p:nvPr/>
        </p:nvCxnSpPr>
        <p:spPr bwMode="auto">
          <a:xfrm>
            <a:off x="7009959" y="2244280"/>
            <a:ext cx="235302" cy="3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组合 19"/>
          <p:cNvGrpSpPr/>
          <p:nvPr/>
        </p:nvGrpSpPr>
        <p:grpSpPr>
          <a:xfrm>
            <a:off x="6778349" y="2300919"/>
            <a:ext cx="1576887" cy="2917073"/>
            <a:chOff x="6827363" y="2324591"/>
            <a:chExt cx="1576887" cy="2917073"/>
          </a:xfrm>
        </p:grpSpPr>
        <p:grpSp>
          <p:nvGrpSpPr>
            <p:cNvPr id="126" name="组合 125"/>
            <p:cNvGrpSpPr/>
            <p:nvPr/>
          </p:nvGrpSpPr>
          <p:grpSpPr>
            <a:xfrm>
              <a:off x="7127610" y="2324591"/>
              <a:ext cx="698554" cy="661578"/>
              <a:chOff x="8313216" y="3840137"/>
              <a:chExt cx="916689" cy="868168"/>
            </a:xfrm>
          </p:grpSpPr>
          <p:sp>
            <p:nvSpPr>
              <p:cNvPr id="127" name="TextBox 108"/>
              <p:cNvSpPr txBox="1"/>
              <p:nvPr/>
            </p:nvSpPr>
            <p:spPr>
              <a:xfrm>
                <a:off x="8313216" y="3840137"/>
                <a:ext cx="679568" cy="275119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solidFill>
                      <a:srgbClr val="00B0F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Puissance :</a:t>
                </a:r>
              </a:p>
            </p:txBody>
          </p:sp>
          <p:sp>
            <p:nvSpPr>
              <p:cNvPr id="128" name="TextBox 108"/>
              <p:cNvSpPr txBox="1"/>
              <p:nvPr/>
            </p:nvSpPr>
            <p:spPr>
              <a:xfrm>
                <a:off x="8337877" y="4063968"/>
                <a:ext cx="892028" cy="64433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 : 60 W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100 : 100 W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200 : 200 W</a:t>
                </a: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6827363" y="2974224"/>
              <a:ext cx="1053261" cy="686979"/>
              <a:chOff x="7894551" y="3806804"/>
              <a:chExt cx="1382159" cy="901501"/>
            </a:xfrm>
          </p:grpSpPr>
          <p:sp>
            <p:nvSpPr>
              <p:cNvPr id="173" name="TextBox 108"/>
              <p:cNvSpPr txBox="1"/>
              <p:nvPr/>
            </p:nvSpPr>
            <p:spPr>
              <a:xfrm>
                <a:off x="7894551" y="3806804"/>
                <a:ext cx="1382159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b="1" dirty="0">
                    <a:solidFill>
                      <a:srgbClr val="00B0F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Capacité de la batterie :</a:t>
                </a:r>
              </a:p>
            </p:txBody>
          </p:sp>
          <p:sp>
            <p:nvSpPr>
              <p:cNvPr id="178" name="TextBox 108"/>
              <p:cNvSpPr txBox="1"/>
              <p:nvPr/>
            </p:nvSpPr>
            <p:spPr>
              <a:xfrm>
                <a:off x="8337877" y="4063968"/>
                <a:ext cx="934099" cy="64433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20 : 20 Ah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40 : 40 Ah</a:t>
                </a:r>
              </a:p>
              <a:p>
                <a:r>
                  <a:rPr lang="en-US" altLang="zh-CN" sz="915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100 : 100 Ah</a:t>
                </a:r>
              </a:p>
            </p:txBody>
          </p:sp>
        </p:grpSp>
        <p:sp>
          <p:nvSpPr>
            <p:cNvPr id="179" name="TextBox 108"/>
            <p:cNvSpPr txBox="1"/>
            <p:nvPr/>
          </p:nvSpPr>
          <p:spPr>
            <a:xfrm>
              <a:off x="7165196" y="3645004"/>
              <a:ext cx="1189553" cy="491010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B0F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support, panneau solaire disponible :</a:t>
              </a:r>
            </a:p>
          </p:txBody>
        </p:sp>
        <p:sp>
          <p:nvSpPr>
            <p:cNvPr id="180" name="TextBox 108"/>
            <p:cNvSpPr txBox="1"/>
            <p:nvPr/>
          </p:nvSpPr>
          <p:spPr>
            <a:xfrm>
              <a:off x="7165196" y="4096931"/>
              <a:ext cx="900455" cy="350330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x1 : 1 panneau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X2 : 2 panneaux</a:t>
              </a:r>
            </a:p>
          </p:txBody>
        </p:sp>
        <p:sp>
          <p:nvSpPr>
            <p:cNvPr id="181" name="TextBox 108"/>
            <p:cNvSpPr txBox="1"/>
            <p:nvPr/>
          </p:nvSpPr>
          <p:spPr>
            <a:xfrm>
              <a:off x="7016076" y="4480377"/>
              <a:ext cx="1388174" cy="350330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B0F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l'alimentation DCDC :</a:t>
              </a:r>
            </a:p>
          </p:txBody>
        </p:sp>
        <p:sp>
          <p:nvSpPr>
            <p:cNvPr id="182" name="TextBox 108"/>
            <p:cNvSpPr txBox="1"/>
            <p:nvPr/>
          </p:nvSpPr>
          <p:spPr>
            <a:xfrm>
              <a:off x="7183400" y="4750654"/>
              <a:ext cx="900455" cy="491010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15 : 15 A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 : 20 A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 : 30 A</a:t>
              </a:r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7840940" y="1456715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D1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8" name="椭圆 187"/>
          <p:cNvSpPr/>
          <p:nvPr/>
        </p:nvSpPr>
        <p:spPr bwMode="auto">
          <a:xfrm>
            <a:off x="8305735" y="2206664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8146040" y="2319898"/>
            <a:ext cx="779147" cy="520898"/>
            <a:chOff x="8313213" y="3840137"/>
            <a:chExt cx="1022448" cy="683558"/>
          </a:xfrm>
        </p:grpSpPr>
        <p:sp>
          <p:nvSpPr>
            <p:cNvPr id="191" name="TextBox 108"/>
            <p:cNvSpPr txBox="1"/>
            <p:nvPr/>
          </p:nvSpPr>
          <p:spPr>
            <a:xfrm>
              <a:off x="8313213" y="3840137"/>
              <a:ext cx="1022448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la batterie :</a:t>
              </a:r>
            </a:p>
          </p:txBody>
        </p:sp>
        <p:sp>
          <p:nvSpPr>
            <p:cNvPr id="192" name="TextBox 108"/>
            <p:cNvSpPr txBox="1"/>
            <p:nvPr/>
          </p:nvSpPr>
          <p:spPr>
            <a:xfrm>
              <a:off x="8337877" y="4063968"/>
              <a:ext cx="955134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 : Borne 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 : Ligne</a:t>
              </a: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8146040" y="2796523"/>
            <a:ext cx="1219531" cy="942937"/>
            <a:chOff x="8313216" y="3840137"/>
            <a:chExt cx="1600349" cy="1237387"/>
          </a:xfrm>
        </p:grpSpPr>
        <p:sp>
          <p:nvSpPr>
            <p:cNvPr id="197" name="TextBox 108"/>
            <p:cNvSpPr txBox="1"/>
            <p:nvPr/>
          </p:nvSpPr>
          <p:spPr>
            <a:xfrm>
              <a:off x="8313216" y="3840137"/>
              <a:ext cx="1041381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support :</a:t>
              </a:r>
            </a:p>
          </p:txBody>
        </p:sp>
        <p:sp>
          <p:nvSpPr>
            <p:cNvPr id="198" name="TextBox 108"/>
            <p:cNvSpPr txBox="1"/>
            <p:nvPr/>
          </p:nvSpPr>
          <p:spPr>
            <a:xfrm>
              <a:off x="8337877" y="4063968"/>
              <a:ext cx="1575688" cy="101355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: Angle réglable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 : Pôle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 : Sol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 : Raccord à bride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 : Tour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135572" y="2005383"/>
            <a:ext cx="195525" cy="242472"/>
            <a:chOff x="8135572" y="2005383"/>
            <a:chExt cx="195525" cy="242472"/>
          </a:xfrm>
        </p:grpSpPr>
        <p:cxnSp>
          <p:nvCxnSpPr>
            <p:cNvPr id="184" name="直接连接符 183"/>
            <p:cNvCxnSpPr>
              <a:stCxn id="183" idx="2"/>
            </p:cNvCxnSpPr>
            <p:nvPr/>
          </p:nvCxnSpPr>
          <p:spPr bwMode="auto">
            <a:xfrm>
              <a:off x="8135572" y="2005383"/>
              <a:ext cx="4178" cy="2424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直接连接符 198"/>
            <p:cNvCxnSpPr/>
            <p:nvPr/>
          </p:nvCxnSpPr>
          <p:spPr bwMode="auto">
            <a:xfrm flipH="1">
              <a:off x="8146040" y="2242097"/>
              <a:ext cx="185057" cy="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Accessoire solaire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38FD54-1407-4F24-8100-0C178FCD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 bwMode="auto">
          <a:xfrm>
            <a:off x="3525932" y="145671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26165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7316275" y="1474700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 flipH="1">
            <a:off x="1404074" y="172945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组合 40"/>
          <p:cNvGrpSpPr/>
          <p:nvPr/>
        </p:nvGrpSpPr>
        <p:grpSpPr>
          <a:xfrm>
            <a:off x="3766062" y="1998323"/>
            <a:ext cx="68584" cy="199090"/>
            <a:chOff x="4468971" y="2807581"/>
            <a:chExt cx="90000" cy="276293"/>
          </a:xfrm>
        </p:grpSpPr>
        <p:cxnSp>
          <p:nvCxnSpPr>
            <p:cNvPr id="42" name="直接连接符 41"/>
            <p:cNvCxnSpPr>
              <a:endCxn id="43" idx="4"/>
            </p:cNvCxnSpPr>
            <p:nvPr/>
          </p:nvCxnSpPr>
          <p:spPr bwMode="auto">
            <a:xfrm>
              <a:off x="451141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椭圆 42"/>
            <p:cNvSpPr/>
            <p:nvPr/>
          </p:nvSpPr>
          <p:spPr bwMode="auto">
            <a:xfrm>
              <a:off x="446897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" name="TextBox 108"/>
          <p:cNvSpPr txBox="1"/>
          <p:nvPr/>
        </p:nvSpPr>
        <p:spPr>
          <a:xfrm>
            <a:off x="3404553" y="2181380"/>
            <a:ext cx="495416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:</a:t>
            </a:r>
          </a:p>
        </p:txBody>
      </p:sp>
      <p:sp>
        <p:nvSpPr>
          <p:cNvPr id="45" name="TextBox 108"/>
          <p:cNvSpPr txBox="1"/>
          <p:nvPr/>
        </p:nvSpPr>
        <p:spPr>
          <a:xfrm>
            <a:off x="3075005" y="2363728"/>
            <a:ext cx="1593473" cy="772369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: ne prend pas en charge la caméra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 : prise en charge des caméras bullet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220 : prise en charge du dôme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310 : panneau solaire intégré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320 : batterie solaire intégrée</a:t>
            </a:r>
          </a:p>
        </p:txBody>
      </p:sp>
      <p:sp>
        <p:nvSpPr>
          <p:cNvPr id="48" name="椭圆 47"/>
          <p:cNvSpPr/>
          <p:nvPr/>
        </p:nvSpPr>
        <p:spPr bwMode="auto">
          <a:xfrm>
            <a:off x="7563204" y="2697519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8407437" y="1449655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M18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188284" y="2270290"/>
            <a:ext cx="1120587" cy="1083616"/>
            <a:chOff x="8313216" y="3840137"/>
            <a:chExt cx="1470510" cy="1421996"/>
          </a:xfrm>
        </p:grpSpPr>
        <p:sp>
          <p:nvSpPr>
            <p:cNvPr id="63" name="TextBox 108"/>
            <p:cNvSpPr txBox="1"/>
            <p:nvPr/>
          </p:nvSpPr>
          <p:spPr>
            <a:xfrm>
              <a:off x="8313216" y="3840137"/>
              <a:ext cx="147051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et tension :</a:t>
              </a:r>
            </a:p>
          </p:txBody>
        </p:sp>
        <p:sp>
          <p:nvSpPr>
            <p:cNvPr id="64" name="TextBox 108"/>
            <p:cNvSpPr txBox="1"/>
            <p:nvPr/>
          </p:nvSpPr>
          <p:spPr>
            <a:xfrm>
              <a:off x="8337877" y="4063968"/>
              <a:ext cx="1232807" cy="1198165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 : </a:t>
              </a:r>
              <a:r>
                <a:rPr lang="en-US" altLang="zh-CN" sz="915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monocristallin</a:t>
              </a:r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 : </a:t>
              </a:r>
              <a:r>
                <a:rPr lang="en-US" altLang="zh-CN" sz="915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polycristallin</a:t>
              </a:r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05 : CC 5 V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18 : CC 18 V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 : CC 36 V</a:t>
              </a:r>
            </a:p>
          </p:txBody>
        </p:sp>
      </p:grpSp>
      <p:sp>
        <p:nvSpPr>
          <p:cNvPr id="66" name="椭圆 65"/>
          <p:cNvSpPr/>
          <p:nvPr/>
        </p:nvSpPr>
        <p:spPr bwMode="auto">
          <a:xfrm>
            <a:off x="8686842" y="2226869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5003272" y="2880682"/>
            <a:ext cx="1495064" cy="1083616"/>
            <a:chOff x="8313216" y="3840137"/>
            <a:chExt cx="1961932" cy="1421996"/>
          </a:xfrm>
        </p:grpSpPr>
        <p:sp>
          <p:nvSpPr>
            <p:cNvPr id="68" name="TextBox 108"/>
            <p:cNvSpPr txBox="1"/>
            <p:nvPr/>
          </p:nvSpPr>
          <p:spPr>
            <a:xfrm>
              <a:off x="8313216" y="3840137"/>
              <a:ext cx="574392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:</a:t>
              </a:r>
            </a:p>
          </p:txBody>
        </p:sp>
        <p:sp>
          <p:nvSpPr>
            <p:cNvPr id="69" name="TextBox 108"/>
            <p:cNvSpPr txBox="1"/>
            <p:nvPr/>
          </p:nvSpPr>
          <p:spPr>
            <a:xfrm>
              <a:off x="8337879" y="4063968"/>
              <a:ext cx="1937269" cy="1198165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 : Système de batterie au lithium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P = phosphate de fer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S = lithium ternaire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 : Système de batterie au plomb/système de batterie colloïdale</a:t>
              </a:r>
            </a:p>
          </p:txBody>
        </p:sp>
      </p:grpSp>
      <p:sp>
        <p:nvSpPr>
          <p:cNvPr id="73" name="矩形 72"/>
          <p:cNvSpPr/>
          <p:nvPr/>
        </p:nvSpPr>
        <p:spPr bwMode="auto">
          <a:xfrm>
            <a:off x="2613188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1796288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26"/>
          <p:cNvSpPr txBox="1"/>
          <p:nvPr/>
        </p:nvSpPr>
        <p:spPr>
          <a:xfrm>
            <a:off x="2092547" y="2566595"/>
            <a:ext cx="788416" cy="49101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Catalogue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= Solaire </a:t>
            </a:r>
          </a:p>
          <a:p>
            <a:endParaRPr lang="en-US" altLang="zh-CN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6" name="直接连接符 75"/>
          <p:cNvCxnSpPr>
            <a:endCxn id="73" idx="2"/>
          </p:cNvCxnSpPr>
          <p:nvPr/>
        </p:nvCxnSpPr>
        <p:spPr bwMode="auto">
          <a:xfrm flipV="1">
            <a:off x="2923366" y="2005383"/>
            <a:ext cx="3118" cy="54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76"/>
          <p:cNvCxnSpPr/>
          <p:nvPr/>
        </p:nvCxnSpPr>
        <p:spPr bwMode="auto">
          <a:xfrm flipH="1">
            <a:off x="2563762" y="2554095"/>
            <a:ext cx="358327" cy="7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/>
          <p:cNvSpPr/>
          <p:nvPr/>
        </p:nvSpPr>
        <p:spPr bwMode="auto">
          <a:xfrm>
            <a:off x="2500951" y="251176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 flipH="1">
            <a:off x="4233246" y="172945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连接符: 肘形 19"/>
          <p:cNvCxnSpPr/>
          <p:nvPr/>
        </p:nvCxnSpPr>
        <p:spPr>
          <a:xfrm rot="16200000" flipH="1">
            <a:off x="4517270" y="2209969"/>
            <a:ext cx="1066717" cy="23338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 bwMode="auto">
          <a:xfrm>
            <a:off x="4612346" y="1462335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LS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3" name="连接符: 肘形 19"/>
          <p:cNvCxnSpPr/>
          <p:nvPr/>
        </p:nvCxnSpPr>
        <p:spPr>
          <a:xfrm rot="16200000" flipH="1">
            <a:off x="5570445" y="2020937"/>
            <a:ext cx="444767" cy="8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 bwMode="auto">
          <a:xfrm>
            <a:off x="5471197" y="1467630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椭圆 86"/>
          <p:cNvSpPr/>
          <p:nvPr/>
        </p:nvSpPr>
        <p:spPr bwMode="auto">
          <a:xfrm>
            <a:off x="5128530" y="2812098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椭圆 87"/>
          <p:cNvSpPr/>
          <p:nvPr/>
        </p:nvSpPr>
        <p:spPr bwMode="auto">
          <a:xfrm>
            <a:off x="5760201" y="2212299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287679" y="2280883"/>
            <a:ext cx="1268156" cy="520898"/>
            <a:chOff x="8313216" y="3840137"/>
            <a:chExt cx="1961932" cy="683558"/>
          </a:xfrm>
        </p:grpSpPr>
        <p:sp>
          <p:nvSpPr>
            <p:cNvPr id="91" name="TextBox 108"/>
            <p:cNvSpPr txBox="1"/>
            <p:nvPr/>
          </p:nvSpPr>
          <p:spPr>
            <a:xfrm>
              <a:off x="8313216" y="3840137"/>
              <a:ext cx="925163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Tension :</a:t>
              </a:r>
            </a:p>
          </p:txBody>
        </p:sp>
        <p:sp>
          <p:nvSpPr>
            <p:cNvPr id="92" name="TextBox 108"/>
            <p:cNvSpPr txBox="1"/>
            <p:nvPr/>
          </p:nvSpPr>
          <p:spPr>
            <a:xfrm>
              <a:off x="8337879" y="4063968"/>
              <a:ext cx="1937269" cy="45972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 : CC 12 V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 : 24 V CC</a:t>
              </a:r>
            </a:p>
          </p:txBody>
        </p:sp>
      </p:grpSp>
      <p:sp>
        <p:nvSpPr>
          <p:cNvPr id="94" name="矩形 93"/>
          <p:cNvSpPr/>
          <p:nvPr/>
        </p:nvSpPr>
        <p:spPr bwMode="auto">
          <a:xfrm>
            <a:off x="6405144" y="1470021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468805" y="2297683"/>
            <a:ext cx="1042610" cy="661578"/>
            <a:chOff x="8313216" y="3840137"/>
            <a:chExt cx="1961932" cy="868168"/>
          </a:xfrm>
        </p:grpSpPr>
        <p:sp>
          <p:nvSpPr>
            <p:cNvPr id="96" name="TextBox 108"/>
            <p:cNvSpPr txBox="1"/>
            <p:nvPr/>
          </p:nvSpPr>
          <p:spPr>
            <a:xfrm>
              <a:off x="8313216" y="3840137"/>
              <a:ext cx="987162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Capacité :</a:t>
              </a:r>
            </a:p>
          </p:txBody>
        </p:sp>
        <p:sp>
          <p:nvSpPr>
            <p:cNvPr id="97" name="TextBox 108"/>
            <p:cNvSpPr txBox="1"/>
            <p:nvPr/>
          </p:nvSpPr>
          <p:spPr>
            <a:xfrm>
              <a:off x="8337879" y="4063968"/>
              <a:ext cx="1937269" cy="64433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 : 20 Ah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40 : 40 Ah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 : 60 Ah</a:t>
              </a:r>
            </a:p>
          </p:txBody>
        </p:sp>
      </p:grpSp>
      <p:sp>
        <p:nvSpPr>
          <p:cNvPr id="98" name="TextBox 108"/>
          <p:cNvSpPr txBox="1"/>
          <p:nvPr/>
        </p:nvSpPr>
        <p:spPr>
          <a:xfrm>
            <a:off x="7315088" y="2812098"/>
            <a:ext cx="72785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Contrôleur :</a:t>
            </a:r>
          </a:p>
        </p:txBody>
      </p:sp>
      <p:sp>
        <p:nvSpPr>
          <p:cNvPr id="99" name="TextBox 108"/>
          <p:cNvSpPr txBox="1"/>
          <p:nvPr/>
        </p:nvSpPr>
        <p:spPr>
          <a:xfrm>
            <a:off x="7333882" y="2982666"/>
            <a:ext cx="937206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 : PWM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 : MPPT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 : Alimentation hybride photovoltaïque</a:t>
            </a:r>
          </a:p>
        </p:txBody>
      </p:sp>
      <p:cxnSp>
        <p:nvCxnSpPr>
          <p:cNvPr id="101" name="直接连接符 100"/>
          <p:cNvCxnSpPr/>
          <p:nvPr/>
        </p:nvCxnSpPr>
        <p:spPr bwMode="auto">
          <a:xfrm flipH="1">
            <a:off x="8132932" y="1731812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接连接符 101"/>
          <p:cNvCxnSpPr/>
          <p:nvPr/>
        </p:nvCxnSpPr>
        <p:spPr bwMode="auto">
          <a:xfrm flipH="1">
            <a:off x="4968438" y="1283044"/>
            <a:ext cx="1648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接连接符 103"/>
          <p:cNvCxnSpPr/>
          <p:nvPr/>
        </p:nvCxnSpPr>
        <p:spPr bwMode="auto">
          <a:xfrm flipH="1" flipV="1">
            <a:off x="4968438" y="1279989"/>
            <a:ext cx="1569" cy="134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接连接符 105"/>
          <p:cNvCxnSpPr/>
          <p:nvPr/>
        </p:nvCxnSpPr>
        <p:spPr bwMode="auto">
          <a:xfrm flipH="1" flipV="1">
            <a:off x="6615569" y="1276933"/>
            <a:ext cx="1569" cy="134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TextBox 108"/>
          <p:cNvSpPr txBox="1"/>
          <p:nvPr/>
        </p:nvSpPr>
        <p:spPr>
          <a:xfrm>
            <a:off x="5433582" y="1023671"/>
            <a:ext cx="747087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batterie</a:t>
            </a:r>
          </a:p>
        </p:txBody>
      </p:sp>
      <p:cxnSp>
        <p:nvCxnSpPr>
          <p:cNvPr id="113" name="直接连接符 112"/>
          <p:cNvCxnSpPr>
            <a:stCxn id="94" idx="2"/>
            <a:endCxn id="114" idx="4"/>
          </p:cNvCxnSpPr>
          <p:nvPr/>
        </p:nvCxnSpPr>
        <p:spPr bwMode="auto">
          <a:xfrm>
            <a:off x="6699776" y="2018689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椭圆 113"/>
          <p:cNvSpPr/>
          <p:nvPr/>
        </p:nvSpPr>
        <p:spPr bwMode="auto">
          <a:xfrm>
            <a:off x="6669662" y="2196309"/>
            <a:ext cx="68584" cy="648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7" name="直接连接符 116"/>
          <p:cNvCxnSpPr/>
          <p:nvPr/>
        </p:nvCxnSpPr>
        <p:spPr bwMode="auto">
          <a:xfrm>
            <a:off x="8711816" y="1998323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接连接符 118"/>
          <p:cNvCxnSpPr>
            <a:stCxn id="39" idx="2"/>
          </p:cNvCxnSpPr>
          <p:nvPr/>
        </p:nvCxnSpPr>
        <p:spPr bwMode="auto">
          <a:xfrm>
            <a:off x="7590808" y="2023368"/>
            <a:ext cx="6688" cy="696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矩形 122"/>
          <p:cNvSpPr/>
          <p:nvPr/>
        </p:nvSpPr>
        <p:spPr bwMode="auto">
          <a:xfrm>
            <a:off x="9393658" y="1455121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9673063" y="2232335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5" name="直接连接符 124"/>
          <p:cNvCxnSpPr/>
          <p:nvPr/>
        </p:nvCxnSpPr>
        <p:spPr bwMode="auto">
          <a:xfrm>
            <a:off x="9698037" y="2003789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6" name="组合 125"/>
          <p:cNvGrpSpPr/>
          <p:nvPr/>
        </p:nvGrpSpPr>
        <p:grpSpPr>
          <a:xfrm>
            <a:off x="9375552" y="2268400"/>
            <a:ext cx="698554" cy="661578"/>
            <a:chOff x="8313216" y="3840137"/>
            <a:chExt cx="916689" cy="868168"/>
          </a:xfrm>
        </p:grpSpPr>
        <p:sp>
          <p:nvSpPr>
            <p:cNvPr id="127" name="TextBox 108"/>
            <p:cNvSpPr txBox="1"/>
            <p:nvPr/>
          </p:nvSpPr>
          <p:spPr>
            <a:xfrm>
              <a:off x="8313216" y="3840137"/>
              <a:ext cx="679568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Puissance :</a:t>
              </a:r>
            </a:p>
          </p:txBody>
        </p:sp>
        <p:sp>
          <p:nvSpPr>
            <p:cNvPr id="128" name="TextBox 108"/>
            <p:cNvSpPr txBox="1"/>
            <p:nvPr/>
          </p:nvSpPr>
          <p:spPr>
            <a:xfrm>
              <a:off x="8337877" y="4063968"/>
              <a:ext cx="892028" cy="64433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 : 60 W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 : 100 W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200 : 200 W</a:t>
              </a:r>
            </a:p>
          </p:txBody>
        </p:sp>
      </p:grpSp>
      <p:sp>
        <p:nvSpPr>
          <p:cNvPr id="129" name="矩形 128"/>
          <p:cNvSpPr/>
          <p:nvPr/>
        </p:nvSpPr>
        <p:spPr bwMode="auto">
          <a:xfrm>
            <a:off x="3619124" y="4118229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矩形 129"/>
          <p:cNvSpPr/>
          <p:nvPr/>
        </p:nvSpPr>
        <p:spPr bwMode="auto">
          <a:xfrm>
            <a:off x="619357" y="4118229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矩形 130"/>
          <p:cNvSpPr/>
          <p:nvPr/>
        </p:nvSpPr>
        <p:spPr bwMode="auto">
          <a:xfrm>
            <a:off x="7409467" y="4136214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2" name="直接连接符 131"/>
          <p:cNvCxnSpPr/>
          <p:nvPr/>
        </p:nvCxnSpPr>
        <p:spPr bwMode="auto">
          <a:xfrm flipH="1">
            <a:off x="1497266" y="439096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3" name="组合 132"/>
          <p:cNvGrpSpPr/>
          <p:nvPr/>
        </p:nvGrpSpPr>
        <p:grpSpPr>
          <a:xfrm>
            <a:off x="3859254" y="4659837"/>
            <a:ext cx="68584" cy="199090"/>
            <a:chOff x="4468971" y="2807581"/>
            <a:chExt cx="90000" cy="276293"/>
          </a:xfrm>
        </p:grpSpPr>
        <p:cxnSp>
          <p:nvCxnSpPr>
            <p:cNvPr id="134" name="直接连接符 133"/>
            <p:cNvCxnSpPr>
              <a:endCxn id="135" idx="4"/>
            </p:cNvCxnSpPr>
            <p:nvPr/>
          </p:nvCxnSpPr>
          <p:spPr bwMode="auto">
            <a:xfrm>
              <a:off x="451141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" name="椭圆 134"/>
            <p:cNvSpPr/>
            <p:nvPr/>
          </p:nvSpPr>
          <p:spPr bwMode="auto">
            <a:xfrm>
              <a:off x="446897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59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6" name="TextBox 108"/>
          <p:cNvSpPr txBox="1"/>
          <p:nvPr/>
        </p:nvSpPr>
        <p:spPr>
          <a:xfrm>
            <a:off x="3497745" y="4842894"/>
            <a:ext cx="495416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:</a:t>
            </a:r>
          </a:p>
        </p:txBody>
      </p:sp>
      <p:sp>
        <p:nvSpPr>
          <p:cNvPr id="137" name="TextBox 108"/>
          <p:cNvSpPr txBox="1"/>
          <p:nvPr/>
        </p:nvSpPr>
        <p:spPr>
          <a:xfrm>
            <a:off x="3282476" y="4988174"/>
            <a:ext cx="1816291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 : Système général intégré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 : Système industriel intégré</a:t>
            </a:r>
          </a:p>
        </p:txBody>
      </p:sp>
      <p:sp>
        <p:nvSpPr>
          <p:cNvPr id="138" name="椭圆 137"/>
          <p:cNvSpPr/>
          <p:nvPr/>
        </p:nvSpPr>
        <p:spPr bwMode="auto">
          <a:xfrm>
            <a:off x="7656396" y="535903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9" name="矩形 138"/>
          <p:cNvSpPr/>
          <p:nvPr/>
        </p:nvSpPr>
        <p:spPr bwMode="auto">
          <a:xfrm>
            <a:off x="8500629" y="4111169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8281484" y="4931805"/>
            <a:ext cx="1219531" cy="942937"/>
            <a:chOff x="8313216" y="3840137"/>
            <a:chExt cx="1600349" cy="1237387"/>
          </a:xfrm>
        </p:grpSpPr>
        <p:sp>
          <p:nvSpPr>
            <p:cNvPr id="141" name="TextBox 108"/>
            <p:cNvSpPr txBox="1"/>
            <p:nvPr/>
          </p:nvSpPr>
          <p:spPr>
            <a:xfrm>
              <a:off x="8313216" y="3840137"/>
              <a:ext cx="147051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et tension :</a:t>
              </a:r>
            </a:p>
          </p:txBody>
        </p:sp>
        <p:sp>
          <p:nvSpPr>
            <p:cNvPr id="142" name="TextBox 108"/>
            <p:cNvSpPr txBox="1"/>
            <p:nvPr/>
          </p:nvSpPr>
          <p:spPr>
            <a:xfrm>
              <a:off x="8337877" y="4063968"/>
              <a:ext cx="1575688" cy="101355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: Angle réglable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 : Pôle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 : Terre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 : Raccord à bride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 : Tour</a:t>
              </a:r>
            </a:p>
          </p:txBody>
        </p:sp>
      </p:grpSp>
      <p:sp>
        <p:nvSpPr>
          <p:cNvPr id="143" name="椭圆 142"/>
          <p:cNvSpPr/>
          <p:nvPr/>
        </p:nvSpPr>
        <p:spPr bwMode="auto">
          <a:xfrm>
            <a:off x="8780034" y="488838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4121170" y="5400638"/>
            <a:ext cx="1495064" cy="1364975"/>
            <a:chOff x="8313216" y="3840137"/>
            <a:chExt cx="1961932" cy="1791216"/>
          </a:xfrm>
        </p:grpSpPr>
        <p:sp>
          <p:nvSpPr>
            <p:cNvPr id="145" name="TextBox 108"/>
            <p:cNvSpPr txBox="1"/>
            <p:nvPr/>
          </p:nvSpPr>
          <p:spPr>
            <a:xfrm>
              <a:off x="8313216" y="3840137"/>
              <a:ext cx="1203362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Caractéristique :</a:t>
              </a:r>
            </a:p>
          </p:txBody>
        </p:sp>
        <p:sp>
          <p:nvSpPr>
            <p:cNvPr id="146" name="TextBox 108"/>
            <p:cNvSpPr txBox="1"/>
            <p:nvPr/>
          </p:nvSpPr>
          <p:spPr>
            <a:xfrm>
              <a:off x="8337879" y="4063968"/>
              <a:ext cx="1937269" cy="1567385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 : Panneau solaire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 : Système de batterie au lithium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P = phosphate de fer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S = lithium ternaire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 : Système de batterie au plomb/système de batterie colloïdale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 : Support</a:t>
              </a:r>
            </a:p>
          </p:txBody>
        </p:sp>
      </p:grpSp>
      <p:sp>
        <p:nvSpPr>
          <p:cNvPr id="147" name="矩形 146"/>
          <p:cNvSpPr/>
          <p:nvPr/>
        </p:nvSpPr>
        <p:spPr bwMode="auto">
          <a:xfrm>
            <a:off x="2706380" y="4118229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矩形 147"/>
          <p:cNvSpPr/>
          <p:nvPr/>
        </p:nvSpPr>
        <p:spPr bwMode="auto">
          <a:xfrm>
            <a:off x="1889480" y="4118229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TextBox 26"/>
          <p:cNvSpPr txBox="1"/>
          <p:nvPr/>
        </p:nvSpPr>
        <p:spPr>
          <a:xfrm>
            <a:off x="2185739" y="5228109"/>
            <a:ext cx="788416" cy="49101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Catalogue :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E=Solaire </a:t>
            </a:r>
          </a:p>
          <a:p>
            <a:endParaRPr lang="en-US" altLang="zh-CN" sz="915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0" name="直接连接符 149"/>
          <p:cNvCxnSpPr>
            <a:endCxn id="147" idx="2"/>
          </p:cNvCxnSpPr>
          <p:nvPr/>
        </p:nvCxnSpPr>
        <p:spPr bwMode="auto">
          <a:xfrm flipV="1">
            <a:off x="3016558" y="4666897"/>
            <a:ext cx="3118" cy="54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直接连接符 150"/>
          <p:cNvCxnSpPr/>
          <p:nvPr/>
        </p:nvCxnSpPr>
        <p:spPr bwMode="auto">
          <a:xfrm flipH="1">
            <a:off x="2656954" y="5215609"/>
            <a:ext cx="358327" cy="7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椭圆 151"/>
          <p:cNvSpPr/>
          <p:nvPr/>
        </p:nvSpPr>
        <p:spPr bwMode="auto">
          <a:xfrm>
            <a:off x="2594143" y="5173277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3" name="直接连接符 152"/>
          <p:cNvCxnSpPr/>
          <p:nvPr/>
        </p:nvCxnSpPr>
        <p:spPr bwMode="auto">
          <a:xfrm flipH="1">
            <a:off x="4326438" y="439096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连接符: 肘形 19"/>
          <p:cNvCxnSpPr/>
          <p:nvPr/>
        </p:nvCxnSpPr>
        <p:spPr>
          <a:xfrm rot="16200000" flipH="1">
            <a:off x="4543627" y="4938318"/>
            <a:ext cx="968974" cy="196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矩形 154"/>
          <p:cNvSpPr/>
          <p:nvPr/>
        </p:nvSpPr>
        <p:spPr bwMode="auto">
          <a:xfrm>
            <a:off x="4705538" y="4123849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LP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6" name="连接符: 肘形 19"/>
          <p:cNvCxnSpPr/>
          <p:nvPr/>
        </p:nvCxnSpPr>
        <p:spPr>
          <a:xfrm rot="16200000" flipH="1">
            <a:off x="5663637" y="4682451"/>
            <a:ext cx="444767" cy="8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矩形 156"/>
          <p:cNvSpPr/>
          <p:nvPr/>
        </p:nvSpPr>
        <p:spPr bwMode="auto">
          <a:xfrm>
            <a:off x="5564389" y="4129144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8" name="椭圆 157"/>
          <p:cNvSpPr/>
          <p:nvPr/>
        </p:nvSpPr>
        <p:spPr bwMode="auto">
          <a:xfrm>
            <a:off x="4989652" y="5363555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9" name="椭圆 158"/>
          <p:cNvSpPr/>
          <p:nvPr/>
        </p:nvSpPr>
        <p:spPr bwMode="auto">
          <a:xfrm>
            <a:off x="5853393" y="487381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498207" y="4937375"/>
            <a:ext cx="911920" cy="949371"/>
            <a:chOff x="8313216" y="3840137"/>
            <a:chExt cx="1961932" cy="1200543"/>
          </a:xfrm>
        </p:grpSpPr>
        <p:sp>
          <p:nvSpPr>
            <p:cNvPr id="161" name="TextBox 108"/>
            <p:cNvSpPr txBox="1"/>
            <p:nvPr/>
          </p:nvSpPr>
          <p:spPr>
            <a:xfrm>
              <a:off x="8313216" y="3840137"/>
              <a:ext cx="1286572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Tension :</a:t>
              </a:r>
            </a:p>
          </p:txBody>
        </p:sp>
        <p:sp>
          <p:nvSpPr>
            <p:cNvPr id="162" name="TextBox 108"/>
            <p:cNvSpPr txBox="1"/>
            <p:nvPr/>
          </p:nvSpPr>
          <p:spPr>
            <a:xfrm>
              <a:off x="8337880" y="4063968"/>
              <a:ext cx="1937268" cy="976712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 : CC 12 V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 : CC 24 V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36 : CC 36 V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 : 100 W</a:t>
              </a:r>
            </a:p>
            <a:p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3" name="矩形 162"/>
          <p:cNvSpPr/>
          <p:nvPr/>
        </p:nvSpPr>
        <p:spPr bwMode="auto">
          <a:xfrm>
            <a:off x="6498336" y="4131535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/>
          <a:lstStyle/>
          <a:p>
            <a:pPr algn="ctr" defTabSz="69659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zh-CN" altLang="en-US" sz="175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6561996" y="4959195"/>
            <a:ext cx="1042611" cy="1787014"/>
            <a:chOff x="8313216" y="3840137"/>
            <a:chExt cx="1961934" cy="2345044"/>
          </a:xfrm>
        </p:grpSpPr>
        <p:sp>
          <p:nvSpPr>
            <p:cNvPr id="165" name="TextBox 108"/>
            <p:cNvSpPr txBox="1"/>
            <p:nvPr/>
          </p:nvSpPr>
          <p:spPr>
            <a:xfrm>
              <a:off x="8313216" y="3840137"/>
              <a:ext cx="1849251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panneau solaire :</a:t>
              </a:r>
            </a:p>
          </p:txBody>
        </p:sp>
        <p:sp>
          <p:nvSpPr>
            <p:cNvPr id="166" name="TextBox 108"/>
            <p:cNvSpPr txBox="1"/>
            <p:nvPr/>
          </p:nvSpPr>
          <p:spPr>
            <a:xfrm>
              <a:off x="8337880" y="4063968"/>
              <a:ext cx="1937270" cy="2121213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 : 100 W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150 : 150 W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200 : 200 W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275 : 275 W</a:t>
              </a:r>
            </a:p>
            <a:p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5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la capacité de la batterie :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 : 20 Ah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 : 100 Ah</a:t>
              </a:r>
            </a:p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200 : 200 Ah</a:t>
              </a:r>
            </a:p>
            <a:p>
              <a:endPara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7" name="TextBox 108"/>
          <p:cNvSpPr txBox="1"/>
          <p:nvPr/>
        </p:nvSpPr>
        <p:spPr>
          <a:xfrm>
            <a:off x="7408280" y="5473612"/>
            <a:ext cx="72785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5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Contrôleur :</a:t>
            </a:r>
          </a:p>
        </p:txBody>
      </p:sp>
      <p:sp>
        <p:nvSpPr>
          <p:cNvPr id="168" name="TextBox 108"/>
          <p:cNvSpPr txBox="1"/>
          <p:nvPr/>
        </p:nvSpPr>
        <p:spPr>
          <a:xfrm>
            <a:off x="7427074" y="5644180"/>
            <a:ext cx="937206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 : PWM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 : MPPT</a:t>
            </a:r>
          </a:p>
          <a:p>
            <a:r>
              <a:rPr lang="en-US" altLang="zh-CN" sz="9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 : Énergie photovoltaïque hybride</a:t>
            </a:r>
          </a:p>
        </p:txBody>
      </p:sp>
      <p:cxnSp>
        <p:nvCxnSpPr>
          <p:cNvPr id="169" name="直接连接符 168"/>
          <p:cNvCxnSpPr/>
          <p:nvPr/>
        </p:nvCxnSpPr>
        <p:spPr bwMode="auto">
          <a:xfrm flipH="1">
            <a:off x="8226124" y="4393326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直接连接符 173"/>
          <p:cNvCxnSpPr>
            <a:stCxn id="163" idx="2"/>
            <a:endCxn id="175" idx="4"/>
          </p:cNvCxnSpPr>
          <p:nvPr/>
        </p:nvCxnSpPr>
        <p:spPr bwMode="auto">
          <a:xfrm>
            <a:off x="6792968" y="4680203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椭圆 174"/>
          <p:cNvSpPr/>
          <p:nvPr/>
        </p:nvSpPr>
        <p:spPr bwMode="auto">
          <a:xfrm>
            <a:off x="6762854" y="4857823"/>
            <a:ext cx="68584" cy="648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/>
          <a:lstStyle/>
          <a:p>
            <a:pPr defTabSz="696595" fontAlgn="t">
              <a:spcBef>
                <a:spcPct val="0"/>
              </a:spcBef>
              <a:spcAft>
                <a:spcPct val="0"/>
              </a:spcAft>
            </a:pPr>
            <a:endParaRPr lang="zh-CN" altLang="en-US" sz="84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>
            <a:off x="8805008" y="4659837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直接连接符 176"/>
          <p:cNvCxnSpPr>
            <a:stCxn id="131" idx="2"/>
          </p:cNvCxnSpPr>
          <p:nvPr/>
        </p:nvCxnSpPr>
        <p:spPr bwMode="auto">
          <a:xfrm>
            <a:off x="7684000" y="4684882"/>
            <a:ext cx="6688" cy="696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5" name="组合 184"/>
          <p:cNvGrpSpPr/>
          <p:nvPr/>
        </p:nvGrpSpPr>
        <p:grpSpPr>
          <a:xfrm>
            <a:off x="5499762" y="5674367"/>
            <a:ext cx="1200014" cy="650952"/>
            <a:chOff x="8276136" y="3733540"/>
            <a:chExt cx="2581749" cy="823173"/>
          </a:xfrm>
        </p:grpSpPr>
        <p:sp>
          <p:nvSpPr>
            <p:cNvPr id="186" name="TextBox 108"/>
            <p:cNvSpPr txBox="1"/>
            <p:nvPr/>
          </p:nvSpPr>
          <p:spPr>
            <a:xfrm>
              <a:off x="8313214" y="3733540"/>
              <a:ext cx="2544671" cy="620915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le support, panneaux solaires disponibles :</a:t>
              </a:r>
            </a:p>
          </p:txBody>
        </p:sp>
        <p:sp>
          <p:nvSpPr>
            <p:cNvPr id="187" name="TextBox 108"/>
            <p:cNvSpPr txBox="1"/>
            <p:nvPr/>
          </p:nvSpPr>
          <p:spPr>
            <a:xfrm>
              <a:off x="8276136" y="4291595"/>
              <a:ext cx="1937268" cy="2651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 : 100 W</a:t>
              </a:r>
            </a:p>
          </p:txBody>
        </p:sp>
      </p:grpSp>
      <p:sp>
        <p:nvSpPr>
          <p:cNvPr id="10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Accessoire solaire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71F65-55EF-48AF-A413-A285FCB3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 bwMode="auto">
          <a:xfrm>
            <a:off x="5951645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7257205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8562130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9475260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69"/>
          <p:cNvSpPr>
            <a:spLocks noChangeArrowheads="1"/>
          </p:cNvSpPr>
          <p:nvPr/>
        </p:nvSpPr>
        <p:spPr bwMode="auto">
          <a:xfrm>
            <a:off x="808145" y="3239135"/>
            <a:ext cx="1264285" cy="23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Calibri" panose="020F0502020204030204" charset="0"/>
              </a:rPr>
              <a:t>Marque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Calibri" panose="020F0502020204030204" charset="0"/>
              </a:rPr>
              <a:t>: Dahua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9" name="TextBox 69"/>
          <p:cNvSpPr>
            <a:spLocks noChangeArrowheads="1"/>
          </p:cNvSpPr>
          <p:nvPr/>
        </p:nvSpPr>
        <p:spPr bwMode="auto">
          <a:xfrm>
            <a:off x="1991150" y="3245485"/>
            <a:ext cx="1221740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文泉驿微米黑" charset="-122"/>
              </a:rPr>
              <a:t>Enregistreur vidéo réseau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3212890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994835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4126020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V="1">
            <a:off x="1907965" y="2291715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直接连接符 80"/>
          <p:cNvCxnSpPr/>
          <p:nvPr/>
        </p:nvCxnSpPr>
        <p:spPr bwMode="auto">
          <a:xfrm>
            <a:off x="1380915" y="264858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椭圆 81"/>
          <p:cNvSpPr/>
          <p:nvPr/>
        </p:nvSpPr>
        <p:spPr bwMode="auto">
          <a:xfrm>
            <a:off x="1333925" y="307022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2300395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5039150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 flipV="1">
            <a:off x="8169700" y="2291715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接连接符 65"/>
          <p:cNvCxnSpPr/>
          <p:nvPr/>
        </p:nvCxnSpPr>
        <p:spPr bwMode="auto">
          <a:xfrm flipV="1">
            <a:off x="6864775" y="2291715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16"/>
          <p:cNvSpPr txBox="1"/>
          <p:nvPr/>
        </p:nvSpPr>
        <p:spPr>
          <a:xfrm>
            <a:off x="4021880" y="3245485"/>
            <a:ext cx="10172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HDD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1 : 1 disque dur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2 : 2 disques durs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4 : 4 disques durs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8 : 8 disques durs</a:t>
            </a:r>
          </a:p>
        </p:txBody>
      </p:sp>
      <p:sp>
        <p:nvSpPr>
          <p:cNvPr id="91" name="TextBox 19"/>
          <p:cNvSpPr txBox="1"/>
          <p:nvPr/>
        </p:nvSpPr>
        <p:spPr>
          <a:xfrm>
            <a:off x="5038515" y="3245485"/>
            <a:ext cx="11137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Canal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04 : 4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08 : 8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16 : 16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32 : 32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64 : 64 canaux</a:t>
            </a:r>
          </a:p>
        </p:txBody>
      </p:sp>
      <p:sp>
        <p:nvSpPr>
          <p:cNvPr id="94" name="TextBox 26"/>
          <p:cNvSpPr txBox="1"/>
          <p:nvPr/>
        </p:nvSpPr>
        <p:spPr>
          <a:xfrm>
            <a:off x="6055785" y="3245485"/>
            <a:ext cx="163893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Boîtier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HS : Compact 1U</a:t>
            </a:r>
          </a:p>
        </p:txBody>
      </p:sp>
      <p:sp>
        <p:nvSpPr>
          <p:cNvPr id="97" name="TextBox 18"/>
          <p:cNvSpPr txBox="1"/>
          <p:nvPr/>
        </p:nvSpPr>
        <p:spPr>
          <a:xfrm>
            <a:off x="7432465" y="3245485"/>
            <a:ext cx="1377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Fonction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P : PoE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W :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WiFi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sp>
        <p:nvSpPr>
          <p:cNvPr id="100" name="TextBox 48"/>
          <p:cNvSpPr txBox="1"/>
          <p:nvPr/>
        </p:nvSpPr>
        <p:spPr>
          <a:xfrm>
            <a:off x="8513235" y="3275965"/>
            <a:ext cx="164719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+mn-ea"/>
              </a:rPr>
              <a:t>Résolution </a:t>
            </a:r>
          </a:p>
        </p:txBody>
      </p:sp>
      <p:sp>
        <p:nvSpPr>
          <p:cNvPr id="105" name="TextBox 52"/>
          <p:cNvSpPr txBox="1"/>
          <p:nvPr/>
        </p:nvSpPr>
        <p:spPr>
          <a:xfrm>
            <a:off x="9489865" y="3275965"/>
            <a:ext cx="1224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Génération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S2 : Génération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S3 :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+mn-ea"/>
              </a:rPr>
              <a:t>Génération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+mn-ea"/>
              </a:rPr>
              <a:t>S4 : Génération 4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sp>
        <p:nvSpPr>
          <p:cNvPr id="45" name="TextBox 69"/>
          <p:cNvSpPr>
            <a:spLocks noChangeArrowheads="1"/>
          </p:cNvSpPr>
          <p:nvPr/>
        </p:nvSpPr>
        <p:spPr bwMode="auto">
          <a:xfrm>
            <a:off x="3299250" y="3246755"/>
            <a:ext cx="1410970" cy="23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文泉驿微米黑" charset="-122"/>
              </a:rPr>
              <a:t>Série</a:t>
            </a:r>
          </a:p>
        </p:txBody>
      </p:sp>
      <p:cxnSp>
        <p:nvCxnSpPr>
          <p:cNvPr id="108" name="直接连接符 107"/>
          <p:cNvCxnSpPr/>
          <p:nvPr/>
        </p:nvCxnSpPr>
        <p:spPr bwMode="auto">
          <a:xfrm>
            <a:off x="2676950" y="264858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椭圆 108"/>
          <p:cNvSpPr/>
          <p:nvPr/>
        </p:nvSpPr>
        <p:spPr bwMode="auto">
          <a:xfrm>
            <a:off x="2629960" y="307022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cxnSp>
        <p:nvCxnSpPr>
          <p:cNvPr id="112" name="直接连接符 111"/>
          <p:cNvCxnSpPr/>
          <p:nvPr/>
        </p:nvCxnSpPr>
        <p:spPr bwMode="auto">
          <a:xfrm>
            <a:off x="3590080" y="264858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椭圆 112"/>
          <p:cNvSpPr/>
          <p:nvPr/>
        </p:nvSpPr>
        <p:spPr bwMode="auto">
          <a:xfrm>
            <a:off x="3543090" y="307022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cxnSp>
        <p:nvCxnSpPr>
          <p:cNvPr id="115" name="直接连接符 114"/>
          <p:cNvCxnSpPr/>
          <p:nvPr/>
        </p:nvCxnSpPr>
        <p:spPr bwMode="auto">
          <a:xfrm>
            <a:off x="4512100" y="264858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椭圆 115"/>
          <p:cNvSpPr/>
          <p:nvPr/>
        </p:nvSpPr>
        <p:spPr bwMode="auto">
          <a:xfrm>
            <a:off x="4465110" y="307022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 bwMode="auto">
          <a:xfrm>
            <a:off x="5427770" y="264858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椭圆 118"/>
          <p:cNvSpPr/>
          <p:nvPr/>
        </p:nvSpPr>
        <p:spPr bwMode="auto">
          <a:xfrm>
            <a:off x="5380780" y="307022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cxnSp>
        <p:nvCxnSpPr>
          <p:cNvPr id="121" name="直接连接符 120"/>
          <p:cNvCxnSpPr/>
          <p:nvPr/>
        </p:nvCxnSpPr>
        <p:spPr bwMode="auto">
          <a:xfrm>
            <a:off x="6343440" y="264858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椭圆 121"/>
          <p:cNvSpPr/>
          <p:nvPr/>
        </p:nvSpPr>
        <p:spPr bwMode="auto">
          <a:xfrm>
            <a:off x="6296450" y="307022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29315" y="2648585"/>
            <a:ext cx="93980" cy="511810"/>
            <a:chOff x="11350" y="3051"/>
            <a:chExt cx="148" cy="806"/>
          </a:xfrm>
        </p:grpSpPr>
        <p:cxnSp>
          <p:nvCxnSpPr>
            <p:cNvPr id="124" name="直接连接符 123"/>
            <p:cNvCxnSpPr/>
            <p:nvPr/>
          </p:nvCxnSpPr>
          <p:spPr bwMode="auto">
            <a:xfrm>
              <a:off x="11424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椭圆 124"/>
            <p:cNvSpPr/>
            <p:nvPr/>
          </p:nvSpPr>
          <p:spPr bwMode="auto">
            <a:xfrm>
              <a:off x="11350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30" name="直接连接符 129"/>
          <p:cNvCxnSpPr/>
          <p:nvPr/>
        </p:nvCxnSpPr>
        <p:spPr bwMode="auto">
          <a:xfrm>
            <a:off x="9889915" y="264858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椭圆 130"/>
          <p:cNvSpPr/>
          <p:nvPr/>
        </p:nvSpPr>
        <p:spPr bwMode="auto">
          <a:xfrm>
            <a:off x="9842925" y="307022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10383310" y="193167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/L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52"/>
          <p:cNvSpPr txBox="1"/>
          <p:nvPr/>
        </p:nvSpPr>
        <p:spPr>
          <a:xfrm>
            <a:off x="10471575" y="3275965"/>
            <a:ext cx="1377950" cy="76771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Caractéristique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/L : Version allégée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892330" y="2638425"/>
            <a:ext cx="93980" cy="511810"/>
            <a:chOff x="11350" y="3051"/>
            <a:chExt cx="148" cy="806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11424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椭圆 8"/>
            <p:cNvSpPr/>
            <p:nvPr/>
          </p:nvSpPr>
          <p:spPr bwMode="auto">
            <a:xfrm>
              <a:off x="11350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13510" y="2648585"/>
            <a:ext cx="93980" cy="511810"/>
            <a:chOff x="11350" y="3051"/>
            <a:chExt cx="148" cy="806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1424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椭圆 11"/>
            <p:cNvSpPr/>
            <p:nvPr/>
          </p:nvSpPr>
          <p:spPr bwMode="auto">
            <a:xfrm>
              <a:off x="11350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0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NVR général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2B9BAD-4AA1-42C8-8C9A-4592A230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75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9"/>
          <p:cNvSpPr>
            <a:spLocks noChangeArrowheads="1"/>
          </p:cNvSpPr>
          <p:nvPr/>
        </p:nvSpPr>
        <p:spPr bwMode="auto">
          <a:xfrm>
            <a:off x="1390015" y="5471795"/>
            <a:ext cx="1264285" cy="23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  <a:sym typeface="Calibri" panose="020F0502020204030204" charset="0"/>
              </a:rPr>
              <a:t>Marque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  <a:sym typeface="Calibri" panose="020F0502020204030204" charset="0"/>
              </a:rPr>
              <a:t>: Dahua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39" name="矩形 138"/>
          <p:cNvSpPr/>
          <p:nvPr/>
        </p:nvSpPr>
        <p:spPr bwMode="auto">
          <a:xfrm>
            <a:off x="1635125" y="4214495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V="1">
            <a:off x="2616835" y="4574540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直接连接符 141"/>
          <p:cNvCxnSpPr/>
          <p:nvPr/>
        </p:nvCxnSpPr>
        <p:spPr bwMode="auto">
          <a:xfrm>
            <a:off x="2021840" y="4931410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椭圆 142"/>
          <p:cNvSpPr/>
          <p:nvPr/>
        </p:nvSpPr>
        <p:spPr bwMode="auto">
          <a:xfrm>
            <a:off x="1974850" y="535241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33" name="矩形 132"/>
          <p:cNvSpPr/>
          <p:nvPr/>
        </p:nvSpPr>
        <p:spPr bwMode="auto">
          <a:xfrm>
            <a:off x="7870190" y="421513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128</a:t>
            </a:r>
          </a:p>
        </p:txBody>
      </p:sp>
      <p:sp>
        <p:nvSpPr>
          <p:cNvPr id="134" name="矩形 133"/>
          <p:cNvSpPr/>
          <p:nvPr/>
        </p:nvSpPr>
        <p:spPr bwMode="auto">
          <a:xfrm>
            <a:off x="9175750" y="4215130"/>
            <a:ext cx="873760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6" name="直接连接符 145"/>
          <p:cNvCxnSpPr/>
          <p:nvPr/>
        </p:nvCxnSpPr>
        <p:spPr bwMode="auto">
          <a:xfrm flipV="1">
            <a:off x="8783320" y="4575175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TextBox 18"/>
          <p:cNvSpPr txBox="1"/>
          <p:nvPr/>
        </p:nvSpPr>
        <p:spPr>
          <a:xfrm>
            <a:off x="7857490" y="5474335"/>
            <a:ext cx="13201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lt"/>
                <a:cs typeface="Segoe UI" panose="020B0502040204020203" pitchFamily="34" charset="0"/>
              </a:rPr>
              <a:t>Canal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lt"/>
                <a:cs typeface="Segoe UI" panose="020B0502040204020203" pitchFamily="34" charset="0"/>
              </a:rPr>
              <a:t>32 : 32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lt"/>
                <a:cs typeface="Segoe UI" panose="020B0502040204020203" pitchFamily="34" charset="0"/>
              </a:rPr>
              <a:t>64 : 64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lt"/>
                <a:cs typeface="Segoe UI" panose="020B0502040204020203" pitchFamily="34" charset="0"/>
              </a:rPr>
              <a:t>128 : 128 canaux</a:t>
            </a:r>
          </a:p>
        </p:txBody>
      </p:sp>
      <p:sp>
        <p:nvSpPr>
          <p:cNvPr id="152" name="TextBox 48"/>
          <p:cNvSpPr txBox="1"/>
          <p:nvPr/>
        </p:nvSpPr>
        <p:spPr>
          <a:xfrm>
            <a:off x="9283700" y="5474335"/>
            <a:ext cx="257556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Version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XI :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+mn-ea"/>
              </a:rPr>
              <a:t> AI NVR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165" name="直接连接符 164"/>
          <p:cNvCxnSpPr/>
          <p:nvPr/>
        </p:nvCxnSpPr>
        <p:spPr bwMode="auto">
          <a:xfrm>
            <a:off x="8289290" y="493204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椭圆 165"/>
          <p:cNvSpPr/>
          <p:nvPr/>
        </p:nvSpPr>
        <p:spPr bwMode="auto">
          <a:xfrm>
            <a:off x="8242300" y="5353050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67" name="直接连接符 166"/>
          <p:cNvCxnSpPr/>
          <p:nvPr/>
        </p:nvCxnSpPr>
        <p:spPr bwMode="auto">
          <a:xfrm>
            <a:off x="9566910" y="493204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8" name="椭圆 167"/>
          <p:cNvSpPr/>
          <p:nvPr/>
        </p:nvSpPr>
        <p:spPr bwMode="auto">
          <a:xfrm>
            <a:off x="9519920" y="5353050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37" name="TextBox 69"/>
          <p:cNvSpPr>
            <a:spLocks noChangeArrowheads="1"/>
          </p:cNvSpPr>
          <p:nvPr/>
        </p:nvSpPr>
        <p:spPr bwMode="auto">
          <a:xfrm>
            <a:off x="3006090" y="5472430"/>
            <a:ext cx="1221740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  <a:sym typeface="文泉驿微米黑" charset="-122"/>
              </a:rPr>
              <a:t>Enregistrement vidéo réseau</a:t>
            </a:r>
          </a:p>
        </p:txBody>
      </p:sp>
      <p:sp>
        <p:nvSpPr>
          <p:cNvPr id="138" name="矩形 137"/>
          <p:cNvSpPr/>
          <p:nvPr/>
        </p:nvSpPr>
        <p:spPr bwMode="auto">
          <a:xfrm>
            <a:off x="4292600" y="4215130"/>
            <a:ext cx="753745" cy="72009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0" name="矩形 139"/>
          <p:cNvSpPr/>
          <p:nvPr/>
        </p:nvSpPr>
        <p:spPr bwMode="auto">
          <a:xfrm>
            <a:off x="5205095" y="421513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</a:p>
        </p:txBody>
      </p:sp>
      <p:sp>
        <p:nvSpPr>
          <p:cNvPr id="144" name="矩形 143"/>
          <p:cNvSpPr/>
          <p:nvPr/>
        </p:nvSpPr>
        <p:spPr bwMode="auto">
          <a:xfrm>
            <a:off x="3290570" y="421513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5" name="矩形 144"/>
          <p:cNvSpPr/>
          <p:nvPr/>
        </p:nvSpPr>
        <p:spPr bwMode="auto">
          <a:xfrm>
            <a:off x="6118225" y="421513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</a:p>
        </p:txBody>
      </p:sp>
      <p:sp>
        <p:nvSpPr>
          <p:cNvPr id="148" name="TextBox 16"/>
          <p:cNvSpPr txBox="1"/>
          <p:nvPr/>
        </p:nvSpPr>
        <p:spPr>
          <a:xfrm>
            <a:off x="5046345" y="5472430"/>
            <a:ext cx="1078865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Disque dur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08 : 8 HDD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16 : 16 disques durs</a:t>
            </a:r>
          </a:p>
        </p:txBody>
      </p:sp>
      <p:sp>
        <p:nvSpPr>
          <p:cNvPr id="154" name="TextBox 69"/>
          <p:cNvSpPr>
            <a:spLocks noChangeArrowheads="1"/>
          </p:cNvSpPr>
          <p:nvPr/>
        </p:nvSpPr>
        <p:spPr bwMode="auto">
          <a:xfrm>
            <a:off x="4259580" y="5472430"/>
            <a:ext cx="818515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  <a:sym typeface="文泉驿微米黑" charset="-122"/>
              </a:rPr>
              <a:t>Série</a:t>
            </a:r>
          </a:p>
        </p:txBody>
      </p:sp>
      <p:cxnSp>
        <p:nvCxnSpPr>
          <p:cNvPr id="155" name="直接连接符 154"/>
          <p:cNvCxnSpPr/>
          <p:nvPr/>
        </p:nvCxnSpPr>
        <p:spPr bwMode="auto">
          <a:xfrm>
            <a:off x="3681730" y="493204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椭圆 155"/>
          <p:cNvSpPr/>
          <p:nvPr/>
        </p:nvSpPr>
        <p:spPr bwMode="auto">
          <a:xfrm>
            <a:off x="3634740" y="5353050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57" name="直接连接符 156"/>
          <p:cNvCxnSpPr/>
          <p:nvPr/>
        </p:nvCxnSpPr>
        <p:spPr bwMode="auto">
          <a:xfrm>
            <a:off x="4669155" y="493204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椭圆 157"/>
          <p:cNvSpPr/>
          <p:nvPr/>
        </p:nvSpPr>
        <p:spPr bwMode="auto">
          <a:xfrm>
            <a:off x="4622165" y="5353050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59" name="直接连接符 158"/>
          <p:cNvCxnSpPr/>
          <p:nvPr/>
        </p:nvCxnSpPr>
        <p:spPr bwMode="auto">
          <a:xfrm>
            <a:off x="5591810" y="493204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椭圆 159"/>
          <p:cNvSpPr/>
          <p:nvPr/>
        </p:nvSpPr>
        <p:spPr bwMode="auto">
          <a:xfrm>
            <a:off x="5544820" y="5353050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61" name="直接连接符 160"/>
          <p:cNvCxnSpPr/>
          <p:nvPr/>
        </p:nvCxnSpPr>
        <p:spPr bwMode="auto">
          <a:xfrm>
            <a:off x="6507480" y="493204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椭圆 161"/>
          <p:cNvSpPr/>
          <p:nvPr/>
        </p:nvSpPr>
        <p:spPr bwMode="auto">
          <a:xfrm>
            <a:off x="6459855" y="5353050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71" name="TextBox 36"/>
          <p:cNvSpPr txBox="1"/>
          <p:nvPr/>
        </p:nvSpPr>
        <p:spPr>
          <a:xfrm>
            <a:off x="6077585" y="5471795"/>
            <a:ext cx="2258695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Fonction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R : Alimentation redondante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H : Châssis de type tiroir</a:t>
            </a:r>
          </a:p>
        </p:txBody>
      </p:sp>
      <p:cxnSp>
        <p:nvCxnSpPr>
          <p:cNvPr id="3" name="直接连接符 2"/>
          <p:cNvCxnSpPr/>
          <p:nvPr/>
        </p:nvCxnSpPr>
        <p:spPr bwMode="auto">
          <a:xfrm flipV="1">
            <a:off x="7322185" y="4574540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矩形 38"/>
          <p:cNvSpPr/>
          <p:nvPr/>
        </p:nvSpPr>
        <p:spPr bwMode="auto">
          <a:xfrm>
            <a:off x="6596697" y="121698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69"/>
          <p:cNvSpPr>
            <a:spLocks noChangeArrowheads="1"/>
          </p:cNvSpPr>
          <p:nvPr/>
        </p:nvSpPr>
        <p:spPr bwMode="auto">
          <a:xfrm>
            <a:off x="1453197" y="2524445"/>
            <a:ext cx="1264285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Calibri" panose="020F0502020204030204" charset="0"/>
              </a:rPr>
              <a:t>Marque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Calibri" panose="020F0502020204030204" charset="0"/>
              </a:rPr>
              <a:t>: Dahua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9" name="TextBox 69"/>
          <p:cNvSpPr>
            <a:spLocks noChangeArrowheads="1"/>
          </p:cNvSpPr>
          <p:nvPr/>
        </p:nvSpPr>
        <p:spPr bwMode="auto">
          <a:xfrm>
            <a:off x="2636202" y="2530795"/>
            <a:ext cx="1221740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文泉驿微米黑" charset="-122"/>
              </a:rPr>
              <a:t>Enregistrement vidéo réseau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3857942" y="121698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52" name="矩形 51"/>
          <p:cNvSpPr/>
          <p:nvPr/>
        </p:nvSpPr>
        <p:spPr bwMode="auto">
          <a:xfrm>
            <a:off x="1639887" y="121698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4771072" y="121698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V="1">
            <a:off x="2553017" y="1577025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直接连接符 80"/>
          <p:cNvCxnSpPr/>
          <p:nvPr/>
        </p:nvCxnSpPr>
        <p:spPr bwMode="auto">
          <a:xfrm>
            <a:off x="2025967" y="193389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椭圆 81"/>
          <p:cNvSpPr/>
          <p:nvPr/>
        </p:nvSpPr>
        <p:spPr bwMode="auto">
          <a:xfrm>
            <a:off x="1978977" y="235553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2945447" y="121698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5684202" y="1216980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</a:p>
        </p:txBody>
      </p:sp>
      <p:sp>
        <p:nvSpPr>
          <p:cNvPr id="87" name="TextBox 16"/>
          <p:cNvSpPr txBox="1"/>
          <p:nvPr/>
        </p:nvSpPr>
        <p:spPr>
          <a:xfrm>
            <a:off x="4364831" y="2516619"/>
            <a:ext cx="14582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HDD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1 : 1 disque dur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2 : 2 disques durs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4 : 4 disques durs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8 : 8 disques durs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0 : 16 disques durs</a:t>
            </a:r>
          </a:p>
        </p:txBody>
      </p:sp>
      <p:sp>
        <p:nvSpPr>
          <p:cNvPr id="91" name="TextBox 19"/>
          <p:cNvSpPr txBox="1"/>
          <p:nvPr/>
        </p:nvSpPr>
        <p:spPr>
          <a:xfrm>
            <a:off x="5683567" y="2530795"/>
            <a:ext cx="11137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Canal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04 : 4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08 : 8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16 : 16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32 : 32 canaux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64 : 64 canaux</a:t>
            </a:r>
          </a:p>
        </p:txBody>
      </p:sp>
      <p:sp>
        <p:nvSpPr>
          <p:cNvPr id="94" name="TextBox 26"/>
          <p:cNvSpPr txBox="1"/>
          <p:nvPr/>
        </p:nvSpPr>
        <p:spPr>
          <a:xfrm>
            <a:off x="6700837" y="2530795"/>
            <a:ext cx="163893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Boîtier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rPr>
              <a:t>HS : Compact 1U</a:t>
            </a:r>
          </a:p>
        </p:txBody>
      </p:sp>
      <p:sp>
        <p:nvSpPr>
          <p:cNvPr id="45" name="TextBox 69"/>
          <p:cNvSpPr>
            <a:spLocks noChangeArrowheads="1"/>
          </p:cNvSpPr>
          <p:nvPr/>
        </p:nvSpPr>
        <p:spPr bwMode="auto">
          <a:xfrm>
            <a:off x="3857942" y="2524445"/>
            <a:ext cx="1410970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  <a:sym typeface="文泉驿微米黑" charset="-122"/>
              </a:rPr>
              <a:t>Série</a:t>
            </a:r>
          </a:p>
        </p:txBody>
      </p:sp>
      <p:cxnSp>
        <p:nvCxnSpPr>
          <p:cNvPr id="108" name="直接连接符 107"/>
          <p:cNvCxnSpPr/>
          <p:nvPr/>
        </p:nvCxnSpPr>
        <p:spPr bwMode="auto">
          <a:xfrm>
            <a:off x="3322002" y="193389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椭圆 108"/>
          <p:cNvSpPr/>
          <p:nvPr/>
        </p:nvSpPr>
        <p:spPr bwMode="auto">
          <a:xfrm>
            <a:off x="3275012" y="235553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cxnSp>
        <p:nvCxnSpPr>
          <p:cNvPr id="112" name="直接连接符 111"/>
          <p:cNvCxnSpPr/>
          <p:nvPr/>
        </p:nvCxnSpPr>
        <p:spPr bwMode="auto">
          <a:xfrm>
            <a:off x="4235132" y="193389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椭圆 112"/>
          <p:cNvSpPr/>
          <p:nvPr/>
        </p:nvSpPr>
        <p:spPr bwMode="auto">
          <a:xfrm>
            <a:off x="4188142" y="235553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cxnSp>
        <p:nvCxnSpPr>
          <p:cNvPr id="115" name="直接连接符 114"/>
          <p:cNvCxnSpPr/>
          <p:nvPr/>
        </p:nvCxnSpPr>
        <p:spPr bwMode="auto">
          <a:xfrm>
            <a:off x="5157152" y="193389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椭圆 115"/>
          <p:cNvSpPr/>
          <p:nvPr/>
        </p:nvSpPr>
        <p:spPr bwMode="auto">
          <a:xfrm>
            <a:off x="5110162" y="235553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 bwMode="auto">
          <a:xfrm>
            <a:off x="6072822" y="193389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椭圆 118"/>
          <p:cNvSpPr/>
          <p:nvPr/>
        </p:nvSpPr>
        <p:spPr bwMode="auto">
          <a:xfrm>
            <a:off x="6025832" y="235553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cxnSp>
        <p:nvCxnSpPr>
          <p:cNvPr id="121" name="直接连接符 120"/>
          <p:cNvCxnSpPr/>
          <p:nvPr/>
        </p:nvCxnSpPr>
        <p:spPr bwMode="auto">
          <a:xfrm>
            <a:off x="6988492" y="1933895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椭圆 121"/>
          <p:cNvSpPr/>
          <p:nvPr/>
        </p:nvSpPr>
        <p:spPr bwMode="auto">
          <a:xfrm>
            <a:off x="6941502" y="235553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 panose="02010600030101010101" charset="-122"/>
              <a:cs typeface="Segoe UI" panose="020B0502040204020203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632382" y="1216980"/>
            <a:ext cx="1877695" cy="2041525"/>
            <a:chOff x="10146" y="1922"/>
            <a:chExt cx="2957" cy="3215"/>
          </a:xfrm>
        </p:grpSpPr>
        <p:sp>
          <p:nvSpPr>
            <p:cNvPr id="40" name="矩形 39"/>
            <p:cNvSpPr/>
            <p:nvPr/>
          </p:nvSpPr>
          <p:spPr bwMode="auto">
            <a:xfrm>
              <a:off x="10764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 bwMode="auto">
            <a:xfrm flipV="1">
              <a:off x="12201" y="2489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接连接符 65"/>
            <p:cNvCxnSpPr/>
            <p:nvPr/>
          </p:nvCxnSpPr>
          <p:spPr bwMode="auto">
            <a:xfrm flipV="1">
              <a:off x="10146" y="2489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TextBox 18"/>
            <p:cNvSpPr txBox="1"/>
            <p:nvPr/>
          </p:nvSpPr>
          <p:spPr>
            <a:xfrm>
              <a:off x="10688" y="3991"/>
              <a:ext cx="2415" cy="11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rPr>
                <a:t>Fonction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rPr>
                <a:t>P : PoE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rPr>
                <a:t>FP : POE avant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rPr>
                <a:t>HP : POE élevé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rPr>
                <a:t>2N : 2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F1115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rPr>
                <a:t>ports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F1115"/>
                  </a:solidFill>
                  <a:effectLst/>
                  <a:uLnTx/>
                  <a:uFillTx/>
                  <a:latin typeface="quote-cjk-patch"/>
                  <a:ea typeface="等线"/>
                  <a:cs typeface="+mn-cs"/>
                </a:rPr>
                <a:t> réseau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350" y="3051"/>
              <a:ext cx="148" cy="806"/>
              <a:chOff x="11350" y="3051"/>
              <a:chExt cx="148" cy="806"/>
            </a:xfrm>
          </p:grpSpPr>
          <p:cxnSp>
            <p:nvCxnSpPr>
              <p:cNvPr id="124" name="直接连接符 123"/>
              <p:cNvCxnSpPr/>
              <p:nvPr/>
            </p:nvCxnSpPr>
            <p:spPr bwMode="auto">
              <a:xfrm>
                <a:off x="11424" y="3051"/>
                <a:ext cx="0" cy="6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5" name="椭圆 124"/>
              <p:cNvSpPr/>
              <p:nvPr/>
            </p:nvSpPr>
            <p:spPr bwMode="auto">
              <a:xfrm>
                <a:off x="11350" y="3715"/>
                <a:ext cx="148" cy="1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403397" y="1230315"/>
            <a:ext cx="2456180" cy="2341245"/>
            <a:chOff x="12819" y="1922"/>
            <a:chExt cx="3868" cy="3687"/>
          </a:xfrm>
        </p:grpSpPr>
        <p:sp>
          <p:nvSpPr>
            <p:cNvPr id="44" name="矩形 43"/>
            <p:cNvSpPr/>
            <p:nvPr/>
          </p:nvSpPr>
          <p:spPr bwMode="auto">
            <a:xfrm>
              <a:off x="12819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TextBox 48"/>
            <p:cNvSpPr txBox="1"/>
            <p:nvPr/>
          </p:nvSpPr>
          <p:spPr>
            <a:xfrm>
              <a:off x="13001" y="3981"/>
              <a:ext cx="3686" cy="16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  <a:sym typeface="+mn-ea"/>
                </a:rPr>
                <a:t>Fonction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  <a:sym typeface="+mn-ea"/>
                </a:rPr>
                <a:t>I/EI/EI2/XI : 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  <a:sym typeface="+mn-ea"/>
                </a:rPr>
                <a:t>Pro : Grand modèle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rPr>
                <a:t>WT : Large plage de températures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rPr>
                <a:t>4G : Avec module 4G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  <a:sym typeface="+mn-ea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  <a:sym typeface="+mn-ea"/>
                </a:rPr>
                <a:t> 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3339" y="3035"/>
              <a:ext cx="148" cy="806"/>
              <a:chOff x="11350" y="3051"/>
              <a:chExt cx="148" cy="806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11424" y="3051"/>
                <a:ext cx="0" cy="6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椭圆 8"/>
              <p:cNvSpPr/>
              <p:nvPr/>
            </p:nvSpPr>
            <p:spPr bwMode="auto">
              <a:xfrm>
                <a:off x="11350" y="3715"/>
                <a:ext cx="148" cy="1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等线 Light" panose="02010600030101010101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76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NVR IA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943399-EA57-4ED1-B1E2-320BB62E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61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9"/>
          <p:cNvSpPr txBox="1"/>
          <p:nvPr/>
        </p:nvSpPr>
        <p:spPr>
          <a:xfrm>
            <a:off x="8086205" y="2964848"/>
            <a:ext cx="3185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Numéros des caméras :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deux caméras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quatre caméras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huit caméras</a:t>
            </a:r>
          </a:p>
          <a:p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799902" y="1558572"/>
            <a:ext cx="312096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HFW1220SP-0360B-S2</a:t>
            </a:r>
          </a:p>
        </p:txBody>
      </p:sp>
      <p:sp>
        <p:nvSpPr>
          <p:cNvPr id="39" name="矩形 38"/>
          <p:cNvSpPr/>
          <p:nvPr/>
        </p:nvSpPr>
        <p:spPr bwMode="auto">
          <a:xfrm>
            <a:off x="31033" y="155857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8829471" y="1558572"/>
            <a:ext cx="33100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HDW1220SP-0360B-S2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944965" y="155857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</a:p>
        </p:txBody>
      </p:sp>
      <p:cxnSp>
        <p:nvCxnSpPr>
          <p:cNvPr id="49" name="直接连接符 48"/>
          <p:cNvCxnSpPr/>
          <p:nvPr/>
        </p:nvCxnSpPr>
        <p:spPr bwMode="auto">
          <a:xfrm flipH="1">
            <a:off x="735552" y="191857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26"/>
          <p:cNvSpPr txBox="1"/>
          <p:nvPr/>
        </p:nvSpPr>
        <p:spPr>
          <a:xfrm>
            <a:off x="2386098" y="2964848"/>
            <a:ext cx="15274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Modèle de stockage :</a:t>
            </a:r>
            <a:br>
              <a:rPr lang="en-US" altLang="zh-CN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NVR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HCVR</a:t>
            </a:r>
          </a:p>
          <a:p>
            <a:endParaRPr lang="en-US" altLang="zh-CN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altLang="zh-CN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070843" y="2255584"/>
            <a:ext cx="90000" cy="732840"/>
            <a:chOff x="2686859" y="2857598"/>
            <a:chExt cx="90000" cy="73284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398871" y="2288233"/>
            <a:ext cx="90000" cy="732840"/>
            <a:chOff x="2686859" y="2857598"/>
            <a:chExt cx="90000" cy="732840"/>
          </a:xfrm>
        </p:grpSpPr>
        <p:cxnSp>
          <p:nvCxnSpPr>
            <p:cNvPr id="56" name="直接连接符 5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 bwMode="auto">
          <a:xfrm>
            <a:off x="8251540" y="1558572"/>
            <a:ext cx="384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51739" y="1679533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905386" y="1679533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 flipH="1">
            <a:off x="8620058" y="191857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矩形 66"/>
          <p:cNvSpPr/>
          <p:nvPr/>
        </p:nvSpPr>
        <p:spPr bwMode="auto">
          <a:xfrm>
            <a:off x="2097894" y="1558572"/>
            <a:ext cx="179340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NVR4104-P</a:t>
            </a:r>
          </a:p>
        </p:txBody>
      </p:sp>
      <p:sp>
        <p:nvSpPr>
          <p:cNvPr id="68" name="矩形 67"/>
          <p:cNvSpPr/>
          <p:nvPr/>
        </p:nvSpPr>
        <p:spPr bwMode="auto">
          <a:xfrm>
            <a:off x="4221969" y="1558572"/>
            <a:ext cx="384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875815" y="1679533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0425447" y="2284040"/>
            <a:ext cx="90000" cy="732840"/>
            <a:chOff x="2686859" y="2857598"/>
            <a:chExt cx="90000" cy="732840"/>
          </a:xfrm>
        </p:grpSpPr>
        <p:cxnSp>
          <p:nvCxnSpPr>
            <p:cNvPr id="71" name="直接连接符 7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3" name="TextBox 29"/>
          <p:cNvSpPr txBox="1"/>
          <p:nvPr/>
        </p:nvSpPr>
        <p:spPr>
          <a:xfrm>
            <a:off x="9915543" y="2964848"/>
            <a:ext cx="1891320" cy="644507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Modèle de caméra :</a:t>
            </a:r>
          </a:p>
          <a:p>
            <a:r>
              <a:rPr lang="it-IT" altLang="zh-CN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Série IPC</a:t>
            </a:r>
          </a:p>
          <a:p>
            <a:r>
              <a:rPr lang="it-IT" altLang="zh-CN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Série HDCVI</a:t>
            </a:r>
          </a:p>
        </p:txBody>
      </p:sp>
      <p:sp>
        <p:nvSpPr>
          <p:cNvPr id="74" name="TextBox 29"/>
          <p:cNvSpPr txBox="1"/>
          <p:nvPr/>
        </p:nvSpPr>
        <p:spPr>
          <a:xfrm>
            <a:off x="4093554" y="2964848"/>
            <a:ext cx="3185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caméras :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deux caméras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quatre caméras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huit caméras</a:t>
            </a:r>
          </a:p>
          <a:p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367808" y="2287576"/>
            <a:ext cx="90000" cy="732840"/>
            <a:chOff x="2686859" y="2857598"/>
            <a:chExt cx="90000" cy="732840"/>
          </a:xfrm>
        </p:grpSpPr>
        <p:cxnSp>
          <p:nvCxnSpPr>
            <p:cNvPr id="76" name="直接连接符 7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椭圆 7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442776" y="2283382"/>
            <a:ext cx="90000" cy="732840"/>
            <a:chOff x="2686859" y="2857598"/>
            <a:chExt cx="90000" cy="732840"/>
          </a:xfrm>
        </p:grpSpPr>
        <p:cxnSp>
          <p:nvCxnSpPr>
            <p:cNvPr id="79" name="直接连接符 7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椭圆 7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1" name="TextBox 29"/>
          <p:cNvSpPr txBox="1"/>
          <p:nvPr/>
        </p:nvSpPr>
        <p:spPr>
          <a:xfrm>
            <a:off x="5932872" y="2964848"/>
            <a:ext cx="1891320" cy="644507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Modèle de caméra :</a:t>
            </a:r>
          </a:p>
          <a:p>
            <a:r>
              <a:rPr lang="it-IT" altLang="zh-CN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Série IPC</a:t>
            </a:r>
          </a:p>
          <a:p>
            <a:r>
              <a:rPr lang="it-IT" altLang="zh-CN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Série HDCVI</a:t>
            </a: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4590488" y="191857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Kit NVR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1275BC-9AD5-441F-BBD3-38E74488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9"/>
          <p:cNvSpPr>
            <a:spLocks noChangeArrowheads="1"/>
          </p:cNvSpPr>
          <p:nvPr/>
        </p:nvSpPr>
        <p:spPr bwMode="auto">
          <a:xfrm>
            <a:off x="200872" y="2945131"/>
            <a:ext cx="1208617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7" name="TextBox 70"/>
          <p:cNvSpPr>
            <a:spLocks noChangeArrowheads="1"/>
          </p:cNvSpPr>
          <p:nvPr/>
        </p:nvSpPr>
        <p:spPr bwMode="auto">
          <a:xfrm>
            <a:off x="3034974" y="2945131"/>
            <a:ext cx="1284817" cy="9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Disque dur :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 disque dur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 disques durs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 disques durs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8 disques durs</a:t>
            </a:r>
          </a:p>
        </p:txBody>
      </p:sp>
      <p:sp>
        <p:nvSpPr>
          <p:cNvPr id="28" name="TextBox 72"/>
          <p:cNvSpPr>
            <a:spLocks noChangeArrowheads="1"/>
          </p:cNvSpPr>
          <p:nvPr/>
        </p:nvSpPr>
        <p:spPr bwMode="auto">
          <a:xfrm>
            <a:off x="4866128" y="4245207"/>
            <a:ext cx="2774951" cy="180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Boîtier 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intelligent 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 : élégant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HS : compact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mini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HE : mini 1U</a:t>
            </a:r>
            <a:r>
              <a:rPr lang="es-E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AN :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 : 1,5U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 : 2U</a:t>
            </a:r>
          </a:p>
        </p:txBody>
      </p:sp>
      <p:sp>
        <p:nvSpPr>
          <p:cNvPr id="29" name="TextBox 76"/>
          <p:cNvSpPr>
            <a:spLocks noChangeArrowheads="1"/>
          </p:cNvSpPr>
          <p:nvPr/>
        </p:nvSpPr>
        <p:spPr bwMode="auto">
          <a:xfrm>
            <a:off x="5707772" y="2945131"/>
            <a:ext cx="1619251" cy="9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4M : 4M@15fps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5M : 5MP@12 images par seconde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4KL : 4K à 7 images par seconde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4K : 4K@15 images par seconde</a:t>
            </a: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2171159" y="3843933"/>
            <a:ext cx="1888067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: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4/5/7 :  WizSense</a:t>
            </a:r>
            <a:r>
              <a:rPr lang="it-IT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 : 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WizMind</a:t>
            </a:r>
            <a:endParaRPr lang="en-US" altLang="it-IT" sz="11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4059535" y="2945131"/>
            <a:ext cx="1335617" cy="9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Canal </a:t>
            </a: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l-PL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 : 4 canaux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 : 8 canaux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 canaux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 : 32 canaux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1336691" y="1480397"/>
            <a:ext cx="823384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33705" y="1480397"/>
            <a:ext cx="721784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2307930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229707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182301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5062976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9932461" y="1480397"/>
            <a:ext cx="544535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8P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9" name="直接连接符 103"/>
          <p:cNvCxnSpPr/>
          <p:nvPr/>
        </p:nvCxnSpPr>
        <p:spPr>
          <a:xfrm>
            <a:off x="1164005" y="1840231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" name="组合 109"/>
          <p:cNvGrpSpPr/>
          <p:nvPr/>
        </p:nvGrpSpPr>
        <p:grpSpPr>
          <a:xfrm>
            <a:off x="761789" y="2212764"/>
            <a:ext cx="88900" cy="726016"/>
            <a:chOff x="2686859" y="2864898"/>
            <a:chExt cx="90000" cy="725540"/>
          </a:xfrm>
        </p:grpSpPr>
        <p:cxnSp>
          <p:nvCxnSpPr>
            <p:cNvPr id="44" name="直接连接符 107"/>
            <p:cNvCxnSpPr/>
            <p:nvPr/>
          </p:nvCxnSpPr>
          <p:spPr>
            <a:xfrm>
              <a:off x="2731859" y="28648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椭圆 4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7" name="直接连接符 125"/>
          <p:cNvCxnSpPr/>
          <p:nvPr/>
        </p:nvCxnSpPr>
        <p:spPr>
          <a:xfrm>
            <a:off x="5439743" y="2166197"/>
            <a:ext cx="0" cy="2009958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椭圆 47"/>
          <p:cNvSpPr/>
          <p:nvPr/>
        </p:nvSpPr>
        <p:spPr bwMode="auto">
          <a:xfrm>
            <a:off x="5393713" y="4087255"/>
            <a:ext cx="91017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51" name="组合 130"/>
          <p:cNvGrpSpPr/>
          <p:nvPr/>
        </p:nvGrpSpPr>
        <p:grpSpPr>
          <a:xfrm>
            <a:off x="6497290" y="2181014"/>
            <a:ext cx="88900" cy="732367"/>
            <a:chOff x="2686859" y="2857598"/>
            <a:chExt cx="90000" cy="732840"/>
          </a:xfrm>
        </p:grpSpPr>
        <p:cxnSp>
          <p:nvCxnSpPr>
            <p:cNvPr id="52" name="直接连接符 13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6196722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4KL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8" name="直接连接符 53"/>
          <p:cNvCxnSpPr/>
          <p:nvPr/>
        </p:nvCxnSpPr>
        <p:spPr>
          <a:xfrm>
            <a:off x="7047260" y="1840231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9" name="组合 65"/>
          <p:cNvGrpSpPr/>
          <p:nvPr/>
        </p:nvGrpSpPr>
        <p:grpSpPr>
          <a:xfrm>
            <a:off x="3545091" y="2212765"/>
            <a:ext cx="88900" cy="732367"/>
            <a:chOff x="2686859" y="2857598"/>
            <a:chExt cx="90000" cy="732840"/>
          </a:xfrm>
        </p:grpSpPr>
        <p:cxnSp>
          <p:nvCxnSpPr>
            <p:cNvPr id="91" name="直接连接符 66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椭圆 9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05" name="直接连接符 7"/>
          <p:cNvCxnSpPr/>
          <p:nvPr/>
        </p:nvCxnSpPr>
        <p:spPr>
          <a:xfrm>
            <a:off x="5902457" y="1840231"/>
            <a:ext cx="154517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6" name="组合 43"/>
          <p:cNvGrpSpPr/>
          <p:nvPr/>
        </p:nvGrpSpPr>
        <p:grpSpPr>
          <a:xfrm>
            <a:off x="4497686" y="2200065"/>
            <a:ext cx="88900" cy="732367"/>
            <a:chOff x="2686859" y="2857598"/>
            <a:chExt cx="90000" cy="732840"/>
          </a:xfrm>
        </p:grpSpPr>
        <p:cxnSp>
          <p:nvCxnSpPr>
            <p:cNvPr id="107" name="直接连接符 44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椭圆 11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12" name="直接连接符 62"/>
          <p:cNvCxnSpPr/>
          <p:nvPr/>
        </p:nvCxnSpPr>
        <p:spPr>
          <a:xfrm flipH="1">
            <a:off x="2675173" y="2212765"/>
            <a:ext cx="1059" cy="1504268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TextBox 76"/>
          <p:cNvSpPr>
            <a:spLocks noChangeArrowheads="1"/>
          </p:cNvSpPr>
          <p:nvPr/>
        </p:nvSpPr>
        <p:spPr bwMode="auto">
          <a:xfrm>
            <a:off x="9964213" y="2945131"/>
            <a:ext cx="2227788" cy="190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4P </a:t>
            </a:r>
            <a:r>
              <a:rPr lang="zh-CN" altLang="en-US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4POC</a:t>
            </a:r>
            <a:endParaRPr lang="pt-BR" altLang="zh-CN" sz="11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8P 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:</a:t>
            </a: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8POC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16P 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16POC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LP 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Boucle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 </a:t>
            </a:r>
            <a:r>
              <a:rPr lang="zh-CN" altLang="en-US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 interne 512 Go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SSD1T </a:t>
            </a:r>
            <a:r>
              <a:rPr lang="zh-CN" altLang="en-US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 interne 1 To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1×1 To/SSD </a:t>
            </a:r>
            <a:r>
              <a:rPr lang="zh-CN" altLang="en-US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 interne 1 To</a:t>
            </a:r>
          </a:p>
          <a:p>
            <a:pPr fontAlgn="base">
              <a:spcBef>
                <a:spcPct val="0"/>
              </a:spcBef>
              <a:buNone/>
            </a:pPr>
            <a:endParaRPr lang="en-US" altLang="zh-CN" sz="1400" noProof="1">
              <a:solidFill>
                <a:srgbClr val="FF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endParaRPr lang="zh-CN" altLang="en-US" sz="1400" noProof="1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114" name="组合 50"/>
          <p:cNvGrpSpPr/>
          <p:nvPr/>
        </p:nvGrpSpPr>
        <p:grpSpPr>
          <a:xfrm>
            <a:off x="10269013" y="2208531"/>
            <a:ext cx="67266" cy="732367"/>
            <a:chOff x="2686859" y="2857598"/>
            <a:chExt cx="90000" cy="732840"/>
          </a:xfrm>
        </p:grpSpPr>
        <p:cxnSp>
          <p:nvCxnSpPr>
            <p:cNvPr id="115" name="直接连接符 54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6" name="椭圆 1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8" name="TextBox 76"/>
          <p:cNvSpPr>
            <a:spLocks noChangeArrowheads="1"/>
          </p:cNvSpPr>
          <p:nvPr/>
        </p:nvSpPr>
        <p:spPr bwMode="auto">
          <a:xfrm>
            <a:off x="7176639" y="2962064"/>
            <a:ext cx="1619251" cy="11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S2 : 2e génération</a:t>
            </a:r>
            <a:r>
              <a:rPr lang="pt-BR" altLang="zh-CN" sz="11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X : H.265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</a:t>
            </a: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IA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I2 : 2</a:t>
            </a:r>
            <a:r>
              <a:rPr lang="en-US" altLang="pt-BR" sz="11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e génération AI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I3 : 3e génération d'</a:t>
            </a:r>
            <a:r>
              <a:rPr lang="en-US" altLang="pt-BR" sz="11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s AI</a:t>
            </a:r>
          </a:p>
        </p:txBody>
      </p:sp>
      <p:grpSp>
        <p:nvGrpSpPr>
          <p:cNvPr id="129" name="组合 90"/>
          <p:cNvGrpSpPr/>
          <p:nvPr/>
        </p:nvGrpSpPr>
        <p:grpSpPr>
          <a:xfrm>
            <a:off x="7735440" y="2181014"/>
            <a:ext cx="88900" cy="734484"/>
            <a:chOff x="2686859" y="2857598"/>
            <a:chExt cx="90000" cy="732840"/>
          </a:xfrm>
        </p:grpSpPr>
        <p:cxnSp>
          <p:nvCxnSpPr>
            <p:cNvPr id="130" name="直接连接符 9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" name="椭圆 1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5" name="矩形 134"/>
          <p:cNvSpPr/>
          <p:nvPr/>
        </p:nvSpPr>
        <p:spPr bwMode="auto">
          <a:xfrm>
            <a:off x="7434872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I3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TextBox 72"/>
          <p:cNvSpPr>
            <a:spLocks noChangeArrowheads="1"/>
          </p:cNvSpPr>
          <p:nvPr/>
        </p:nvSpPr>
        <p:spPr bwMode="auto">
          <a:xfrm>
            <a:off x="5645061" y="5556608"/>
            <a:ext cx="388196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Remarque 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s-E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Tous les modèles prennent en charge l'entrée/sortie audio et la communication bidirectionnelle</a:t>
            </a:r>
            <a:endParaRPr lang="pt-BR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s-E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Les modèles S, L, HE et A prennent en charge l'entrée/sortie d'alarme</a:t>
            </a:r>
          </a:p>
          <a:p>
            <a:pPr fontAlgn="base">
              <a:spcBef>
                <a:spcPct val="0"/>
              </a:spcBef>
              <a:buNone/>
            </a:pPr>
            <a:endParaRPr lang="es-ES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4796447" y="4223553"/>
            <a:ext cx="4660900" cy="2279651"/>
          </a:xfrm>
          <a:custGeom>
            <a:avLst/>
            <a:gdLst>
              <a:gd name="connsiteX0" fmla="*/ 0 w 3223152"/>
              <a:gd name="connsiteY0" fmla="*/ 0 h 1847278"/>
              <a:gd name="connsiteX1" fmla="*/ 1127588 w 3223152"/>
              <a:gd name="connsiteY1" fmla="*/ 0 h 1847278"/>
              <a:gd name="connsiteX2" fmla="*/ 1127588 w 3223152"/>
              <a:gd name="connsiteY2" fmla="*/ 952620 h 1847278"/>
              <a:gd name="connsiteX3" fmla="*/ 3223152 w 3223152"/>
              <a:gd name="connsiteY3" fmla="*/ 952620 h 1847278"/>
              <a:gd name="connsiteX4" fmla="*/ 3223152 w 3223152"/>
              <a:gd name="connsiteY4" fmla="*/ 1846717 h 1847278"/>
              <a:gd name="connsiteX5" fmla="*/ 1127588 w 3223152"/>
              <a:gd name="connsiteY5" fmla="*/ 1846717 h 1847278"/>
              <a:gd name="connsiteX6" fmla="*/ 1127588 w 3223152"/>
              <a:gd name="connsiteY6" fmla="*/ 1847278 h 1847278"/>
              <a:gd name="connsiteX7" fmla="*/ 0 w 3223152"/>
              <a:gd name="connsiteY7" fmla="*/ 1847278 h 184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152" h="1847278">
                <a:moveTo>
                  <a:pt x="0" y="0"/>
                </a:moveTo>
                <a:lnTo>
                  <a:pt x="1127588" y="0"/>
                </a:lnTo>
                <a:lnTo>
                  <a:pt x="1127588" y="952620"/>
                </a:lnTo>
                <a:lnTo>
                  <a:pt x="3223152" y="952620"/>
                </a:lnTo>
                <a:lnTo>
                  <a:pt x="3223152" y="1846717"/>
                </a:lnTo>
                <a:lnTo>
                  <a:pt x="1127588" y="1846717"/>
                </a:lnTo>
                <a:lnTo>
                  <a:pt x="1127588" y="1847278"/>
                </a:lnTo>
                <a:lnTo>
                  <a:pt x="0" y="1847278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noProof="1"/>
          </a:p>
        </p:txBody>
      </p:sp>
      <p:sp>
        <p:nvSpPr>
          <p:cNvPr id="138" name="TextBox 69"/>
          <p:cNvSpPr/>
          <p:nvPr/>
        </p:nvSpPr>
        <p:spPr>
          <a:xfrm>
            <a:off x="1258375" y="3059431"/>
            <a:ext cx="878416" cy="4794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1" rIns="68580" bIns="34291" anchor="t">
            <a:spAutoFit/>
          </a:bodyPr>
          <a:lstStyle/>
          <a:p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sym typeface="Calibri" panose="020F0502020204030204" pitchFamily="34" charset="0"/>
              </a:rPr>
              <a:t>HDCVI </a:t>
            </a:r>
          </a:p>
          <a:p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sym typeface="Calibri" panose="020F0502020204030204" pitchFamily="34" charset="0"/>
              </a:rPr>
              <a:t>Enregistreur</a:t>
            </a:r>
            <a:endParaRPr lang="en-US" altLang="zh-CN" sz="133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139" name="组合 117"/>
          <p:cNvGrpSpPr/>
          <p:nvPr/>
        </p:nvGrpSpPr>
        <p:grpSpPr>
          <a:xfrm>
            <a:off x="1702875" y="2193714"/>
            <a:ext cx="88900" cy="732367"/>
            <a:chOff x="2686859" y="2857598"/>
            <a:chExt cx="90000" cy="732840"/>
          </a:xfrm>
        </p:grpSpPr>
        <p:cxnSp>
          <p:nvCxnSpPr>
            <p:cNvPr id="140" name="直接连接符 118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1" name="椭圆 1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2" name="椭圆 141"/>
          <p:cNvSpPr/>
          <p:nvPr/>
        </p:nvSpPr>
        <p:spPr bwMode="auto">
          <a:xfrm>
            <a:off x="2622973" y="3671524"/>
            <a:ext cx="91017" cy="9101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9185" y="1618169"/>
            <a:ext cx="5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/</a:t>
            </a:r>
            <a:endParaRPr lang="zh-CN" altLang="en-US" sz="2800" dirty="0"/>
          </a:p>
        </p:txBody>
      </p:sp>
      <p:sp>
        <p:nvSpPr>
          <p:cNvPr id="54" name="矩形 53"/>
          <p:cNvSpPr/>
          <p:nvPr/>
        </p:nvSpPr>
        <p:spPr bwMode="auto">
          <a:xfrm>
            <a:off x="8636449" y="1488403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200" noProof="1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76"/>
          <p:cNvSpPr>
            <a:spLocks noChangeArrowheads="1"/>
          </p:cNvSpPr>
          <p:nvPr/>
        </p:nvSpPr>
        <p:spPr bwMode="auto">
          <a:xfrm>
            <a:off x="8555187" y="2953137"/>
            <a:ext cx="178109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  <a:endParaRPr lang="zh-CN" altLang="en-US" sz="1400" b="1" noProof="1">
              <a:solidFill>
                <a:srgbClr val="FF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 </a:t>
            </a:r>
            <a:r>
              <a:rPr lang="zh-CN" altLang="en-US" sz="11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communication bidirectionnelle</a:t>
            </a:r>
            <a:endParaRPr lang="pt-BR" altLang="zh-CN" sz="1100" noProof="1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56" name="组合 50"/>
          <p:cNvGrpSpPr/>
          <p:nvPr/>
        </p:nvGrpSpPr>
        <p:grpSpPr>
          <a:xfrm>
            <a:off x="8973001" y="2216537"/>
            <a:ext cx="88900" cy="732367"/>
            <a:chOff x="2686859" y="2857598"/>
            <a:chExt cx="90000" cy="732840"/>
          </a:xfrm>
        </p:grpSpPr>
        <p:cxnSp>
          <p:nvCxnSpPr>
            <p:cNvPr id="57" name="直接连接符 54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" name="椭圆 5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59" name="直接连接符 53"/>
          <p:cNvCxnSpPr/>
          <p:nvPr/>
        </p:nvCxnSpPr>
        <p:spPr>
          <a:xfrm>
            <a:off x="9511344" y="1879617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Enregistreur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HDCVI 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(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XVR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)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1165928-213B-4DE0-8286-A1B03D30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531750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21201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9728570" y="29411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106516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18724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00102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63398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4776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52849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342275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7394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42300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790032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895527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4095"/>
          <p:cNvSpPr txBox="1"/>
          <p:nvPr/>
        </p:nvSpPr>
        <p:spPr>
          <a:xfrm>
            <a:off x="70842" y="2448631"/>
            <a:ext cx="5029359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Apparence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Balle/Mini dôme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:  Bullet / Dôme /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E1 : Dôme en plastique + métal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TC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Balle en métal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: Oeil de bœuf en métal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Caméra dôme / boîte /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Dôme intérieur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: Caméra bullet VF (avec boîte de jonction) / Caméra dôme (avec boîte de jonction)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/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M/M1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Caméra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 : Dôme métallique anti-vandalisme / Bullet métallique / Eyeball métallique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R1 : Dôme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Eyeball /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S1 : S1 Œil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: Bullet / Eyeball                    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T1 : T1 Bullet/T1 Eyeball  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T2 : T2 Balle                            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TM : Metal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 : Caméra à double objectif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DS1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S1 Bullet non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DV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Eyeball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 PoE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DG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Non-PoE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Bullet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DF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Bullet non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</a:p>
        </p:txBody>
      </p:sp>
      <p:sp>
        <p:nvSpPr>
          <p:cNvPr id="101" name="椭圆 100"/>
          <p:cNvSpPr/>
          <p:nvPr/>
        </p:nvSpPr>
        <p:spPr bwMode="auto">
          <a:xfrm>
            <a:off x="724720" y="237711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3" name="TextBox 70"/>
          <p:cNvSpPr txBox="1"/>
          <p:nvPr/>
        </p:nvSpPr>
        <p:spPr>
          <a:xfrm>
            <a:off x="4690053" y="2568640"/>
            <a:ext cx="16497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Format vidéo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: PAL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 : NTSC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Suppression de la mention P/N pour les modèles externes des produits commercialisés après 2021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5" name="肘形连接符 141"/>
          <p:cNvCxnSpPr/>
          <p:nvPr/>
        </p:nvCxnSpPr>
        <p:spPr bwMode="auto">
          <a:xfrm rot="5400000">
            <a:off x="9681707" y="2174263"/>
            <a:ext cx="930853" cy="7828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9508488" y="3796319"/>
            <a:ext cx="206012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776875" y="2983126"/>
            <a:ext cx="4692431" cy="3655832"/>
            <a:chOff x="3746517" y="745741"/>
            <a:chExt cx="4327412" cy="4186372"/>
          </a:xfrm>
        </p:grpSpPr>
        <p:sp>
          <p:nvSpPr>
            <p:cNvPr id="62" name="矩形 61"/>
            <p:cNvSpPr/>
            <p:nvPr/>
          </p:nvSpPr>
          <p:spPr>
            <a:xfrm>
              <a:off x="3785059" y="768759"/>
              <a:ext cx="3725924" cy="4075229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746517" y="745741"/>
              <a:ext cx="2340744" cy="4186372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Fonction commune :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BV : Comportements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 : WIFI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AW : Audio/Alarme/Caméra SD WIFI 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 : E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M/M12 : Mobile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 : Interface fibre optique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 : 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Chauffage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: Microphone intégré (uniquement pour la série Entry)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A2 : Double audio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PT : panoramique et inclinaison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 : Carte SD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 : Audio, alarme et carte SD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VF : Vari-focal 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 : Micro et haut-parleur intégrés 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 : objectif motorisé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Ix : Numéros IR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NI : Couleur, sans IR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LED :  Éclairage à lumière blanche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Z4/5/12 : zoom 4/5/12X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L1/L2/L3/L4/L5 : Objectif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MF : Cadre haut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SFC : Couverture avant séparée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3D : 3 dimensions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LI : Fusion double lumière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PV : 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Vigilance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périmétrique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5G : 5G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938505" y="808069"/>
              <a:ext cx="2135424" cy="3867745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4G : 4G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WG :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WiFi 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et GPS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FD : Détection faciale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FR : Reconnaissance faciale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ME : Dôme mobile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 : USB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D2 : Double capteur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IL : Double éclairage intelligent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 : Grand angle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SP : Panneau solaire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180 : 180˚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E2 : 2 lentilles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E3 : 3 lentilles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HDMI : port HDMI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 : </a:t>
              </a: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WizColor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PROX : WizColor 2.0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BAT : batterie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MAX : version améliorée, fait généralement référence à la capacité de la batterie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ATC : Anti-corrosion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PD 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Détection de l'état des places de stationnement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A : Épissure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B : Pas de raccordement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 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Alimentation 220 V CA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SC 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Autonettoyant</a:t>
              </a:r>
            </a:p>
          </p:txBody>
        </p:sp>
      </p:grpSp>
      <p:cxnSp>
        <p:nvCxnSpPr>
          <p:cNvPr id="66" name="肘形连接符 144"/>
          <p:cNvCxnSpPr>
            <a:stCxn id="50" idx="2"/>
          </p:cNvCxnSpPr>
          <p:nvPr/>
        </p:nvCxnSpPr>
        <p:spPr bwMode="auto">
          <a:xfrm rot="5400000">
            <a:off x="4401221" y="-1526313"/>
            <a:ext cx="339684" cy="757991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肘形连接符 141"/>
          <p:cNvCxnSpPr>
            <a:stCxn id="51" idx="2"/>
          </p:cNvCxnSpPr>
          <p:nvPr/>
        </p:nvCxnSpPr>
        <p:spPr bwMode="auto">
          <a:xfrm rot="5400000">
            <a:off x="7258855" y="658233"/>
            <a:ext cx="561103" cy="343224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椭圆 81"/>
          <p:cNvSpPr/>
          <p:nvPr/>
        </p:nvSpPr>
        <p:spPr bwMode="auto">
          <a:xfrm>
            <a:off x="5801096" y="26034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137658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V="1">
            <a:off x="10979379" y="1783296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肘形连接符 141"/>
          <p:cNvCxnSpPr/>
          <p:nvPr/>
        </p:nvCxnSpPr>
        <p:spPr bwMode="auto">
          <a:xfrm rot="5400000">
            <a:off x="11227851" y="2689355"/>
            <a:ext cx="1132984" cy="43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椭圆 33"/>
          <p:cNvSpPr/>
          <p:nvPr/>
        </p:nvSpPr>
        <p:spPr bwMode="auto">
          <a:xfrm>
            <a:off x="11747275" y="3186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822733" y="3337006"/>
            <a:ext cx="2029083" cy="379463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 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deuxième génération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 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Nème génération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29410" y="5000050"/>
            <a:ext cx="3222699" cy="1638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DK1 : Non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K1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DR1 :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 PoE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R1 Dôme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QM : Eyeball métallique à installation rapide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TL : Caméra métallique TL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HA : </a:t>
            </a:r>
            <a:r>
              <a:rPr kumimoji="0" lang="it-IT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Caméra d'intérieur PT A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PA : Caméra d'extérieur PT A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Z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: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Dôme PTRZ et caméra bullet de type Z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Z1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: Caméra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bullet de type Z1 avec boîte de jonction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J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: Caméra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bullet autonettoyante</a:t>
            </a:r>
          </a:p>
        </p:txBody>
      </p:sp>
      <p:sp>
        <p:nvSpPr>
          <p:cNvPr id="3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Caméra réseau (2/2)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5D442-89D6-436F-B23B-7C7A512F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69"/>
          <p:cNvSpPr>
            <a:spLocks noChangeArrowheads="1"/>
          </p:cNvSpPr>
          <p:nvPr/>
        </p:nvSpPr>
        <p:spPr bwMode="auto">
          <a:xfrm>
            <a:off x="332046" y="2887310"/>
            <a:ext cx="1206500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0" name="TextBox 70"/>
          <p:cNvSpPr>
            <a:spLocks noChangeArrowheads="1"/>
          </p:cNvSpPr>
          <p:nvPr/>
        </p:nvSpPr>
        <p:spPr bwMode="auto">
          <a:xfrm>
            <a:off x="3168770" y="4130492"/>
            <a:ext cx="1270587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1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1</a:t>
            </a:r>
            <a:r>
              <a:rPr lang="en-US" altLang="zh-CN" sz="11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1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1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 (H.264)</a:t>
            </a:r>
            <a:endParaRPr lang="en-US" altLang="zh-CN" sz="1100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1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2</a:t>
            </a:r>
            <a:r>
              <a:rPr lang="en-US" altLang="zh-CN" sz="11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1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1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 (H.265)</a:t>
            </a:r>
            <a:endParaRPr lang="en-US" altLang="zh-CN" sz="11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63" name="TextBox 69"/>
          <p:cNvSpPr>
            <a:spLocks noChangeArrowheads="1"/>
          </p:cNvSpPr>
          <p:nvPr/>
        </p:nvSpPr>
        <p:spPr bwMode="auto">
          <a:xfrm>
            <a:off x="2299439" y="2887310"/>
            <a:ext cx="1420284" cy="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Disque dur :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it-IT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</a:t>
            </a:r>
            <a:r>
              <a:rPr lang="en-US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 1 disque dur</a:t>
            </a:r>
            <a:r>
              <a:rPr lang="it-IT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164" name="TextBox 78"/>
          <p:cNvSpPr>
            <a:spLocks noChangeArrowheads="1"/>
          </p:cNvSpPr>
          <p:nvPr/>
        </p:nvSpPr>
        <p:spPr bwMode="auto">
          <a:xfrm>
            <a:off x="4299708" y="3413252"/>
            <a:ext cx="1335617" cy="7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Canal </a:t>
            </a: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l-PL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 : 4 canaux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 : 8 canaux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 canaux</a:t>
            </a:r>
          </a:p>
        </p:txBody>
      </p:sp>
      <p:sp>
        <p:nvSpPr>
          <p:cNvPr id="165" name="矩形 164"/>
          <p:cNvSpPr/>
          <p:nvPr/>
        </p:nvSpPr>
        <p:spPr bwMode="auto">
          <a:xfrm>
            <a:off x="1388263" y="1420460"/>
            <a:ext cx="8212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矩形 165"/>
          <p:cNvSpPr/>
          <p:nvPr/>
        </p:nvSpPr>
        <p:spPr bwMode="auto">
          <a:xfrm>
            <a:off x="372263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7" name="矩形 166"/>
          <p:cNvSpPr/>
          <p:nvPr/>
        </p:nvSpPr>
        <p:spPr bwMode="auto">
          <a:xfrm>
            <a:off x="2349230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8" name="矩形 167"/>
          <p:cNvSpPr/>
          <p:nvPr/>
        </p:nvSpPr>
        <p:spPr bwMode="auto">
          <a:xfrm>
            <a:off x="3342923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169" name="矩形 168"/>
          <p:cNvSpPr/>
          <p:nvPr/>
        </p:nvSpPr>
        <p:spPr bwMode="auto">
          <a:xfrm>
            <a:off x="4387986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矩形 169"/>
          <p:cNvSpPr/>
          <p:nvPr/>
        </p:nvSpPr>
        <p:spPr bwMode="auto">
          <a:xfrm>
            <a:off x="5562946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</a:p>
        </p:txBody>
      </p:sp>
      <p:sp>
        <p:nvSpPr>
          <p:cNvPr id="187" name="椭圆 186"/>
          <p:cNvSpPr/>
          <p:nvPr/>
        </p:nvSpPr>
        <p:spPr bwMode="auto">
          <a:xfrm>
            <a:off x="5845696" y="2607910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192" name="TextBox 69"/>
          <p:cNvSpPr/>
          <p:nvPr/>
        </p:nvSpPr>
        <p:spPr>
          <a:xfrm>
            <a:off x="1309947" y="2907957"/>
            <a:ext cx="878417" cy="4794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1" rIns="68580" bIns="34291" anchor="t">
            <a:spAutoFit/>
          </a:bodyPr>
          <a:lstStyle/>
          <a:p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sym typeface="Calibri" panose="020F0502020204030204" pitchFamily="34" charset="0"/>
              </a:rPr>
              <a:t>HDCVI </a:t>
            </a:r>
          </a:p>
          <a:p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sym typeface="Calibri" panose="020F0502020204030204" pitchFamily="34" charset="0"/>
              </a:rPr>
              <a:t>Enregistreur</a:t>
            </a:r>
            <a:endParaRPr lang="en-US" altLang="zh-CN" sz="133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225" name="TextBox 78"/>
          <p:cNvSpPr>
            <a:spLocks noChangeArrowheads="1"/>
          </p:cNvSpPr>
          <p:nvPr/>
        </p:nvSpPr>
        <p:spPr bwMode="auto">
          <a:xfrm>
            <a:off x="5007102" y="2708367"/>
            <a:ext cx="2353733" cy="6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7" rIns="51435" bIns="25717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d'enregistrement 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1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Par défaut : 1080N et 720P</a:t>
            </a: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1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5M-N&amp;4M-N&amp;1080P</a:t>
            </a:r>
          </a:p>
        </p:txBody>
      </p:sp>
      <p:cxnSp>
        <p:nvCxnSpPr>
          <p:cNvPr id="5197" name="直接连接符 58"/>
          <p:cNvCxnSpPr/>
          <p:nvPr/>
        </p:nvCxnSpPr>
        <p:spPr>
          <a:xfrm>
            <a:off x="744796" y="2131661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8" name="直接连接符 58"/>
          <p:cNvCxnSpPr/>
          <p:nvPr/>
        </p:nvCxnSpPr>
        <p:spPr>
          <a:xfrm>
            <a:off x="1798896" y="2140127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9" name="直接连接符 58"/>
          <p:cNvCxnSpPr/>
          <p:nvPr/>
        </p:nvCxnSpPr>
        <p:spPr>
          <a:xfrm>
            <a:off x="2709063" y="2157061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0" name="直接连接符 58"/>
          <p:cNvCxnSpPr>
            <a:endCxn id="58" idx="4"/>
          </p:cNvCxnSpPr>
          <p:nvPr/>
        </p:nvCxnSpPr>
        <p:spPr>
          <a:xfrm flipH="1">
            <a:off x="3694886" y="2148594"/>
            <a:ext cx="7870" cy="1885933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1" name="直接连接符 58"/>
          <p:cNvCxnSpPr>
            <a:endCxn id="59" idx="4"/>
          </p:cNvCxnSpPr>
          <p:nvPr/>
        </p:nvCxnSpPr>
        <p:spPr>
          <a:xfrm>
            <a:off x="4747820" y="2135894"/>
            <a:ext cx="3589" cy="12618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2" name="直接连接符 58"/>
          <p:cNvCxnSpPr/>
          <p:nvPr/>
        </p:nvCxnSpPr>
        <p:spPr>
          <a:xfrm>
            <a:off x="5900421" y="2161294"/>
            <a:ext cx="0" cy="4402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TextBox 76"/>
          <p:cNvSpPr>
            <a:spLocks noChangeArrowheads="1"/>
          </p:cNvSpPr>
          <p:nvPr/>
        </p:nvSpPr>
        <p:spPr bwMode="auto">
          <a:xfrm>
            <a:off x="6977647" y="2793832"/>
            <a:ext cx="1619251" cy="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</a:t>
            </a:r>
            <a:r>
              <a:rPr lang="pt-BR" altLang="zh-CN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pt-BR" sz="11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AI</a:t>
            </a:r>
          </a:p>
        </p:txBody>
      </p:sp>
      <p:grpSp>
        <p:nvGrpSpPr>
          <p:cNvPr id="87" name="组合 90"/>
          <p:cNvGrpSpPr/>
          <p:nvPr/>
        </p:nvGrpSpPr>
        <p:grpSpPr>
          <a:xfrm>
            <a:off x="7278695" y="2064085"/>
            <a:ext cx="88900" cy="734484"/>
            <a:chOff x="2686859" y="2857598"/>
            <a:chExt cx="90000" cy="732840"/>
          </a:xfrm>
        </p:grpSpPr>
        <p:cxnSp>
          <p:nvCxnSpPr>
            <p:cNvPr id="88" name="直接连接符 9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椭圆 8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 bwMode="auto">
          <a:xfrm>
            <a:off x="7007761" y="1389939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TextBox 76"/>
          <p:cNvSpPr>
            <a:spLocks noChangeArrowheads="1"/>
          </p:cNvSpPr>
          <p:nvPr/>
        </p:nvSpPr>
        <p:spPr bwMode="auto">
          <a:xfrm>
            <a:off x="9968603" y="2767432"/>
            <a:ext cx="2768120" cy="7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 :</a:t>
            </a:r>
            <a:endParaRPr lang="zh-CN" altLang="en-US" sz="1400" b="1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 : SSD interne 512 Go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SSD1T : SSD interne 1 To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1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1×1 To/SSD : SSD interne 1x1 To</a:t>
            </a:r>
          </a:p>
        </p:txBody>
      </p:sp>
      <p:grpSp>
        <p:nvGrpSpPr>
          <p:cNvPr id="94" name="组合 90"/>
          <p:cNvGrpSpPr/>
          <p:nvPr/>
        </p:nvGrpSpPr>
        <p:grpSpPr>
          <a:xfrm>
            <a:off x="10459289" y="2037614"/>
            <a:ext cx="88900" cy="734484"/>
            <a:chOff x="2686859" y="2857598"/>
            <a:chExt cx="90000" cy="732840"/>
          </a:xfrm>
        </p:grpSpPr>
        <p:cxnSp>
          <p:nvCxnSpPr>
            <p:cNvPr id="95" name="直接连接符 9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rgbClr val="FF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7" name="矩形 96"/>
          <p:cNvSpPr/>
          <p:nvPr/>
        </p:nvSpPr>
        <p:spPr bwMode="auto">
          <a:xfrm>
            <a:off x="10188355" y="1363468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SSD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615747" y="1840231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椭圆 54"/>
          <p:cNvSpPr/>
          <p:nvPr/>
        </p:nvSpPr>
        <p:spPr bwMode="auto">
          <a:xfrm>
            <a:off x="706904" y="2750036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1753149" y="2799696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7" name="椭圆 56"/>
          <p:cNvSpPr/>
          <p:nvPr/>
        </p:nvSpPr>
        <p:spPr bwMode="auto">
          <a:xfrm>
            <a:off x="2665833" y="2777438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3650436" y="3945627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9" name="椭圆 58"/>
          <p:cNvSpPr/>
          <p:nvPr/>
        </p:nvSpPr>
        <p:spPr bwMode="auto">
          <a:xfrm>
            <a:off x="4706959" y="3308861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879833" y="1508068"/>
            <a:ext cx="55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/</a:t>
            </a:r>
            <a:endParaRPr lang="zh-CN" altLang="en-US" sz="2800" dirty="0"/>
          </a:p>
        </p:txBody>
      </p:sp>
      <p:sp>
        <p:nvSpPr>
          <p:cNvPr id="61" name="矩形 60"/>
          <p:cNvSpPr/>
          <p:nvPr/>
        </p:nvSpPr>
        <p:spPr bwMode="auto">
          <a:xfrm>
            <a:off x="8287097" y="1378302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200" noProof="1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76"/>
          <p:cNvSpPr>
            <a:spLocks noChangeArrowheads="1"/>
          </p:cNvSpPr>
          <p:nvPr/>
        </p:nvSpPr>
        <p:spPr bwMode="auto">
          <a:xfrm>
            <a:off x="8205835" y="2843036"/>
            <a:ext cx="1418928" cy="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  <a:endParaRPr lang="zh-CN" altLang="en-US" sz="1400" b="1" noProof="1">
              <a:solidFill>
                <a:srgbClr val="FF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1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 </a:t>
            </a:r>
            <a:r>
              <a:rPr lang="zh-CN" altLang="en-US" sz="11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1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communication bidirectionnelle</a:t>
            </a:r>
            <a:endParaRPr lang="pt-BR" altLang="zh-CN" sz="1100" noProof="1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63" name="组合 50"/>
          <p:cNvGrpSpPr/>
          <p:nvPr/>
        </p:nvGrpSpPr>
        <p:grpSpPr>
          <a:xfrm>
            <a:off x="8623649" y="2106436"/>
            <a:ext cx="88900" cy="732367"/>
            <a:chOff x="2686859" y="2857598"/>
            <a:chExt cx="90000" cy="732840"/>
          </a:xfrm>
        </p:grpSpPr>
        <p:cxnSp>
          <p:nvCxnSpPr>
            <p:cNvPr id="64" name="直接连接符 54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9470247" y="1776877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Série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HDCVI 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Cooper (enregistreur)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E3CDD2-D1A7-4126-AD1E-EEFA2606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 bwMode="auto">
          <a:xfrm>
            <a:off x="3553608" y="1369153"/>
            <a:ext cx="261134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XVR5104HS-X1</a:t>
            </a:r>
          </a:p>
        </p:txBody>
      </p:sp>
      <p:sp>
        <p:nvSpPr>
          <p:cNvPr id="81" name="矩形 80"/>
          <p:cNvSpPr/>
          <p:nvPr/>
        </p:nvSpPr>
        <p:spPr bwMode="auto">
          <a:xfrm>
            <a:off x="913986" y="136915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8084572" y="1369153"/>
            <a:ext cx="3524679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HFW1200RP-0360B-S4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2114299" y="1369153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</a:p>
        </p:txBody>
      </p:sp>
      <p:cxnSp>
        <p:nvCxnSpPr>
          <p:cNvPr id="84" name="直接连接符 83"/>
          <p:cNvCxnSpPr/>
          <p:nvPr/>
        </p:nvCxnSpPr>
        <p:spPr bwMode="auto">
          <a:xfrm flipH="1">
            <a:off x="1761695" y="1729153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26"/>
          <p:cNvSpPr txBox="1"/>
          <p:nvPr/>
        </p:nvSpPr>
        <p:spPr>
          <a:xfrm>
            <a:off x="4200099" y="2821769"/>
            <a:ext cx="15274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Modèle de stockage :</a:t>
            </a:r>
            <a:b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NVR</a:t>
            </a:r>
          </a:p>
          <a:p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HCVR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4884844" y="2088929"/>
            <a:ext cx="90000" cy="732840"/>
            <a:chOff x="2686859" y="2857598"/>
            <a:chExt cx="90000" cy="732840"/>
          </a:xfrm>
        </p:grpSpPr>
        <p:cxnSp>
          <p:nvCxnSpPr>
            <p:cNvPr id="92" name="直接连接符 9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椭圆 12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6" name="TextBox 29"/>
          <p:cNvSpPr txBox="1"/>
          <p:nvPr/>
        </p:nvSpPr>
        <p:spPr>
          <a:xfrm>
            <a:off x="6363948" y="2790714"/>
            <a:ext cx="31858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caméras :</a:t>
            </a:r>
          </a:p>
          <a:p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deux caméras</a:t>
            </a:r>
          </a:p>
          <a:p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quatre caméras</a:t>
            </a:r>
          </a:p>
          <a:p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huit caméras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7148134" y="2090523"/>
            <a:ext cx="90000" cy="732840"/>
            <a:chOff x="2686859" y="2857598"/>
            <a:chExt cx="90000" cy="732840"/>
          </a:xfrm>
        </p:grpSpPr>
        <p:cxnSp>
          <p:nvCxnSpPr>
            <p:cNvPr id="148" name="直接连接符 14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椭圆 14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9921327" y="2089370"/>
            <a:ext cx="90000" cy="732840"/>
            <a:chOff x="2686859" y="2857598"/>
            <a:chExt cx="90000" cy="732840"/>
          </a:xfrm>
        </p:grpSpPr>
        <p:cxnSp>
          <p:nvCxnSpPr>
            <p:cNvPr id="151" name="直接连接符 15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椭圆 15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765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3" name="矩形 152"/>
          <p:cNvSpPr/>
          <p:nvPr/>
        </p:nvSpPr>
        <p:spPr bwMode="auto">
          <a:xfrm>
            <a:off x="6782006" y="1369153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765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4" name="TextBox 29"/>
          <p:cNvSpPr txBox="1"/>
          <p:nvPr/>
        </p:nvSpPr>
        <p:spPr>
          <a:xfrm>
            <a:off x="9411423" y="2793755"/>
            <a:ext cx="1891320" cy="644507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sz="1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Modèle de caméra :</a:t>
            </a:r>
          </a:p>
          <a:p>
            <a:r>
              <a:rPr lang="it-IT" altLang="zh-CN" sz="11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Série IPC</a:t>
            </a:r>
          </a:p>
          <a:p>
            <a:r>
              <a:rPr lang="it-IT" altLang="zh-CN" sz="11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Série HDCVI</a:t>
            </a:r>
          </a:p>
        </p:txBody>
      </p:sp>
      <p:sp>
        <p:nvSpPr>
          <p:cNvPr id="155" name="矩形 154"/>
          <p:cNvSpPr/>
          <p:nvPr/>
        </p:nvSpPr>
        <p:spPr>
          <a:xfrm>
            <a:off x="3064263" y="1490114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6292661" y="1490114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7" name="直接连接符 156"/>
          <p:cNvCxnSpPr/>
          <p:nvPr/>
        </p:nvCxnSpPr>
        <p:spPr bwMode="auto">
          <a:xfrm flipH="1">
            <a:off x="7731971" y="1729153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KIT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XVR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92098B-2D09-4991-927F-96456AAB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组合 150"/>
          <p:cNvGrpSpPr/>
          <p:nvPr/>
        </p:nvGrpSpPr>
        <p:grpSpPr>
          <a:xfrm>
            <a:off x="5120501" y="2876242"/>
            <a:ext cx="90000" cy="456285"/>
            <a:chOff x="2877841" y="1508514"/>
            <a:chExt cx="67500" cy="342214"/>
          </a:xfrm>
        </p:grpSpPr>
        <p:cxnSp>
          <p:nvCxnSpPr>
            <p:cNvPr id="152" name="直接连接符 151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椭圆 152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5984597" y="2876242"/>
            <a:ext cx="90000" cy="1860983"/>
            <a:chOff x="2877841" y="1508514"/>
            <a:chExt cx="67500" cy="1395737"/>
          </a:xfrm>
        </p:grpSpPr>
        <p:cxnSp>
          <p:nvCxnSpPr>
            <p:cNvPr id="155" name="直接连接符 154"/>
            <p:cNvCxnSpPr/>
            <p:nvPr/>
          </p:nvCxnSpPr>
          <p:spPr bwMode="auto">
            <a:xfrm>
              <a:off x="2911591" y="1508514"/>
              <a:ext cx="0" cy="1368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椭圆 155"/>
            <p:cNvSpPr/>
            <p:nvPr/>
          </p:nvSpPr>
          <p:spPr bwMode="auto">
            <a:xfrm>
              <a:off x="2877841" y="28367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7093876" y="2876242"/>
            <a:ext cx="90000" cy="456285"/>
            <a:chOff x="2877841" y="1508514"/>
            <a:chExt cx="67500" cy="342214"/>
          </a:xfrm>
        </p:grpSpPr>
        <p:cxnSp>
          <p:nvCxnSpPr>
            <p:cNvPr id="158" name="直接连接符 157"/>
            <p:cNvCxnSpPr/>
            <p:nvPr/>
          </p:nvCxnSpPr>
          <p:spPr bwMode="auto">
            <a:xfrm>
              <a:off x="2913204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椭圆 158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 bwMode="auto">
          <a:xfrm>
            <a:off x="5652735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6746672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8568972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2913963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695784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3826887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 bwMode="auto">
          <a:xfrm flipV="1">
            <a:off x="1545699" y="252974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矩形 66"/>
          <p:cNvSpPr/>
          <p:nvPr/>
        </p:nvSpPr>
        <p:spPr bwMode="auto">
          <a:xfrm>
            <a:off x="1846388" y="2162875"/>
            <a:ext cx="917899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4739811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flipV="1">
            <a:off x="6470687" y="252974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组合 71"/>
          <p:cNvGrpSpPr/>
          <p:nvPr/>
        </p:nvGrpSpPr>
        <p:grpSpPr>
          <a:xfrm>
            <a:off x="1058300" y="2879757"/>
            <a:ext cx="94216" cy="725540"/>
            <a:chOff x="2686859" y="2864898"/>
            <a:chExt cx="90000" cy="725540"/>
          </a:xfrm>
        </p:grpSpPr>
        <p:cxnSp>
          <p:nvCxnSpPr>
            <p:cNvPr id="73" name="直接连接符 7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5" name="TextBox 69"/>
          <p:cNvSpPr>
            <a:spLocks noChangeArrowheads="1"/>
          </p:cNvSpPr>
          <p:nvPr/>
        </p:nvSpPr>
        <p:spPr bwMode="auto">
          <a:xfrm>
            <a:off x="385433" y="3621815"/>
            <a:ext cx="1290988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 : Dahua</a:t>
            </a:r>
            <a:endParaRPr lang="zh-CN" altLang="en-US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69"/>
          <p:cNvSpPr>
            <a:spLocks noChangeArrowheads="1"/>
          </p:cNvSpPr>
          <p:nvPr/>
        </p:nvSpPr>
        <p:spPr bwMode="auto">
          <a:xfrm>
            <a:off x="1389809" y="3571091"/>
            <a:ext cx="1601440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 : Enregistreur numérique HDCVI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DVR : DVR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 : NVR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 </a:t>
            </a:r>
            <a:r>
              <a:rPr lang="zh-CN" altLang="en-US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8944665" y="2876242"/>
            <a:ext cx="90000" cy="456285"/>
            <a:chOff x="2877841" y="1508514"/>
            <a:chExt cx="67500" cy="342214"/>
          </a:xfrm>
        </p:grpSpPr>
        <p:cxnSp>
          <p:nvCxnSpPr>
            <p:cNvPr id="80" name="直接连接符 79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椭圆 80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248448" y="2877498"/>
            <a:ext cx="90000" cy="456285"/>
            <a:chOff x="2877841" y="1508514"/>
            <a:chExt cx="67500" cy="342214"/>
          </a:xfrm>
        </p:grpSpPr>
        <p:cxnSp>
          <p:nvCxnSpPr>
            <p:cNvPr id="86" name="直接连接符 85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886078" y="3277610"/>
            <a:ext cx="1322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Canal :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04=4 canaux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08=8 canaux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529478" y="3967531"/>
            <a:ext cx="208646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Compression </a:t>
            </a:r>
            <a:r>
              <a:rPr lang="en-US" altLang="zh-CN" sz="1400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 : H.264/MPEG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(HCVR prend en charge H.264H)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05 : H.265</a:t>
            </a:r>
          </a:p>
          <a:p>
            <a:pPr>
              <a:spcBef>
                <a:spcPct val="0"/>
              </a:spcBef>
            </a:pPr>
            <a:endParaRPr lang="zh-CN" alt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00225" y="3363436"/>
            <a:ext cx="9151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Série </a:t>
            </a:r>
            <a:r>
              <a:rPr lang="en-US" altLang="zh-CN" sz="1400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 : ATM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32966" y="4701527"/>
            <a:ext cx="1973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Résolution </a:t>
            </a:r>
            <a:r>
              <a:rPr lang="en-US" altLang="zh-CN" sz="1200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 : 2 disques durs 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= CIF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= D1 et supérieur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Personnalisé</a:t>
            </a:r>
          </a:p>
          <a:p>
            <a:pPr>
              <a:spcBef>
                <a:spcPct val="0"/>
              </a:spcBef>
            </a:pP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4256405" y="2914095"/>
            <a:ext cx="90000" cy="937007"/>
            <a:chOff x="2954357" y="1535962"/>
            <a:chExt cx="67500" cy="702755"/>
          </a:xfrm>
        </p:grpSpPr>
        <p:cxnSp>
          <p:nvCxnSpPr>
            <p:cNvPr id="99" name="直接连接符 98"/>
            <p:cNvCxnSpPr/>
            <p:nvPr/>
          </p:nvCxnSpPr>
          <p:spPr bwMode="auto">
            <a:xfrm flipH="1">
              <a:off x="2973714" y="1535962"/>
              <a:ext cx="14393" cy="6352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椭圆 101"/>
            <p:cNvSpPr/>
            <p:nvPr/>
          </p:nvSpPr>
          <p:spPr bwMode="auto">
            <a:xfrm>
              <a:off x="2954357" y="217121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635254" y="3332527"/>
            <a:ext cx="16731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Taille :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 : LCD 5,6 pouces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LCD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 pouces</a:t>
            </a:r>
            <a:endParaRPr lang="zh-CN" altLang="en-US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698629" y="3332527"/>
            <a:ext cx="85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Écran LCD :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LCD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7671108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9986721" y="2867230"/>
            <a:ext cx="90000" cy="456285"/>
            <a:chOff x="2877841" y="1508514"/>
            <a:chExt cx="67500" cy="342214"/>
          </a:xfrm>
        </p:grpSpPr>
        <p:cxnSp>
          <p:nvCxnSpPr>
            <p:cNvPr id="90" name="直接连接符 89"/>
            <p:cNvCxnSpPr/>
            <p:nvPr/>
          </p:nvCxnSpPr>
          <p:spPr bwMode="auto">
            <a:xfrm>
              <a:off x="2913204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椭圆 92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4" name="矩形 93"/>
          <p:cNvSpPr/>
          <p:nvPr/>
        </p:nvSpPr>
        <p:spPr bwMode="auto">
          <a:xfrm>
            <a:off x="9639518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 bwMode="auto">
          <a:xfrm flipV="1">
            <a:off x="9363532" y="2520732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Box 112"/>
          <p:cNvSpPr txBox="1"/>
          <p:nvPr/>
        </p:nvSpPr>
        <p:spPr>
          <a:xfrm>
            <a:off x="9538509" y="3323415"/>
            <a:ext cx="26534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Extension :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Prend uniquement en charge l'entrée analogique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: 4 canaux POE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8P : 8 canaux POE</a:t>
            </a:r>
          </a:p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4G</a:t>
            </a:r>
          </a:p>
          <a:p>
            <a:pPr>
              <a:spcBef>
                <a:spcPct val="0"/>
              </a:spcBef>
            </a:pP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2212481" y="2905666"/>
            <a:ext cx="94216" cy="725540"/>
            <a:chOff x="2686859" y="2864898"/>
            <a:chExt cx="90000" cy="725540"/>
          </a:xfrm>
        </p:grpSpPr>
        <p:cxnSp>
          <p:nvCxnSpPr>
            <p:cNvPr id="124" name="直接连接符 123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椭圆 12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2" name="TextBox 112"/>
          <p:cNvSpPr txBox="1"/>
          <p:nvPr/>
        </p:nvSpPr>
        <p:spPr>
          <a:xfrm>
            <a:off x="7395383" y="4844960"/>
            <a:ext cx="208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Compression 1080P sur tous les canaux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8046644" y="2888487"/>
            <a:ext cx="90000" cy="1860983"/>
            <a:chOff x="2877841" y="1508514"/>
            <a:chExt cx="67500" cy="1395737"/>
          </a:xfrm>
        </p:grpSpPr>
        <p:cxnSp>
          <p:nvCxnSpPr>
            <p:cNvPr id="137" name="直接连接符 136"/>
            <p:cNvCxnSpPr/>
            <p:nvPr/>
          </p:nvCxnSpPr>
          <p:spPr bwMode="auto">
            <a:xfrm>
              <a:off x="2911591" y="1508514"/>
              <a:ext cx="0" cy="1368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椭圆 137"/>
            <p:cNvSpPr/>
            <p:nvPr/>
          </p:nvSpPr>
          <p:spPr bwMode="auto">
            <a:xfrm>
              <a:off x="2877841" y="28367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ATM DVR/NVR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116B12-C6BD-4FC9-A93E-27DD8C3C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4903242" y="2197976"/>
            <a:ext cx="1284141" cy="9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Baie HDD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 : 8 disques durs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12 : 12 disques durs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 disques durs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24 : 24 disques durs</a:t>
            </a:r>
          </a:p>
        </p:txBody>
      </p:sp>
      <p:sp>
        <p:nvSpPr>
          <p:cNvPr id="71" name="TextBox 76"/>
          <p:cNvSpPr>
            <a:spLocks noChangeArrowheads="1"/>
          </p:cNvSpPr>
          <p:nvPr/>
        </p:nvSpPr>
        <p:spPr bwMode="auto">
          <a:xfrm>
            <a:off x="7989693" y="2209278"/>
            <a:ext cx="2542966" cy="12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Carte 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Quantité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 carte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 cartes 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 cartes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8 cartes 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 cartes IA</a:t>
            </a:r>
          </a:p>
        </p:txBody>
      </p:sp>
      <p:sp>
        <p:nvSpPr>
          <p:cNvPr id="72" name="TextBox 69"/>
          <p:cNvSpPr>
            <a:spLocks noChangeArrowheads="1"/>
          </p:cNvSpPr>
          <p:nvPr/>
        </p:nvSpPr>
        <p:spPr bwMode="auto">
          <a:xfrm>
            <a:off x="2990658" y="2254136"/>
            <a:ext cx="1047942" cy="5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5 séries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 : 7 séries</a:t>
            </a:r>
          </a:p>
        </p:txBody>
      </p:sp>
      <p:sp>
        <p:nvSpPr>
          <p:cNvPr id="73" name="TextBox 78"/>
          <p:cNvSpPr>
            <a:spLocks noChangeArrowheads="1"/>
          </p:cNvSpPr>
          <p:nvPr/>
        </p:nvSpPr>
        <p:spPr bwMode="auto">
          <a:xfrm>
            <a:off x="3922984" y="2199256"/>
            <a:ext cx="1334286" cy="5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1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1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2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zh-CN" altLang="en-US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1635248" y="1043629"/>
            <a:ext cx="82225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IVSS</a:t>
            </a:r>
          </a:p>
        </p:txBody>
      </p:sp>
      <p:sp>
        <p:nvSpPr>
          <p:cNvPr id="75" name="矩形 74"/>
          <p:cNvSpPr/>
          <p:nvPr/>
        </p:nvSpPr>
        <p:spPr bwMode="auto">
          <a:xfrm>
            <a:off x="5178950" y="104362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6426715" y="104362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8345698" y="104362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矩形 77"/>
          <p:cNvSpPr/>
          <p:nvPr/>
        </p:nvSpPr>
        <p:spPr bwMode="auto">
          <a:xfrm>
            <a:off x="4055476" y="104362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2834342" y="104362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cxnSp>
        <p:nvCxnSpPr>
          <p:cNvPr id="80" name="直接连接符 79"/>
          <p:cNvCxnSpPr/>
          <p:nvPr/>
        </p:nvCxnSpPr>
        <p:spPr bwMode="auto">
          <a:xfrm>
            <a:off x="7707177" y="140362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78"/>
          <p:cNvSpPr>
            <a:spLocks noChangeArrowheads="1"/>
          </p:cNvSpPr>
          <p:nvPr/>
        </p:nvSpPr>
        <p:spPr bwMode="auto">
          <a:xfrm>
            <a:off x="6233336" y="2204993"/>
            <a:ext cx="1756358" cy="142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Alimentation redondante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Écran LCD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Compression vidéo intelligente</a:t>
            </a:r>
            <a:endParaRPr lang="zh-CN" altLang="en-US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Null : Par défaut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Haute performance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3172601" y="1769201"/>
            <a:ext cx="90000" cy="456285"/>
            <a:chOff x="2991038" y="1508514"/>
            <a:chExt cx="67500" cy="342214"/>
          </a:xfrm>
        </p:grpSpPr>
        <p:cxnSp>
          <p:nvCxnSpPr>
            <p:cNvPr id="83" name="直接连接符 82"/>
            <p:cNvCxnSpPr/>
            <p:nvPr/>
          </p:nvCxnSpPr>
          <p:spPr bwMode="auto">
            <a:xfrm>
              <a:off x="3024788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椭圆 83"/>
            <p:cNvSpPr/>
            <p:nvPr/>
          </p:nvSpPr>
          <p:spPr bwMode="auto">
            <a:xfrm>
              <a:off x="2991038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354744" y="1769201"/>
            <a:ext cx="90000" cy="456285"/>
            <a:chOff x="2971067" y="1508514"/>
            <a:chExt cx="67500" cy="342214"/>
          </a:xfrm>
        </p:grpSpPr>
        <p:cxnSp>
          <p:nvCxnSpPr>
            <p:cNvPr id="86" name="直接连接符 85"/>
            <p:cNvCxnSpPr/>
            <p:nvPr/>
          </p:nvCxnSpPr>
          <p:spPr bwMode="auto">
            <a:xfrm>
              <a:off x="3004817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/>
            <p:cNvSpPr/>
            <p:nvPr/>
          </p:nvSpPr>
          <p:spPr bwMode="auto">
            <a:xfrm>
              <a:off x="2971067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478581" y="1769201"/>
            <a:ext cx="90000" cy="456285"/>
            <a:chOff x="2877841" y="1508514"/>
            <a:chExt cx="67500" cy="342214"/>
          </a:xfrm>
        </p:grpSpPr>
        <p:cxnSp>
          <p:nvCxnSpPr>
            <p:cNvPr id="89" name="直接连接符 88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椭圆 89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37185" y="1769201"/>
            <a:ext cx="90000" cy="456285"/>
            <a:chOff x="2877841" y="1508514"/>
            <a:chExt cx="67500" cy="342214"/>
          </a:xfrm>
        </p:grpSpPr>
        <p:cxnSp>
          <p:nvCxnSpPr>
            <p:cNvPr id="92" name="直接连接符 91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椭圆 92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656159" y="1769201"/>
            <a:ext cx="90000" cy="456285"/>
            <a:chOff x="2869044" y="1508514"/>
            <a:chExt cx="67500" cy="342214"/>
          </a:xfrm>
        </p:grpSpPr>
        <p:cxnSp>
          <p:nvCxnSpPr>
            <p:cNvPr id="95" name="直接连接符 94"/>
            <p:cNvCxnSpPr/>
            <p:nvPr/>
          </p:nvCxnSpPr>
          <p:spPr bwMode="auto">
            <a:xfrm>
              <a:off x="2902796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869044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02648" y="1781269"/>
            <a:ext cx="90000" cy="456285"/>
            <a:chOff x="3104227" y="1508514"/>
            <a:chExt cx="67500" cy="342214"/>
          </a:xfrm>
        </p:grpSpPr>
        <p:cxnSp>
          <p:nvCxnSpPr>
            <p:cNvPr id="32" name="直接连接符 31"/>
            <p:cNvCxnSpPr/>
            <p:nvPr/>
          </p:nvCxnSpPr>
          <p:spPr bwMode="auto">
            <a:xfrm>
              <a:off x="3137976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椭圆 32"/>
            <p:cNvSpPr/>
            <p:nvPr/>
          </p:nvSpPr>
          <p:spPr bwMode="auto">
            <a:xfrm>
              <a:off x="3104227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TextBox 35"/>
          <p:cNvSpPr txBox="1"/>
          <p:nvPr/>
        </p:nvSpPr>
        <p:spPr>
          <a:xfrm>
            <a:off x="1288590" y="2245214"/>
            <a:ext cx="18689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Serveur de vidéosurveillance intelligent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10756181" y="104362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10114614" y="1198467"/>
            <a:ext cx="514203" cy="4103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1" tIns="60939" rIns="121881" bIns="6093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65" dirty="0"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/</a:t>
            </a:r>
            <a:endParaRPr lang="zh-CN" altLang="en-US" sz="1865" dirty="0">
              <a:latin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11155109" y="1763629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椭圆 39"/>
          <p:cNvSpPr/>
          <p:nvPr/>
        </p:nvSpPr>
        <p:spPr bwMode="auto">
          <a:xfrm>
            <a:off x="11110109" y="214755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8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1" name="TextBox 76"/>
          <p:cNvSpPr>
            <a:spLocks noChangeArrowheads="1"/>
          </p:cNvSpPr>
          <p:nvPr/>
        </p:nvSpPr>
        <p:spPr bwMode="auto">
          <a:xfrm>
            <a:off x="10569390" y="2233043"/>
            <a:ext cx="1689285" cy="89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Modèle industriel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Secteur public avec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Cybercity VMS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V2 : Version améliorée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9359161" y="104362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 bwMode="auto">
          <a:xfrm>
            <a:off x="9713697" y="1763629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椭圆 44"/>
          <p:cNvSpPr/>
          <p:nvPr/>
        </p:nvSpPr>
        <p:spPr bwMode="auto">
          <a:xfrm>
            <a:off x="9668703" y="214755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8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6" name="TextBox 76"/>
          <p:cNvSpPr>
            <a:spLocks noChangeArrowheads="1"/>
          </p:cNvSpPr>
          <p:nvPr/>
        </p:nvSpPr>
        <p:spPr bwMode="auto">
          <a:xfrm>
            <a:off x="9341210" y="2245214"/>
            <a:ext cx="2542968" cy="108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Carte AI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 : 1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2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3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51/71-I : 4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47" name="TextBox 69"/>
          <p:cNvSpPr>
            <a:spLocks noChangeArrowheads="1"/>
          </p:cNvSpPr>
          <p:nvPr/>
        </p:nvSpPr>
        <p:spPr bwMode="auto">
          <a:xfrm>
            <a:off x="133858" y="2271735"/>
            <a:ext cx="1323467" cy="8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DHI : </a:t>
            </a:r>
            <a:r>
              <a:rPr lang="en-US" altLang="zh-CN" sz="10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à l'étranger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Null : Neutre à l'étranger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1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261774" y="1043629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 flipV="1">
            <a:off x="1174698" y="1403630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/>
          <p:cNvCxnSpPr/>
          <p:nvPr/>
        </p:nvCxnSpPr>
        <p:spPr bwMode="auto">
          <a:xfrm>
            <a:off x="648095" y="1760437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椭圆 50"/>
          <p:cNvSpPr/>
          <p:nvPr/>
        </p:nvSpPr>
        <p:spPr bwMode="auto">
          <a:xfrm>
            <a:off x="600987" y="2181735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8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4" name="TextBox 72"/>
          <p:cNvSpPr>
            <a:spLocks noChangeArrowheads="1"/>
          </p:cNvSpPr>
          <p:nvPr/>
        </p:nvSpPr>
        <p:spPr bwMode="auto">
          <a:xfrm>
            <a:off x="5482102" y="5106887"/>
            <a:ext cx="1284141" cy="7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Canal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 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 : 32 canaux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48 : 48 CH</a:t>
            </a:r>
          </a:p>
        </p:txBody>
      </p:sp>
      <p:sp>
        <p:nvSpPr>
          <p:cNvPr id="55" name="TextBox 76"/>
          <p:cNvSpPr>
            <a:spLocks noChangeArrowheads="1"/>
          </p:cNvSpPr>
          <p:nvPr/>
        </p:nvSpPr>
        <p:spPr bwMode="auto">
          <a:xfrm>
            <a:off x="8343868" y="5106417"/>
            <a:ext cx="2542967" cy="9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Carte AI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Quantité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 carte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 cartes 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3 cartes IA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3022210" y="5151275"/>
            <a:ext cx="1220842" cy="7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3 séries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5 séries</a:t>
            </a:r>
            <a:endParaRPr lang="zh-CN" altLang="en-US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 : 7 séries</a:t>
            </a:r>
          </a:p>
        </p:txBody>
      </p:sp>
      <p:sp>
        <p:nvSpPr>
          <p:cNvPr id="57" name="TextBox 78"/>
          <p:cNvSpPr>
            <a:spLocks noChangeArrowheads="1"/>
          </p:cNvSpPr>
          <p:nvPr/>
        </p:nvSpPr>
        <p:spPr bwMode="auto">
          <a:xfrm>
            <a:off x="4043436" y="5096395"/>
            <a:ext cx="1334286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1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Pas de disque dur</a:t>
            </a:r>
            <a:endParaRPr lang="zh-CN" altLang="en-US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</a:t>
            </a:r>
            <a:r>
              <a:rPr lang="en-US" altLang="zh-CN" sz="11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1 disque dur/SSD </a:t>
            </a:r>
            <a:r>
              <a:rPr lang="en-US" altLang="zh-CN" sz="8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(pour différents modèles)</a:t>
            </a:r>
          </a:p>
        </p:txBody>
      </p:sp>
      <p:sp>
        <p:nvSpPr>
          <p:cNvPr id="58" name="矩形 57"/>
          <p:cNvSpPr/>
          <p:nvPr/>
        </p:nvSpPr>
        <p:spPr bwMode="auto">
          <a:xfrm>
            <a:off x="1755700" y="394076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IVD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5518477" y="394076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6766242" y="394076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4175928" y="394076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2954794" y="394076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7834614" y="4300768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78"/>
          <p:cNvSpPr>
            <a:spLocks noChangeArrowheads="1"/>
          </p:cNvSpPr>
          <p:nvPr/>
        </p:nvSpPr>
        <p:spPr bwMode="auto">
          <a:xfrm>
            <a:off x="6505383" y="5213770"/>
            <a:ext cx="1981549" cy="139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Null : Par défaut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WT : Large plage de températures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Compression vidéo intelligente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293053" y="4666340"/>
            <a:ext cx="90000" cy="456285"/>
            <a:chOff x="2991038" y="1508514"/>
            <a:chExt cx="67500" cy="342214"/>
          </a:xfrm>
        </p:grpSpPr>
        <p:cxnSp>
          <p:nvCxnSpPr>
            <p:cNvPr id="109" name="直接连接符 108"/>
            <p:cNvCxnSpPr/>
            <p:nvPr/>
          </p:nvCxnSpPr>
          <p:spPr bwMode="auto">
            <a:xfrm>
              <a:off x="3024788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椭圆 109"/>
            <p:cNvSpPr/>
            <p:nvPr/>
          </p:nvSpPr>
          <p:spPr bwMode="auto">
            <a:xfrm>
              <a:off x="2991038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75196" y="4666340"/>
            <a:ext cx="90000" cy="456285"/>
            <a:chOff x="2971067" y="1508514"/>
            <a:chExt cx="67500" cy="342214"/>
          </a:xfrm>
        </p:grpSpPr>
        <p:cxnSp>
          <p:nvCxnSpPr>
            <p:cNvPr id="107" name="直接连接符 106"/>
            <p:cNvCxnSpPr/>
            <p:nvPr/>
          </p:nvCxnSpPr>
          <p:spPr bwMode="auto">
            <a:xfrm>
              <a:off x="3004817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椭圆 107"/>
            <p:cNvSpPr/>
            <p:nvPr/>
          </p:nvSpPr>
          <p:spPr bwMode="auto">
            <a:xfrm>
              <a:off x="2971067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818108" y="4666340"/>
            <a:ext cx="90000" cy="456285"/>
            <a:chOff x="2877841" y="1508514"/>
            <a:chExt cx="67500" cy="342214"/>
          </a:xfrm>
        </p:grpSpPr>
        <p:cxnSp>
          <p:nvCxnSpPr>
            <p:cNvPr id="105" name="直接连接符 104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椭圆 105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076712" y="4666340"/>
            <a:ext cx="90000" cy="456285"/>
            <a:chOff x="2877841" y="1508514"/>
            <a:chExt cx="67500" cy="342214"/>
          </a:xfrm>
        </p:grpSpPr>
        <p:cxnSp>
          <p:nvCxnSpPr>
            <p:cNvPr id="103" name="直接连接符 102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椭圆 103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86932" y="3940768"/>
            <a:ext cx="720000" cy="1181857"/>
            <a:chOff x="8478677" y="4550166"/>
            <a:chExt cx="720000" cy="1181857"/>
          </a:xfrm>
        </p:grpSpPr>
        <p:sp>
          <p:nvSpPr>
            <p:cNvPr id="61" name="矩形 60"/>
            <p:cNvSpPr/>
            <p:nvPr/>
          </p:nvSpPr>
          <p:spPr bwMode="auto">
            <a:xfrm>
              <a:off x="8478677" y="4550166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8789138" y="5275738"/>
              <a:ext cx="90000" cy="456285"/>
              <a:chOff x="2869044" y="1508514"/>
              <a:chExt cx="67500" cy="342214"/>
            </a:xfrm>
          </p:grpSpPr>
          <p:cxnSp>
            <p:nvCxnSpPr>
              <p:cNvPr id="101" name="直接连接符 100"/>
              <p:cNvCxnSpPr/>
              <p:nvPr/>
            </p:nvCxnSpPr>
            <p:spPr bwMode="auto">
              <a:xfrm>
                <a:off x="2902796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2" name="椭圆 101"/>
              <p:cNvSpPr/>
              <p:nvPr/>
            </p:nvSpPr>
            <p:spPr bwMode="auto">
              <a:xfrm>
                <a:off x="2869044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2123100" y="4678408"/>
            <a:ext cx="90000" cy="456285"/>
            <a:chOff x="3104227" y="1508514"/>
            <a:chExt cx="67500" cy="342214"/>
          </a:xfrm>
        </p:grpSpPr>
        <p:cxnSp>
          <p:nvCxnSpPr>
            <p:cNvPr id="99" name="直接连接符 98"/>
            <p:cNvCxnSpPr/>
            <p:nvPr/>
          </p:nvCxnSpPr>
          <p:spPr bwMode="auto">
            <a:xfrm>
              <a:off x="3137976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椭圆 99"/>
            <p:cNvSpPr/>
            <p:nvPr/>
          </p:nvSpPr>
          <p:spPr bwMode="auto">
            <a:xfrm>
              <a:off x="3104227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8" name="TextBox 35"/>
          <p:cNvSpPr txBox="1"/>
          <p:nvPr/>
        </p:nvSpPr>
        <p:spPr>
          <a:xfrm>
            <a:off x="1409043" y="5142353"/>
            <a:ext cx="14609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Dispositif vidéo intelligent</a:t>
            </a:r>
          </a:p>
        </p:txBody>
      </p:sp>
      <p:sp>
        <p:nvSpPr>
          <p:cNvPr id="111" name="矩形 110"/>
          <p:cNvSpPr/>
          <p:nvPr/>
        </p:nvSpPr>
        <p:spPr bwMode="auto">
          <a:xfrm>
            <a:off x="9713337" y="394076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2" name="直接连接符 111"/>
          <p:cNvCxnSpPr/>
          <p:nvPr/>
        </p:nvCxnSpPr>
        <p:spPr bwMode="auto">
          <a:xfrm>
            <a:off x="10067873" y="4660768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椭圆 112"/>
          <p:cNvSpPr/>
          <p:nvPr/>
        </p:nvSpPr>
        <p:spPr bwMode="auto">
          <a:xfrm>
            <a:off x="10022879" y="50446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8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4" name="TextBox 69"/>
          <p:cNvSpPr>
            <a:spLocks noChangeArrowheads="1"/>
          </p:cNvSpPr>
          <p:nvPr/>
        </p:nvSpPr>
        <p:spPr bwMode="auto">
          <a:xfrm>
            <a:off x="254310" y="5168874"/>
            <a:ext cx="1841190" cy="9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à l'étranger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Null : Neutre à l'étranger</a:t>
            </a:r>
          </a:p>
          <a:p>
            <a:pPr>
              <a:spcBef>
                <a:spcPct val="0"/>
              </a:spcBef>
              <a:buNone/>
            </a:pPr>
            <a:endParaRPr lang="en-US" altLang="zh-CN" sz="11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382226" y="3940768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 flipV="1">
            <a:off x="1295150" y="4300769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接连接符 116"/>
          <p:cNvCxnSpPr/>
          <p:nvPr/>
        </p:nvCxnSpPr>
        <p:spPr bwMode="auto">
          <a:xfrm>
            <a:off x="768547" y="4657576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椭圆 117"/>
          <p:cNvSpPr/>
          <p:nvPr/>
        </p:nvSpPr>
        <p:spPr bwMode="auto">
          <a:xfrm>
            <a:off x="721439" y="5078874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8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72625" y="5077662"/>
            <a:ext cx="11830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Carte AI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1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2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31/51-I : 3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10756249" y="4300768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矩形 6"/>
          <p:cNvSpPr/>
          <p:nvPr/>
        </p:nvSpPr>
        <p:spPr bwMode="auto">
          <a:xfrm>
            <a:off x="11109702" y="393695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4G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1464238" y="4656958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椭圆 8"/>
          <p:cNvSpPr/>
          <p:nvPr/>
        </p:nvSpPr>
        <p:spPr bwMode="auto">
          <a:xfrm>
            <a:off x="11419308" y="505231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8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82630" y="5122747"/>
            <a:ext cx="11830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4G :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Module 4G</a:t>
            </a:r>
          </a:p>
        </p:txBody>
      </p:sp>
      <p:sp>
        <p:nvSpPr>
          <p:cNvPr id="11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IVSS </a:t>
            </a:r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IVD</a:t>
            </a:r>
            <a:endParaRPr lang="zh-CN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34A01B-2BCC-4315-9DB2-23F1AA25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6003332" y="2353850"/>
            <a:ext cx="1868972" cy="11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Baie HDD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16 : 16 disques durs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24 : 24 disques durs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36 : 36 disques durs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48 : 48 disques durs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85 : 85 disques durs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9281648" y="2343358"/>
            <a:ext cx="2547271" cy="11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Alimentation :</a:t>
            </a:r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R : </a:t>
            </a:r>
            <a:r>
              <a:rPr lang="en-US" altLang="zh-CN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Alimentation redondante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(uniquement pour les séries EVS50/70, </a:t>
            </a:r>
            <a:r>
              <a:rPr lang="en-US" altLang="zh-CN" sz="120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les autres modèles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sont équipés d'une alimentation redondante par défaut)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I : Carte IA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3635525" y="2343358"/>
            <a:ext cx="978903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Série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3 : série 3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5 : série 5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7 : série 7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8 : série 8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4659450" y="2343358"/>
            <a:ext cx="1334287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Génération </a:t>
            </a: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宋体" pitchFamily="2" charset="-122"/>
              </a:rPr>
              <a:t>:</a:t>
            </a:r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0 : 1</a:t>
            </a:r>
            <a:r>
              <a:rPr lang="en-US" altLang="zh-CN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st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1 : 2</a:t>
            </a:r>
            <a:r>
              <a:rPr lang="en-US" altLang="zh-CN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nd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2 : 3</a:t>
            </a:r>
            <a:r>
              <a:rPr lang="en-US" altLang="zh-CN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rd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039707" y="118773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24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7287472" y="118773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9218176" y="118773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4791942" y="118773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544176" y="118773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8535238" y="158658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78"/>
          <p:cNvSpPr>
            <a:spLocks noChangeArrowheads="1"/>
          </p:cNvSpPr>
          <p:nvPr/>
        </p:nvSpPr>
        <p:spPr bwMode="auto">
          <a:xfrm>
            <a:off x="7480908" y="2343358"/>
            <a:ext cx="1682715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Fonction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S : Contrôleur unique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D : double contrôleur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X : double processeur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882427" y="1913303"/>
            <a:ext cx="90000" cy="456285"/>
            <a:chOff x="2877841" y="1508514"/>
            <a:chExt cx="67500" cy="342214"/>
          </a:xfrm>
        </p:grpSpPr>
        <p:cxnSp>
          <p:nvCxnSpPr>
            <p:cNvPr id="77" name="直接连接符 76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5091199" y="1913303"/>
            <a:ext cx="90000" cy="456285"/>
            <a:chOff x="2877841" y="1508514"/>
            <a:chExt cx="67500" cy="342214"/>
          </a:xfrm>
        </p:grpSpPr>
        <p:cxnSp>
          <p:nvCxnSpPr>
            <p:cNvPr id="152" name="直接连接符 151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椭圆 152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339338" y="1913303"/>
            <a:ext cx="90000" cy="456285"/>
            <a:chOff x="2877841" y="1508514"/>
            <a:chExt cx="67500" cy="342214"/>
          </a:xfrm>
        </p:grpSpPr>
        <p:cxnSp>
          <p:nvCxnSpPr>
            <p:cNvPr id="155" name="直接连接符 154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椭圆 155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7597943" y="1913303"/>
            <a:ext cx="90000" cy="456285"/>
            <a:chOff x="2877841" y="1508514"/>
            <a:chExt cx="67500" cy="342214"/>
          </a:xfrm>
        </p:grpSpPr>
        <p:cxnSp>
          <p:nvCxnSpPr>
            <p:cNvPr id="158" name="直接连接符 157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椭圆 158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528647" y="1913303"/>
            <a:ext cx="90000" cy="456285"/>
            <a:chOff x="2877841" y="1508514"/>
            <a:chExt cx="67500" cy="342214"/>
          </a:xfrm>
        </p:grpSpPr>
        <p:cxnSp>
          <p:nvCxnSpPr>
            <p:cNvPr id="161" name="直接连接符 160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椭圆 161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4" name="TextBox 69"/>
          <p:cNvSpPr>
            <a:spLocks noChangeArrowheads="1"/>
          </p:cNvSpPr>
          <p:nvPr/>
        </p:nvSpPr>
        <p:spPr bwMode="auto">
          <a:xfrm>
            <a:off x="873067" y="2416847"/>
            <a:ext cx="1341951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t>Marque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t>DHI : </a:t>
            </a:r>
            <a:r>
              <a:rPr lang="en-US" altLang="zh-CN" sz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t>à l'étranger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Null : 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anose="020F0502020204030204" pitchFamily="34" charset="0"/>
              </a:rPr>
              <a:t>Neutre à l'étranger</a:t>
            </a:r>
          </a:p>
        </p:txBody>
      </p:sp>
      <p:sp>
        <p:nvSpPr>
          <p:cNvPr id="65" name="矩形 64"/>
          <p:cNvSpPr/>
          <p:nvPr/>
        </p:nvSpPr>
        <p:spPr bwMode="auto">
          <a:xfrm>
            <a:off x="1000983" y="1188741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DHI</a:t>
            </a:r>
            <a:endParaRPr lang="zh-CN" altLang="en-US" sz="220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 bwMode="auto">
          <a:xfrm>
            <a:off x="1387304" y="1905549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2194155" y="1187731"/>
            <a:ext cx="822256" cy="1151906"/>
            <a:chOff x="2557236" y="2615338"/>
            <a:chExt cx="822256" cy="1151906"/>
          </a:xfrm>
        </p:grpSpPr>
        <p:sp>
          <p:nvSpPr>
            <p:cNvPr id="94" name="矩形 93"/>
            <p:cNvSpPr/>
            <p:nvPr/>
          </p:nvSpPr>
          <p:spPr bwMode="auto">
            <a:xfrm>
              <a:off x="2557236" y="2615338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EVS</a:t>
              </a:r>
              <a:endParaRPr lang="zh-CN" altLang="en-US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 bwMode="auto">
            <a:xfrm>
              <a:off x="2954972" y="3335244"/>
              <a:ext cx="0" cy="43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TextBox 69"/>
          <p:cNvSpPr>
            <a:spLocks noChangeArrowheads="1"/>
          </p:cNvSpPr>
          <p:nvPr/>
        </p:nvSpPr>
        <p:spPr bwMode="auto">
          <a:xfrm>
            <a:off x="2166381" y="2418935"/>
            <a:ext cx="1264208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anose="020F0502020204030204" pitchFamily="34" charset="0"/>
              </a:rPr>
              <a:t>Serveur vidéo intégré</a:t>
            </a:r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 bwMode="auto">
          <a:xfrm flipV="1">
            <a:off x="1840317" y="1586581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接连接符 69"/>
          <p:cNvCxnSpPr/>
          <p:nvPr/>
        </p:nvCxnSpPr>
        <p:spPr bwMode="auto">
          <a:xfrm flipV="1">
            <a:off x="3173817" y="1586581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/>
          <p:cNvCxnSpPr/>
          <p:nvPr/>
        </p:nvCxnSpPr>
        <p:spPr bwMode="auto">
          <a:xfrm flipV="1">
            <a:off x="4412067" y="1586581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接连接符 71"/>
          <p:cNvCxnSpPr/>
          <p:nvPr/>
        </p:nvCxnSpPr>
        <p:spPr bwMode="auto">
          <a:xfrm flipV="1">
            <a:off x="5652864" y="1586581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接连接符 72"/>
          <p:cNvCxnSpPr/>
          <p:nvPr/>
        </p:nvCxnSpPr>
        <p:spPr bwMode="auto">
          <a:xfrm flipV="1">
            <a:off x="6888567" y="1586581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72"/>
          <p:cNvSpPr>
            <a:spLocks noChangeArrowheads="1"/>
          </p:cNvSpPr>
          <p:nvPr/>
        </p:nvSpPr>
        <p:spPr bwMode="auto">
          <a:xfrm>
            <a:off x="4283270" y="5795201"/>
            <a:ext cx="186897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HDD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 : 16 disques durs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24 : 24 disques durs</a:t>
            </a:r>
          </a:p>
        </p:txBody>
      </p:sp>
      <p:sp>
        <p:nvSpPr>
          <p:cNvPr id="42" name="TextBox 76"/>
          <p:cNvSpPr>
            <a:spLocks noChangeArrowheads="1"/>
          </p:cNvSpPr>
          <p:nvPr/>
        </p:nvSpPr>
        <p:spPr bwMode="auto">
          <a:xfrm>
            <a:off x="7808900" y="5762799"/>
            <a:ext cx="1856741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J : Jbod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Alimentation redondante</a:t>
            </a:r>
          </a:p>
        </p:txBody>
      </p:sp>
      <p:sp>
        <p:nvSpPr>
          <p:cNvPr id="44" name="TextBox 69"/>
          <p:cNvSpPr>
            <a:spLocks noChangeArrowheads="1"/>
          </p:cNvSpPr>
          <p:nvPr/>
        </p:nvSpPr>
        <p:spPr bwMode="auto">
          <a:xfrm>
            <a:off x="1688267" y="5741258"/>
            <a:ext cx="131935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: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</a:t>
            </a:r>
          </a:p>
          <a:p>
            <a:pPr>
              <a:spcBef>
                <a:spcPct val="0"/>
              </a:spcBef>
              <a:buNone/>
            </a:pP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71388" y="457399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4477172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5754867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7745428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1951339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7032562" y="4933998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78"/>
          <p:cNvSpPr>
            <a:spLocks noChangeArrowheads="1"/>
          </p:cNvSpPr>
          <p:nvPr/>
        </p:nvSpPr>
        <p:spPr bwMode="auto">
          <a:xfrm>
            <a:off x="5693367" y="5762636"/>
            <a:ext cx="1682715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 : Contrôleur unique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Double contrôleur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2283585" y="5306350"/>
            <a:ext cx="90000" cy="456285"/>
            <a:chOff x="2877841" y="1508514"/>
            <a:chExt cx="67500" cy="342214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81119" y="5291266"/>
            <a:ext cx="90000" cy="456285"/>
            <a:chOff x="2877841" y="1508514"/>
            <a:chExt cx="67500" cy="342214"/>
          </a:xfrm>
        </p:grpSpPr>
        <p:cxnSp>
          <p:nvCxnSpPr>
            <p:cNvPr id="63" name="直接连接符 62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079247" y="5291266"/>
            <a:ext cx="90000" cy="456285"/>
            <a:chOff x="2877841" y="1508514"/>
            <a:chExt cx="67500" cy="342214"/>
          </a:xfrm>
        </p:grpSpPr>
        <p:cxnSp>
          <p:nvCxnSpPr>
            <p:cNvPr id="76" name="直接连接符 75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060428" y="5291266"/>
            <a:ext cx="90000" cy="456285"/>
            <a:chOff x="2877841" y="1508514"/>
            <a:chExt cx="67500" cy="342214"/>
          </a:xfrm>
        </p:grpSpPr>
        <p:cxnSp>
          <p:nvCxnSpPr>
            <p:cNvPr id="81" name="直接连接符 80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椭圆 81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4" name="TextBox 69"/>
          <p:cNvSpPr>
            <a:spLocks noChangeArrowheads="1"/>
          </p:cNvSpPr>
          <p:nvPr/>
        </p:nvSpPr>
        <p:spPr bwMode="auto">
          <a:xfrm>
            <a:off x="2920179" y="5738525"/>
            <a:ext cx="131935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0:1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1:2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3183251" y="457126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3515497" y="5303618"/>
            <a:ext cx="90000" cy="456285"/>
            <a:chOff x="2877841" y="1508514"/>
            <a:chExt cx="67500" cy="342214"/>
          </a:xfrm>
        </p:grpSpPr>
        <p:cxnSp>
          <p:nvCxnSpPr>
            <p:cNvPr id="87" name="直接连接符 86"/>
            <p:cNvCxnSpPr/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椭圆 87"/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EVS et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ESS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C2E91C-D026-4F26-8D02-C819FE84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6445668" y="3870190"/>
            <a:ext cx="2330032" cy="108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 1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x </a:t>
            </a:r>
            <a:r>
              <a:rPr lang="de-DE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de-DE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nombre de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GPU</a:t>
            </a:r>
            <a:endParaRPr lang="de-DE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carte développée en interne</a:t>
            </a:r>
            <a:endParaRPr lang="de-DE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carte</a:t>
            </a:r>
            <a:r>
              <a:rPr lang="de-DE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GPU NVIDIA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ZE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GPU série ZE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EA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GPU série EA</a:t>
            </a:r>
            <a:endParaRPr lang="de-DE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4406074" y="4433395"/>
            <a:ext cx="1345136" cy="7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7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8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9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9</a:t>
            </a:r>
          </a:p>
        </p:txBody>
      </p:sp>
      <p:sp>
        <p:nvSpPr>
          <p:cNvPr id="95" name="矩形 94"/>
          <p:cNvSpPr/>
          <p:nvPr/>
        </p:nvSpPr>
        <p:spPr bwMode="auto">
          <a:xfrm>
            <a:off x="9236815" y="1274432"/>
            <a:ext cx="8208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GU2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747704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xEA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638772" y="1274432"/>
            <a:ext cx="803928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HW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9615291" y="1988221"/>
            <a:ext cx="900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 bwMode="auto">
          <a:xfrm>
            <a:off x="10334103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接连接符 56"/>
          <p:cNvCxnSpPr/>
          <p:nvPr/>
        </p:nvCxnSpPr>
        <p:spPr bwMode="auto">
          <a:xfrm>
            <a:off x="7262702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8784833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73"/>
          <p:cNvSpPr>
            <a:spLocks noChangeArrowheads="1"/>
          </p:cNvSpPr>
          <p:nvPr/>
        </p:nvSpPr>
        <p:spPr bwMode="auto">
          <a:xfrm>
            <a:off x="8821035" y="2750586"/>
            <a:ext cx="2240665" cy="12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 2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PRO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édition logicielle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Licence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licence logicielle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RM1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serveur 1U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GU2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serveur 2U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TS2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serveur 2U</a:t>
            </a:r>
          </a:p>
          <a:p>
            <a:pPr>
              <a:spcBef>
                <a:spcPct val="0"/>
              </a:spcBef>
              <a:buNone/>
            </a:pP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6" name="TextBox 73"/>
          <p:cNvSpPr>
            <a:spLocks noChangeArrowheads="1"/>
          </p:cNvSpPr>
          <p:nvPr/>
        </p:nvSpPr>
        <p:spPr bwMode="auto">
          <a:xfrm>
            <a:off x="10545753" y="4378154"/>
            <a:ext cx="1557347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 3 :</a:t>
            </a:r>
            <a:endParaRPr lang="en-US" altLang="zh-CN" sz="11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HW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matériel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7286229" y="1977888"/>
            <a:ext cx="872241" cy="1908633"/>
            <a:chOff x="2794433" y="1855847"/>
            <a:chExt cx="654181" cy="1431475"/>
          </a:xfrm>
        </p:grpSpPr>
        <p:sp>
          <p:nvSpPr>
            <p:cNvPr id="89" name="椭圆 88"/>
            <p:cNvSpPr/>
            <p:nvPr/>
          </p:nvSpPr>
          <p:spPr bwMode="auto">
            <a:xfrm>
              <a:off x="2794433" y="321982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0" name="肘形连接符 141"/>
            <p:cNvCxnSpPr/>
            <p:nvPr/>
          </p:nvCxnSpPr>
          <p:spPr bwMode="auto">
            <a:xfrm rot="5400000">
              <a:off x="2431470" y="2240936"/>
              <a:ext cx="1402234" cy="632055"/>
            </a:xfrm>
            <a:prstGeom prst="bentConnector3">
              <a:avLst>
                <a:gd name="adj1" fmla="val 76567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组合 90"/>
          <p:cNvGrpSpPr/>
          <p:nvPr/>
        </p:nvGrpSpPr>
        <p:grpSpPr>
          <a:xfrm>
            <a:off x="11051105" y="1977887"/>
            <a:ext cx="90000" cy="2344301"/>
            <a:chOff x="5932218" y="1859421"/>
            <a:chExt cx="67500" cy="1758226"/>
          </a:xfrm>
        </p:grpSpPr>
        <p:sp>
          <p:nvSpPr>
            <p:cNvPr id="103" name="椭圆 102"/>
            <p:cNvSpPr/>
            <p:nvPr/>
          </p:nvSpPr>
          <p:spPr bwMode="auto">
            <a:xfrm>
              <a:off x="5932218" y="35501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 bwMode="auto">
            <a:xfrm>
              <a:off x="5960668" y="1859421"/>
              <a:ext cx="0" cy="17582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264021" y="2739632"/>
            <a:ext cx="2135563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DHI : </a:t>
            </a:r>
            <a:r>
              <a:rPr lang="en-US" altLang="zh-CN" sz="11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Overseas</a:t>
            </a: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992653" y="2739633"/>
            <a:ext cx="1284191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0-9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398872" y="5206744"/>
            <a:ext cx="1926923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IVS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Serveur vidéo intelligent Produit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6272501" y="2739633"/>
            <a:ext cx="953473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Réservé pour l'avenir 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959703" y="127443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IVS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678872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DHI</a:t>
            </a:r>
            <a:endParaRPr lang="zh-CN" altLang="en-US" sz="220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5188445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0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601701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993872" y="1977887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4265617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8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342789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TB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984787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/>
          <p:cNvSpPr>
            <a:spLocks noChangeArrowheads="1"/>
          </p:cNvSpPr>
          <p:nvPr/>
        </p:nvSpPr>
        <p:spPr bwMode="auto">
          <a:xfrm>
            <a:off x="2722946" y="2739633"/>
            <a:ext cx="2104749" cy="24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Fonction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PB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détection du comportement des personnes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TB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détection du comportement routier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Reconnaissance faciale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lié au trafic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Diagnostic de la qualité vidéo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VS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Structuration vidéo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IP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prison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FC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Comparaison des caractéristiques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GS 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Sens général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492092" y="1977887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646876" y="1988221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1" name="椭圆 60"/>
          <p:cNvSpPr/>
          <p:nvPr/>
        </p:nvSpPr>
        <p:spPr bwMode="auto">
          <a:xfrm>
            <a:off x="2333671" y="508975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8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 bwMode="auto">
          <a:xfrm>
            <a:off x="2364949" y="1977887"/>
            <a:ext cx="0" cy="3112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组合 71"/>
          <p:cNvGrpSpPr/>
          <p:nvPr/>
        </p:nvGrpSpPr>
        <p:grpSpPr>
          <a:xfrm>
            <a:off x="4706043" y="1991475"/>
            <a:ext cx="90000" cy="2344301"/>
            <a:chOff x="5977938" y="1859421"/>
            <a:chExt cx="67500" cy="1758226"/>
          </a:xfrm>
        </p:grpSpPr>
        <p:sp>
          <p:nvSpPr>
            <p:cNvPr id="73" name="椭圆 72"/>
            <p:cNvSpPr/>
            <p:nvPr/>
          </p:nvSpPr>
          <p:spPr bwMode="auto">
            <a:xfrm>
              <a:off x="5977938" y="35501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74" name="直接连接符 73"/>
            <p:cNvCxnSpPr>
              <a:endCxn id="73" idx="0"/>
            </p:cNvCxnSpPr>
            <p:nvPr/>
          </p:nvCxnSpPr>
          <p:spPr bwMode="auto">
            <a:xfrm>
              <a:off x="6006391" y="1859421"/>
              <a:ext cx="5297" cy="16907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组合 76"/>
          <p:cNvGrpSpPr/>
          <p:nvPr/>
        </p:nvGrpSpPr>
        <p:grpSpPr>
          <a:xfrm>
            <a:off x="6420953" y="1988221"/>
            <a:ext cx="90000" cy="732840"/>
            <a:chOff x="2686859" y="2857598"/>
            <a:chExt cx="90000" cy="732840"/>
          </a:xfrm>
        </p:grpSpPr>
        <p:cxnSp>
          <p:nvCxnSpPr>
            <p:cNvPr id="78" name="直接连接符 7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椭圆 7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6" name="矩形 105"/>
          <p:cNvSpPr/>
          <p:nvPr/>
        </p:nvSpPr>
        <p:spPr bwMode="auto">
          <a:xfrm>
            <a:off x="6111273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00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IVS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296981-872D-4AEC-B989-0DD9E9C5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617174" y="2710401"/>
            <a:ext cx="2061028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025498" y="2826338"/>
            <a:ext cx="1743547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 fibre optique montant :</a:t>
            </a:r>
            <a:endParaRPr lang="zh-CN" altLang="en-US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0 port fibre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1 port fibre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4 ports fibre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8 ports fibre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: 16 ports fibre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068392" y="2805360"/>
            <a:ext cx="1330761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ports d'accès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353547" y="4669503"/>
            <a:ext cx="2022881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commutateur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Couche 2 non gérée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couche 2 gérée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géré de couche 2+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Géré couche 3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: Commutateur central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Commutateur central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3484204" y="13362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66082" y="13362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599684" y="13362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951117" y="2041501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5629361" y="13362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930168" y="2079660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/>
          <p:cNvSpPr/>
          <p:nvPr/>
        </p:nvSpPr>
        <p:spPr bwMode="auto">
          <a:xfrm>
            <a:off x="4616066" y="47550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208411" y="2882938"/>
            <a:ext cx="1288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Pour commutateur </a:t>
            </a:r>
            <a:r>
              <a:rPr lang="en-US" altLang="zh-CN" sz="12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PoE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0-999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Puissance de sortie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DP : Rail DIN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535192" y="2061166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4556782" y="13362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141618" y="13362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411625" y="13362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96571" y="202403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 bwMode="auto">
          <a:xfrm>
            <a:off x="9117805" y="13362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96216" y="4694851"/>
            <a:ext cx="2246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Nombre total de ports </a:t>
            </a:r>
            <a:r>
              <a:rPr lang="zh-CN" altLang="en-US" sz="1200" dirty="0">
                <a:cs typeface="Segoe UI" panose="020B0502040204020203" pitchFamily="34" charset="0"/>
              </a:rPr>
              <a:t>:</a:t>
            </a:r>
            <a:endParaRPr lang="en-US" altLang="zh-CN" sz="1200" dirty="0">
              <a:cs typeface="Segoe UI" panose="020B0502040204020203" pitchFamily="34" charset="0"/>
            </a:endParaRPr>
          </a:p>
          <a:p>
            <a:r>
              <a:rPr lang="en-US" altLang="zh-CN" sz="1200" dirty="0">
                <a:cs typeface="Segoe UI" panose="020B0502040204020203" pitchFamily="34" charset="0"/>
              </a:rPr>
              <a:t>01-99</a:t>
            </a:r>
          </a:p>
          <a:p>
            <a:r>
              <a:rPr lang="en-US" altLang="zh-CN" sz="1200" dirty="0">
                <a:cs typeface="Segoe UI" panose="020B0502040204020203" pitchFamily="34" charset="0"/>
              </a:rPr>
              <a:t>Le port combiné est calculé comme un seul port</a:t>
            </a:r>
          </a:p>
        </p:txBody>
      </p:sp>
      <p:sp>
        <p:nvSpPr>
          <p:cNvPr id="16" name="矩形 15"/>
          <p:cNvSpPr/>
          <p:nvPr/>
        </p:nvSpPr>
        <p:spPr>
          <a:xfrm>
            <a:off x="8642585" y="4589241"/>
            <a:ext cx="2117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Propriété du port d'accès</a:t>
            </a:r>
            <a:endParaRPr lang="zh-CN" altLang="en-US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ET=RJ45/100M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GT=RJ45/1000M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EF=Port fibre/100M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GF = Port fibre optique/1000 M</a:t>
            </a:r>
          </a:p>
          <a:p>
            <a:pPr defTabSz="1219200">
              <a:spcBef>
                <a:spcPct val="0"/>
              </a:spcBef>
            </a:pP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05569" y="2043465"/>
            <a:ext cx="90000" cy="2577174"/>
            <a:chOff x="2686859" y="1013264"/>
            <a:chExt cx="90000" cy="2577174"/>
          </a:xfrm>
        </p:grpSpPr>
        <p:cxnSp>
          <p:nvCxnSpPr>
            <p:cNvPr id="56" name="直接连接符 55"/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/>
          <p:nvPr/>
        </p:nvCxnSpPr>
        <p:spPr bwMode="auto">
          <a:xfrm flipH="1">
            <a:off x="1936405" y="1696225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563353" y="13362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96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3473308" y="2830874"/>
            <a:ext cx="1051927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Commutateur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822886" y="2034660"/>
            <a:ext cx="90000" cy="732840"/>
            <a:chOff x="2686859" y="2857598"/>
            <a:chExt cx="90000" cy="732840"/>
          </a:xfrm>
        </p:grpSpPr>
        <p:cxnSp>
          <p:nvCxnSpPr>
            <p:cNvPr id="65" name="直接连接符 6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椭圆 6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7" name="肘形连接符 6"/>
          <p:cNvCxnSpPr/>
          <p:nvPr/>
        </p:nvCxnSpPr>
        <p:spPr>
          <a:xfrm rot="5400000">
            <a:off x="3456420" y="3293112"/>
            <a:ext cx="2756560" cy="257267"/>
          </a:xfrm>
          <a:prstGeom prst="bentConnector2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 bwMode="auto">
          <a:xfrm flipH="1">
            <a:off x="7555532" y="1696225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/>
          <p:cNvCxnSpPr/>
          <p:nvPr/>
        </p:nvCxnSpPr>
        <p:spPr bwMode="auto">
          <a:xfrm flipH="1">
            <a:off x="10088128" y="1696225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/>
          <p:cNvCxnSpPr/>
          <p:nvPr/>
        </p:nvCxnSpPr>
        <p:spPr bwMode="auto">
          <a:xfrm flipH="1">
            <a:off x="9477805" y="2043465"/>
            <a:ext cx="1124" cy="2467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椭圆 73"/>
          <p:cNvSpPr/>
          <p:nvPr/>
        </p:nvSpPr>
        <p:spPr bwMode="auto">
          <a:xfrm>
            <a:off x="9477805" y="449905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Commutateur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72226C9-7DB9-40BE-846A-34821E0B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816381" y="2922695"/>
            <a:ext cx="1743547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 fibre optique montant :</a:t>
            </a:r>
            <a:endParaRPr lang="zh-CN" altLang="en-US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0 port fibre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1 port fibre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4 ports fibre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8 ports fibre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: 16 ports fibre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028636" y="2845117"/>
            <a:ext cx="1330761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ports d'accès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69895" y="4588413"/>
            <a:ext cx="2022881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le commutateur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Couche 2 non gérée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couche 2 gérée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géré de couche 2+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Géré couche 3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: Commutateur central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Commutateur central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483713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911361" y="208125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/>
          <p:cNvSpPr/>
          <p:nvPr/>
        </p:nvSpPr>
        <p:spPr bwMode="auto">
          <a:xfrm>
            <a:off x="4210550" y="410898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68655" y="2922695"/>
            <a:ext cx="1288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Pour commutateur </a:t>
            </a:r>
            <a:r>
              <a:rPr lang="en-US" altLang="zh-CN" sz="12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PoE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0-999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Puissance de sortie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8495436" y="2100923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10186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 bwMode="auto">
          <a:xfrm>
            <a:off x="907804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20559" y="4791716"/>
            <a:ext cx="2246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Nombre total de ports </a:t>
            </a:r>
            <a:r>
              <a:rPr lang="zh-CN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zh-CN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port combiné est calculé comme un seul port</a:t>
            </a:r>
          </a:p>
        </p:txBody>
      </p:sp>
      <p:sp>
        <p:nvSpPr>
          <p:cNvPr id="16" name="矩形 15"/>
          <p:cNvSpPr/>
          <p:nvPr/>
        </p:nvSpPr>
        <p:spPr>
          <a:xfrm>
            <a:off x="8602829" y="4628998"/>
            <a:ext cx="2117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Propriétés du port d'accès</a:t>
            </a:r>
            <a:endParaRPr lang="zh-CN" altLang="en-US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ET=RJ45/100M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GT=RJ45/1000M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GF=Fibre/1000M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MGT=RJ45/2,5G, 5G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XF=Fibre/10G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QF=Fibre/40G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CF = Fibre/100G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784039" y="2094016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/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/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523597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96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1399666" y="3469949"/>
            <a:ext cx="2477560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commutateur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Commutateur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Commutateur CS géré dans le cloud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 - Commutateur renforcé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- Commutateur industriel</a:t>
            </a: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/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/>
          <p:nvPr/>
        </p:nvCxnSpPr>
        <p:spPr>
          <a:xfrm rot="16200000" flipH="1">
            <a:off x="3220345" y="3090438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 bwMode="auto">
          <a:xfrm flipH="1">
            <a:off x="7515776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/>
          <p:cNvCxnSpPr/>
          <p:nvPr/>
        </p:nvCxnSpPr>
        <p:spPr bwMode="auto">
          <a:xfrm flipH="1">
            <a:off x="10048372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/>
          <p:cNvCxnSpPr/>
          <p:nvPr/>
        </p:nvCxnSpPr>
        <p:spPr bwMode="auto">
          <a:xfrm flipH="1">
            <a:off x="9438049" y="2083222"/>
            <a:ext cx="1124" cy="2467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椭圆 73"/>
          <p:cNvSpPr/>
          <p:nvPr/>
        </p:nvSpPr>
        <p:spPr bwMode="auto">
          <a:xfrm>
            <a:off x="9438049" y="453881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Commutateur (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nouveau, CCTV</a:t>
            </a:r>
            <a:r>
              <a:rPr lang="zh-CN" altLang="en-US" sz="3600" dirty="0"/>
              <a:t>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8C1799-058D-48B8-AFAE-257E8C3B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673659" y="2836575"/>
            <a:ext cx="1828562" cy="15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gestion :</a:t>
            </a:r>
            <a:endParaRPr lang="zh-CN" altLang="en-US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Non géré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Réservé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Réservé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Géré L2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Géré L2+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Géré L3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: Commutateur de châssis L3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7060276" y="2824346"/>
            <a:ext cx="2182377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total de ports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90442" y="4732274"/>
            <a:ext cx="2022881" cy="11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Vitesse du port principal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100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1 000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 : 2,5 G/5 Gbps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 : 10 Gbps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 : 40 Gbps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483713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911361" y="208125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/>
          <p:cNvSpPr/>
          <p:nvPr/>
        </p:nvSpPr>
        <p:spPr bwMode="auto">
          <a:xfrm>
            <a:off x="4160936" y="456610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93001" y="2781862"/>
            <a:ext cx="16690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Spécifications spéciales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 : liaison montante fibre optique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2F : 2 ports fibre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 : liaison montante combinée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 : liaison montante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multi-giga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8115368" y="2079447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7791464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 bwMode="auto">
          <a:xfrm>
            <a:off x="9085346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70093" y="4752486"/>
            <a:ext cx="1309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Réservé</a:t>
            </a:r>
            <a:endParaRPr lang="en-US" altLang="zh-CN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588" y="3824470"/>
            <a:ext cx="2282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Caractéristiques :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 : Lite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 : PoE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LP : Alimentation allégée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HP : Haute puissance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UP : Ultra puissance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 : liaison montante 1 Gbit/s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FX : Port fibre + liaison montante XF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X : RJ45 + liaison montante XF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784039" y="2094016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/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/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540594" y="134787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296867" y="3530016"/>
            <a:ext cx="993575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S- Commutateur</a:t>
            </a: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/>
          <p:cNvSpPr/>
          <p:nvPr/>
        </p:nvSpPr>
        <p:spPr bwMode="auto">
          <a:xfrm>
            <a:off x="2738131" y="33805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 bwMode="auto">
          <a:xfrm>
            <a:off x="9439173" y="2083222"/>
            <a:ext cx="0" cy="1659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椭圆 73"/>
          <p:cNvSpPr/>
          <p:nvPr/>
        </p:nvSpPr>
        <p:spPr bwMode="auto">
          <a:xfrm>
            <a:off x="9394173" y="37075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04138" y="2100923"/>
            <a:ext cx="0" cy="2485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/>
          <p:nvPr/>
        </p:nvCxnSpPr>
        <p:spPr bwMode="auto">
          <a:xfrm flipH="1">
            <a:off x="10056206" y="1734016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Commutateur (nouveau, IT</a:t>
            </a:r>
            <a:r>
              <a:rPr lang="zh-CN" altLang="en-US" sz="3600" dirty="0">
                <a:latin typeface="+mn-lt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9AAE6C-B68E-43AA-A9A2-49B6AB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698145" y="2862302"/>
            <a:ext cx="1491229" cy="139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Vitesse :</a:t>
            </a:r>
          </a:p>
          <a:p>
            <a:pPr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300 Mbps</a:t>
            </a:r>
            <a:endParaRPr lang="en-US" altLang="zh-CN" sz="1200" dirty="0"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: 1 200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: 1500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 : 1800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: 3 000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 : 6 000 Mbps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475895" y="134418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8324373" y="2049464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5967269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315658" y="2085577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/>
          <p:cNvSpPr/>
          <p:nvPr/>
        </p:nvSpPr>
        <p:spPr bwMode="auto">
          <a:xfrm>
            <a:off x="4624187" y="406246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4189" y="2862302"/>
            <a:ext cx="2032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Réservé pour spécifications spéciales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4128084" y="136125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8490" y="2094016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/>
          <p:nvPr/>
        </p:nvCxnSpPr>
        <p:spPr bwMode="auto">
          <a:xfrm flipH="1">
            <a:off x="197053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7936609" y="134418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1896573" y="3515345"/>
            <a:ext cx="1950116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routeur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Routeur standard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Routeur M-Mesh</a:t>
            </a: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2871631" y="2062222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/>
          <p:cNvSpPr/>
          <p:nvPr/>
        </p:nvSpPr>
        <p:spPr bwMode="auto">
          <a:xfrm>
            <a:off x="2826631" y="339011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/>
          <p:nvPr/>
        </p:nvCxnSpPr>
        <p:spPr>
          <a:xfrm rot="16200000" flipH="1">
            <a:off x="3551597" y="3075714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 bwMode="auto">
          <a:xfrm flipH="1">
            <a:off x="7214189" y="1748740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29"/>
          <p:cNvSpPr txBox="1"/>
          <p:nvPr/>
        </p:nvSpPr>
        <p:spPr>
          <a:xfrm>
            <a:off x="3607301" y="4196349"/>
            <a:ext cx="2172185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200" dirty="0"/>
              <a:t>Norme sans fil :</a:t>
            </a:r>
          </a:p>
          <a:p>
            <a:r>
              <a:rPr lang="en-US" altLang="zh-CN" sz="1200" b="0" dirty="0"/>
              <a:t>N : IEEE 802.11n (WiFi4)</a:t>
            </a:r>
          </a:p>
          <a:p>
            <a:r>
              <a:rPr lang="en-US" altLang="zh-CN" sz="1200" b="0" dirty="0"/>
              <a:t>AC : IEEE 802.11ac (WiFi5)</a:t>
            </a:r>
          </a:p>
          <a:p>
            <a:r>
              <a:rPr lang="en-US" altLang="zh-CN" sz="1200" b="0" dirty="0"/>
              <a:t>AX : IEEE 802.11ax (WiFi6)</a:t>
            </a:r>
          </a:p>
          <a:p>
            <a:r>
              <a:rPr lang="en-US" altLang="zh-CN" sz="1200" b="0" dirty="0"/>
              <a:t>BE : IEEE 802.11be (WiFi7)</a:t>
            </a:r>
          </a:p>
          <a:p>
            <a:endParaRPr lang="en-US" altLang="zh-CN" sz="1200" b="0" dirty="0"/>
          </a:p>
          <a:p>
            <a:endParaRPr lang="en-US" altLang="zh-CN" sz="1200" b="0" dirty="0"/>
          </a:p>
        </p:txBody>
      </p:sp>
      <p:sp>
        <p:nvSpPr>
          <p:cNvPr id="2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  <a:sym typeface="+mn-lt"/>
              </a:rPr>
              <a:t>Routeur</a:t>
            </a:r>
            <a:r>
              <a:rPr lang="en-US" altLang="zh-HK" sz="3600" dirty="0">
                <a:latin typeface="+mn-lt"/>
                <a:cs typeface="Segoe UI" panose="020B0502040204020203" pitchFamily="34" charset="0"/>
                <a:sym typeface="+mn-lt"/>
              </a:rPr>
              <a:t> sans fil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6B9B46-C7E0-456F-A745-2558D14E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5054460" y="3874348"/>
            <a:ext cx="1031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Génération :</a:t>
            </a:r>
            <a:endParaRPr kumimoji="0" lang="it-IT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IA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734940" y="3006674"/>
            <a:ext cx="1838813" cy="440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caméra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 : Multi-sight Bullet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500247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872932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7433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8554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T47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7613856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624060" y="2604655"/>
            <a:ext cx="758232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630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573754" y="1363887"/>
            <a:ext cx="140779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398450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7032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 bwMode="auto">
          <a:xfrm flipH="1">
            <a:off x="1985488" y="3076918"/>
            <a:ext cx="131633" cy="1178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13201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588998" y="329516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550642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肘形连接符 141"/>
          <p:cNvCxnSpPr>
            <a:endCxn id="91" idx="0"/>
          </p:cNvCxnSpPr>
          <p:nvPr/>
        </p:nvCxnSpPr>
        <p:spPr bwMode="auto">
          <a:xfrm rot="5400000">
            <a:off x="4884376" y="2621986"/>
            <a:ext cx="1751318" cy="6634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肘形连接符 141"/>
          <p:cNvCxnSpPr/>
          <p:nvPr/>
        </p:nvCxnSpPr>
        <p:spPr bwMode="auto">
          <a:xfrm rot="5400000">
            <a:off x="5129054" y="3175666"/>
            <a:ext cx="2908673" cy="75118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7207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367273" y="2522920"/>
            <a:ext cx="137069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 : Réseau </a:t>
            </a:r>
          </a:p>
        </p:txBody>
      </p:sp>
      <p:cxnSp>
        <p:nvCxnSpPr>
          <p:cNvPr id="58" name="直接连接符 57"/>
          <p:cNvCxnSpPr/>
          <p:nvPr/>
        </p:nvCxnSpPr>
        <p:spPr bwMode="auto">
          <a:xfrm flipH="1">
            <a:off x="2030679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947072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1984494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907389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>
            <a:endCxn id="55" idx="2"/>
          </p:cNvCxnSpPr>
          <p:nvPr/>
        </p:nvCxnSpPr>
        <p:spPr bwMode="auto">
          <a:xfrm rot="10800000" flipV="1">
            <a:off x="2117121" y="2083885"/>
            <a:ext cx="1256896" cy="1051961"/>
          </a:xfrm>
          <a:prstGeom prst="bentConnector3">
            <a:avLst>
              <a:gd name="adj1" fmla="val 110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66"/>
          <p:cNvSpPr txBox="1">
            <a:spLocks noChangeArrowheads="1"/>
          </p:cNvSpPr>
          <p:nvPr/>
        </p:nvSpPr>
        <p:spPr bwMode="auto">
          <a:xfrm>
            <a:off x="2745568" y="3287662"/>
            <a:ext cx="23689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Plateforme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: Série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Série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</a:t>
            </a:r>
          </a:p>
        </p:txBody>
      </p:sp>
      <p:sp>
        <p:nvSpPr>
          <p:cNvPr id="83" name="TextBox 50"/>
          <p:cNvSpPr txBox="1"/>
          <p:nvPr/>
        </p:nvSpPr>
        <p:spPr>
          <a:xfrm>
            <a:off x="1728565" y="4117276"/>
            <a:ext cx="2283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Résolution du premier canal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2:2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4,4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8:8 méga</a:t>
            </a:r>
          </a:p>
        </p:txBody>
      </p:sp>
      <p:sp>
        <p:nvSpPr>
          <p:cNvPr id="91" name="椭圆 90"/>
          <p:cNvSpPr/>
          <p:nvPr/>
        </p:nvSpPr>
        <p:spPr bwMode="auto">
          <a:xfrm>
            <a:off x="5383331" y="382934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5349474" y="5022595"/>
            <a:ext cx="2164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 du premier canal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WDR/Starlight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Starlight+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: Couleurs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2412786" y="40955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 flipV="1">
            <a:off x="8428419" y="180143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肘形连接符 144"/>
          <p:cNvCxnSpPr/>
          <p:nvPr/>
        </p:nvCxnSpPr>
        <p:spPr bwMode="auto">
          <a:xfrm rot="5400000">
            <a:off x="3478772" y="2242603"/>
            <a:ext cx="1217135" cy="8879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肘形连接符 144"/>
          <p:cNvCxnSpPr/>
          <p:nvPr/>
        </p:nvCxnSpPr>
        <p:spPr bwMode="auto">
          <a:xfrm rot="10800000" flipV="1">
            <a:off x="2512420" y="2830697"/>
            <a:ext cx="2689868" cy="1293434"/>
          </a:xfrm>
          <a:prstGeom prst="bentConnector3">
            <a:avLst>
              <a:gd name="adj1" fmla="val 1978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椭圆 78"/>
          <p:cNvSpPr/>
          <p:nvPr/>
        </p:nvSpPr>
        <p:spPr bwMode="auto">
          <a:xfrm>
            <a:off x="7249161" y="293281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2" name="肘形连接符 141"/>
          <p:cNvCxnSpPr/>
          <p:nvPr/>
        </p:nvCxnSpPr>
        <p:spPr bwMode="auto">
          <a:xfrm rot="5400000">
            <a:off x="8001002" y="2658274"/>
            <a:ext cx="1805492" cy="7166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4095"/>
          <p:cNvSpPr txBox="1"/>
          <p:nvPr/>
        </p:nvSpPr>
        <p:spPr>
          <a:xfrm>
            <a:off x="6973478" y="2953689"/>
            <a:ext cx="1296258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Apparence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: Double micro PTZ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K1 : K1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T2 : T2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K2 Bullet</a:t>
            </a:r>
          </a:p>
        </p:txBody>
      </p:sp>
      <p:sp>
        <p:nvSpPr>
          <p:cNvPr id="84" name="TextBox 52"/>
          <p:cNvSpPr txBox="1"/>
          <p:nvPr/>
        </p:nvSpPr>
        <p:spPr>
          <a:xfrm>
            <a:off x="7682592" y="4014304"/>
            <a:ext cx="1748539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Lentille du premier canal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 : Objectif motorisé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Z4 : zoom 4X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Z7 : zoom 7X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Modèle à focale fixe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 : trois objectifs à focale fixe</a:t>
            </a:r>
          </a:p>
        </p:txBody>
      </p:sp>
      <p:sp>
        <p:nvSpPr>
          <p:cNvPr id="85" name="椭圆 84"/>
          <p:cNvSpPr/>
          <p:nvPr/>
        </p:nvSpPr>
        <p:spPr bwMode="auto">
          <a:xfrm>
            <a:off x="8499343" y="387434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94" name="肘形连接符 144"/>
          <p:cNvCxnSpPr/>
          <p:nvPr/>
        </p:nvCxnSpPr>
        <p:spPr bwMode="auto">
          <a:xfrm rot="5400000">
            <a:off x="7243460" y="2105106"/>
            <a:ext cx="878265" cy="8091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52"/>
          <p:cNvSpPr txBox="1"/>
          <p:nvPr/>
        </p:nvSpPr>
        <p:spPr>
          <a:xfrm>
            <a:off x="9440793" y="4614790"/>
            <a:ext cx="270584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Objectif du deuxième canal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T44 : objectif à focale variable, 4 MP, zoom 4X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T47 : objectif à focale variable, 4 MP, zoom 7x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T20 : objectif à focale fixe, 2 MP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T40 : objectif à focale fixe, 4 MP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T8A : double raccordement, objectif à focale fixe, 8 MP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Modèle à focale fixe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ASE : audio/alarme, carte SD,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ePOE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flipH="1">
            <a:off x="5197595" y="2111122"/>
            <a:ext cx="4909" cy="72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接连接符 52"/>
          <p:cNvCxnSpPr/>
          <p:nvPr/>
        </p:nvCxnSpPr>
        <p:spPr bwMode="auto">
          <a:xfrm>
            <a:off x="10250653" y="2110244"/>
            <a:ext cx="43815" cy="22257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椭圆 53"/>
          <p:cNvSpPr/>
          <p:nvPr/>
        </p:nvSpPr>
        <p:spPr bwMode="auto">
          <a:xfrm>
            <a:off x="10227560" y="434570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6162796" y="495646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Caméra réseau (série Multi-sight)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6D0341-BA8C-44C9-B282-B34E6F3E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6"/>
          <p:cNvSpPr txBox="1"/>
          <p:nvPr/>
        </p:nvSpPr>
        <p:spPr>
          <a:xfrm>
            <a:off x="1113753" y="3717033"/>
            <a:ext cx="1941131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1125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200" b="1" dirty="0"/>
              <a:t>WB </a:t>
            </a:r>
            <a:r>
              <a:rPr lang="en-US" altLang="zh-CN" sz="1200" dirty="0"/>
              <a:t>: Pont sans fil</a:t>
            </a:r>
          </a:p>
        </p:txBody>
      </p:sp>
      <p:cxnSp>
        <p:nvCxnSpPr>
          <p:cNvPr id="14" name="肘形连接符 13"/>
          <p:cNvCxnSpPr>
            <a:stCxn id="11" idx="2"/>
          </p:cNvCxnSpPr>
          <p:nvPr/>
        </p:nvCxnSpPr>
        <p:spPr>
          <a:xfrm rot="5400000">
            <a:off x="2138769" y="2175407"/>
            <a:ext cx="386120" cy="724016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 rot="5400000">
            <a:off x="4957144" y="2481349"/>
            <a:ext cx="1651901" cy="139914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10800000" flipV="1">
            <a:off x="1322355" y="2778488"/>
            <a:ext cx="3915168" cy="93517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/>
          <p:nvPr/>
        </p:nvSpPr>
        <p:spPr>
          <a:xfrm>
            <a:off x="4285894" y="4038151"/>
            <a:ext cx="2196775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1125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200" b="1" dirty="0"/>
              <a:t>Fréquence de fonctionnement :</a:t>
            </a:r>
          </a:p>
          <a:p>
            <a:r>
              <a:rPr lang="en-US" altLang="zh-CN" sz="1200" dirty="0"/>
              <a:t>2 : 2,4 GHz</a:t>
            </a:r>
          </a:p>
          <a:p>
            <a:r>
              <a:rPr lang="en-US" altLang="zh-CN" sz="1200" dirty="0"/>
              <a:t>5 : 5 GHz</a:t>
            </a:r>
          </a:p>
        </p:txBody>
      </p:sp>
      <p:cxnSp>
        <p:nvCxnSpPr>
          <p:cNvPr id="107" name="肘形连接符 106"/>
          <p:cNvCxnSpPr/>
          <p:nvPr/>
        </p:nvCxnSpPr>
        <p:spPr>
          <a:xfrm rot="5400000">
            <a:off x="7267212" y="3169729"/>
            <a:ext cx="1674291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V="1">
            <a:off x="5237523" y="2276872"/>
            <a:ext cx="0" cy="5016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08300" y="1700808"/>
            <a:ext cx="363776" cy="4770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86931" y="16528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66931" y="1646108"/>
            <a:ext cx="1107695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08532" y="16528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95396" y="1642516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804083" y="16391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肘形连接符 57"/>
          <p:cNvCxnSpPr/>
          <p:nvPr/>
        </p:nvCxnSpPr>
        <p:spPr>
          <a:xfrm rot="5400000">
            <a:off x="8475896" y="3177326"/>
            <a:ext cx="1674291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29"/>
          <p:cNvSpPr txBox="1"/>
          <p:nvPr/>
        </p:nvSpPr>
        <p:spPr>
          <a:xfrm>
            <a:off x="7026450" y="4041339"/>
            <a:ext cx="1668977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200" dirty="0"/>
              <a:t>Angle sans fil :</a:t>
            </a:r>
          </a:p>
          <a:p>
            <a:r>
              <a:rPr lang="en-US" altLang="zh-CN" sz="1200" b="0" dirty="0"/>
              <a:t>10 : 10°</a:t>
            </a:r>
          </a:p>
          <a:p>
            <a:r>
              <a:rPr lang="en-US" altLang="zh-CN" sz="1200" b="0" dirty="0"/>
              <a:t>30 : 30°</a:t>
            </a:r>
          </a:p>
          <a:p>
            <a:r>
              <a:rPr lang="en-US" altLang="zh-CN" sz="1200" b="0" dirty="0"/>
              <a:t>60 : 60°</a:t>
            </a:r>
          </a:p>
          <a:p>
            <a:r>
              <a:rPr lang="en-US" altLang="zh-CN" sz="1200" b="0" dirty="0"/>
              <a:t>90 : 90°</a:t>
            </a:r>
          </a:p>
        </p:txBody>
      </p:sp>
      <p:sp>
        <p:nvSpPr>
          <p:cNvPr id="60" name="TextBox 29"/>
          <p:cNvSpPr txBox="1"/>
          <p:nvPr/>
        </p:nvSpPr>
        <p:spPr>
          <a:xfrm>
            <a:off x="9068036" y="4041339"/>
            <a:ext cx="2172185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200" dirty="0"/>
              <a:t>Norme sans fil :</a:t>
            </a:r>
          </a:p>
          <a:p>
            <a:r>
              <a:rPr lang="en-US" altLang="zh-CN" sz="1200" b="0" dirty="0"/>
              <a:t>n : IEEE 802.11n</a:t>
            </a:r>
          </a:p>
          <a:p>
            <a:r>
              <a:rPr lang="en-US" altLang="zh-CN" sz="1200" b="0" dirty="0"/>
              <a:t>ac : IEEE 802.11ac</a:t>
            </a:r>
          </a:p>
        </p:txBody>
      </p:sp>
      <p:sp>
        <p:nvSpPr>
          <p:cNvPr id="22" name="矩形 21"/>
          <p:cNvSpPr/>
          <p:nvPr/>
        </p:nvSpPr>
        <p:spPr>
          <a:xfrm>
            <a:off x="7074984" y="1696968"/>
            <a:ext cx="363776" cy="4770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4879" y="1657023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69"/>
          <p:cNvSpPr>
            <a:spLocks noChangeArrowheads="1"/>
          </p:cNvSpPr>
          <p:nvPr/>
        </p:nvSpPr>
        <p:spPr bwMode="auto">
          <a:xfrm>
            <a:off x="497757" y="2413773"/>
            <a:ext cx="2061028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600" dirty="0">
                <a:latin typeface="+mn-lt"/>
                <a:cs typeface="Segoe UI" panose="020B0502040204020203" pitchFamily="34" charset="0"/>
                <a:sym typeface="+mn-lt"/>
              </a:rPr>
              <a:t>Pont sans fil </a:t>
            </a:r>
            <a:r>
              <a:rPr lang="en-US" altLang="zh-HK" sz="2800" dirty="0">
                <a:latin typeface="+mn-lt"/>
                <a:cs typeface="Segoe UI" panose="020B0502040204020203" pitchFamily="34" charset="0"/>
                <a:sym typeface="+mn-lt"/>
              </a:rPr>
              <a:t>(uniquement pour les ponts sans fil de la série V-Radio)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C7113D-F9BF-4E61-A2CB-945A6A28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167140" y="2926506"/>
            <a:ext cx="1104178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Bande :</a:t>
            </a:r>
            <a:endParaRPr lang="zh-CN" altLang="en-US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2,4 GHz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5,8 GHz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7608168" y="2845117"/>
            <a:ext cx="1751230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Protocole sans fil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 : 802.11n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 : 802.11ac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 : 802.11ax 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571068" y="4260094"/>
            <a:ext cx="162949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Pont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BS : Station de base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888167" y="13809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500233" y="214291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/>
          <p:cNvSpPr/>
          <p:nvPr/>
        </p:nvSpPr>
        <p:spPr bwMode="auto">
          <a:xfrm>
            <a:off x="4180733" y="410898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07166" y="3004075"/>
            <a:ext cx="1318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Distance :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1-100 ; 1-100 km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: Pont élévateur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8453893" y="2102187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058174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21724" y="4722099"/>
            <a:ext cx="183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Angle des antennes :</a:t>
            </a:r>
            <a:endParaRPr lang="en-US" altLang="zh-CN" sz="1200" dirty="0">
              <a:cs typeface="Segoe UI" panose="020B0502040204020203" pitchFamily="34" charset="0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10 : 10°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20 : 20°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30 : 30°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60 :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60°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7176023" y="2063794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/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/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089105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308764" y="3549462"/>
            <a:ext cx="953808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Sans fil</a:t>
            </a: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/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/>
          <p:nvPr/>
        </p:nvCxnSpPr>
        <p:spPr>
          <a:xfrm rot="16200000" flipH="1">
            <a:off x="3220345" y="3090438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 bwMode="auto">
          <a:xfrm flipH="1">
            <a:off x="6309276" y="1782864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/>
          <p:cNvCxnSpPr/>
          <p:nvPr/>
        </p:nvCxnSpPr>
        <p:spPr bwMode="auto">
          <a:xfrm flipH="1">
            <a:off x="9375272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600" dirty="0">
                <a:latin typeface="+mn-lt"/>
                <a:cs typeface="Segoe UI" panose="020B0502040204020203" pitchFamily="34" charset="0"/>
                <a:sym typeface="+mn-lt"/>
              </a:rPr>
              <a:t>Pont sans fil (nouveau)</a:t>
            </a:r>
            <a:endParaRPr lang="en-US" altLang="zh-CN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06FA10-02B4-4101-A5AF-504993DE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382461" y="2942674"/>
            <a:ext cx="1104178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Flux :</a:t>
            </a:r>
            <a:endParaRPr lang="zh-CN" altLang="en-US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2x2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3x3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4x4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584739" y="4315261"/>
            <a:ext cx="2022881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Génération Wi-Fi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Wi-Fi 4, 802.11n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Wi-Fi 5, 802.11ac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Wi-Fi 6, 802.11ax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93509" y="1375982"/>
            <a:ext cx="9938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EAP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72340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9080037" y="214291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5415880" y="138442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764269" y="2095982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/>
          <p:cNvSpPr/>
          <p:nvPr/>
        </p:nvSpPr>
        <p:spPr bwMode="auto">
          <a:xfrm>
            <a:off x="4396054" y="411742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86970" y="3004075"/>
            <a:ext cx="18446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Méthode d'installation :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Plafond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: Encastré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Bureau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: Extérieur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4012153" y="138442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287299" y="3812954"/>
            <a:ext cx="19112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AWA :</a:t>
            </a:r>
          </a:p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Vitesse de liaison montante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10 : 100 Mbps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20 : 1 000 Mbps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30 : 2,5 Gbps</a:t>
            </a:r>
          </a:p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EAP&amp;WAP :</a:t>
            </a:r>
          </a:p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Vitesse :</a:t>
            </a:r>
            <a:endParaRPr lang="en-US" altLang="zh-CN" sz="1200" dirty="0"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: 1200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: 1500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 : 1800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: 3000 Mbps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 : 6000 Mbps</a:t>
            </a:r>
          </a:p>
        </p:txBody>
      </p:sp>
      <p:cxnSp>
        <p:nvCxnSpPr>
          <p:cNvPr id="56" name="直接连接符 55"/>
          <p:cNvCxnSpPr/>
          <p:nvPr/>
        </p:nvCxnSpPr>
        <p:spPr bwMode="auto">
          <a:xfrm flipH="1">
            <a:off x="7116805" y="2063794"/>
            <a:ext cx="16788" cy="1688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8668909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308763" y="3549462"/>
            <a:ext cx="1681405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AWA : AWA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EAP : EAP</a:t>
            </a:r>
            <a:endParaRPr lang="en-US" altLang="zh-CN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WAP : WAP</a:t>
            </a: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2834219" y="2095982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/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/>
          <p:nvPr/>
        </p:nvCxnSpPr>
        <p:spPr>
          <a:xfrm rot="16200000" flipH="1">
            <a:off x="3435666" y="3098877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 bwMode="auto">
          <a:xfrm flipH="1">
            <a:off x="7955076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椭圆 32"/>
          <p:cNvSpPr/>
          <p:nvPr/>
        </p:nvSpPr>
        <p:spPr bwMode="auto">
          <a:xfrm>
            <a:off x="7069607" y="372611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  <a:sym typeface="+mn-lt"/>
              </a:rPr>
              <a:t>AP</a:t>
            </a:r>
            <a:endParaRPr lang="en-US" altLang="zh-CN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73B55D-3546-4CAD-A668-92C417F8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1363795" y="3672579"/>
            <a:ext cx="1077105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2322674" y="3672579"/>
            <a:ext cx="1522619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Produit MPT</a:t>
            </a:r>
          </a:p>
          <a:p>
            <a:pPr>
              <a:spcBef>
                <a:spcPct val="0"/>
              </a:spcBef>
              <a:buNone/>
            </a:pP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2869257" y="2014709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MPT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480900" y="2014709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2551634" y="2494709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5605337" y="2014709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380409" y="2014709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4089879" y="2494709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78"/>
          <p:cNvSpPr>
            <a:spLocks noChangeArrowheads="1"/>
          </p:cNvSpPr>
          <p:nvPr/>
        </p:nvSpPr>
        <p:spPr bwMode="auto">
          <a:xfrm>
            <a:off x="7188348" y="3672579"/>
            <a:ext cx="1524576" cy="8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Réservé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  <p:sp>
        <p:nvSpPr>
          <p:cNvPr id="53" name="TextBox 69"/>
          <p:cNvSpPr>
            <a:spLocks noChangeArrowheads="1"/>
          </p:cNvSpPr>
          <p:nvPr/>
        </p:nvSpPr>
        <p:spPr bwMode="auto">
          <a:xfrm>
            <a:off x="3693178" y="3672579"/>
            <a:ext cx="2356164" cy="8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produit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 : Caméra corporelle hors ligne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2 : Caméra corporelle en ligne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3 : Terminal mobile portable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5898229" y="3672579"/>
            <a:ext cx="1683493" cy="6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67" name="椭圆 66"/>
          <p:cNvSpPr/>
          <p:nvPr/>
        </p:nvSpPr>
        <p:spPr bwMode="auto">
          <a:xfrm>
            <a:off x="1680980" y="3581638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2655013" y="3581638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3" name="椭圆 82"/>
          <p:cNvSpPr/>
          <p:nvPr/>
        </p:nvSpPr>
        <p:spPr bwMode="auto">
          <a:xfrm>
            <a:off x="4296135" y="3600684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7" name="椭圆 86"/>
          <p:cNvSpPr/>
          <p:nvPr/>
        </p:nvSpPr>
        <p:spPr bwMode="auto">
          <a:xfrm>
            <a:off x="6415440" y="3581638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椭圆 91"/>
          <p:cNvSpPr/>
          <p:nvPr/>
        </p:nvSpPr>
        <p:spPr bwMode="auto">
          <a:xfrm>
            <a:off x="7520497" y="3569265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6830264" y="2014709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 bwMode="auto">
          <a:xfrm>
            <a:off x="7902327" y="2494709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矩形 61"/>
          <p:cNvSpPr/>
          <p:nvPr/>
        </p:nvSpPr>
        <p:spPr bwMode="auto">
          <a:xfrm>
            <a:off x="8278875" y="2014709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椭圆 64"/>
          <p:cNvSpPr/>
          <p:nvPr/>
        </p:nvSpPr>
        <p:spPr bwMode="auto">
          <a:xfrm>
            <a:off x="9289125" y="3600684"/>
            <a:ext cx="119999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6" name="TextBox 70"/>
          <p:cNvSpPr>
            <a:spLocks noChangeArrowheads="1"/>
          </p:cNvSpPr>
          <p:nvPr/>
        </p:nvSpPr>
        <p:spPr bwMode="auto">
          <a:xfrm>
            <a:off x="8790457" y="3689265"/>
            <a:ext cx="3142156" cy="6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 : version supérieure, mémoire interne plus importante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SA : Autonome, ne prend pas en charge le réseau 4G </a:t>
            </a:r>
          </a:p>
        </p:txBody>
      </p:sp>
      <p:cxnSp>
        <p:nvCxnSpPr>
          <p:cNvPr id="7" name="肘形连接符 6"/>
          <p:cNvCxnSpPr>
            <a:stCxn id="62" idx="2"/>
            <a:endCxn id="65" idx="0"/>
          </p:cNvCxnSpPr>
          <p:nvPr/>
        </p:nvCxnSpPr>
        <p:spPr>
          <a:xfrm rot="16200000" flipH="1">
            <a:off x="8741013" y="2992571"/>
            <a:ext cx="625975" cy="590250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37" idx="2"/>
            <a:endCxn id="77" idx="0"/>
          </p:cNvCxnSpPr>
          <p:nvPr/>
        </p:nvCxnSpPr>
        <p:spPr>
          <a:xfrm rot="5400000">
            <a:off x="2770368" y="2919354"/>
            <a:ext cx="606929" cy="717638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>
            <a:stCxn id="57" idx="2"/>
            <a:endCxn id="83" idx="0"/>
          </p:cNvCxnSpPr>
          <p:nvPr/>
        </p:nvCxnSpPr>
        <p:spPr>
          <a:xfrm rot="5400000">
            <a:off x="4295285" y="3035559"/>
            <a:ext cx="625975" cy="504274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56" idx="2"/>
            <a:endCxn id="87" idx="0"/>
          </p:cNvCxnSpPr>
          <p:nvPr/>
        </p:nvCxnSpPr>
        <p:spPr>
          <a:xfrm rot="16200000" flipH="1">
            <a:off x="5976924" y="3083121"/>
            <a:ext cx="606929" cy="390103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60" idx="2"/>
            <a:endCxn id="92" idx="0"/>
          </p:cNvCxnSpPr>
          <p:nvPr/>
        </p:nvCxnSpPr>
        <p:spPr>
          <a:xfrm rot="16200000" flipH="1">
            <a:off x="7148102" y="3136870"/>
            <a:ext cx="594556" cy="270233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39" idx="2"/>
            <a:endCxn id="67" idx="0"/>
          </p:cNvCxnSpPr>
          <p:nvPr/>
        </p:nvCxnSpPr>
        <p:spPr>
          <a:xfrm rot="5400000">
            <a:off x="1547476" y="3168213"/>
            <a:ext cx="606929" cy="219920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MPT</a:t>
            </a:r>
            <a:endParaRPr lang="en-US" altLang="zh-CN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9517A3-842A-41F6-B947-6DC48239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2219030" y="3937975"/>
            <a:ext cx="1077105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3000312" y="3950348"/>
            <a:ext cx="2070172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produit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MEC : Caméra externe</a:t>
            </a:r>
          </a:p>
        </p:txBody>
      </p:sp>
      <p:sp>
        <p:nvSpPr>
          <p:cNvPr id="37" name="矩形 36"/>
          <p:cNvSpPr/>
          <p:nvPr/>
        </p:nvSpPr>
        <p:spPr bwMode="auto">
          <a:xfrm>
            <a:off x="3882033" y="2251046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MEC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2493676" y="22510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3564410" y="2731046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6813375" y="22510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5393185" y="22510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5102655" y="2731046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69"/>
          <p:cNvSpPr>
            <a:spLocks noChangeArrowheads="1"/>
          </p:cNvSpPr>
          <p:nvPr/>
        </p:nvSpPr>
        <p:spPr bwMode="auto">
          <a:xfrm>
            <a:off x="4754125" y="3977365"/>
            <a:ext cx="2112295" cy="8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Nom du type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Caméra d'épaule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 : Caméra serpentine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 : Caméra casque</a:t>
            </a: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8668601" y="3977365"/>
            <a:ext cx="1426883" cy="6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01 : 1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02 : 2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67" name="椭圆 66"/>
          <p:cNvSpPr/>
          <p:nvPr/>
        </p:nvSpPr>
        <p:spPr bwMode="auto">
          <a:xfrm>
            <a:off x="2543200" y="3805602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3872762" y="382388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7" name="椭圆 86"/>
          <p:cNvSpPr/>
          <p:nvPr/>
        </p:nvSpPr>
        <p:spPr bwMode="auto">
          <a:xfrm>
            <a:off x="6934153" y="3857365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椭圆 91"/>
          <p:cNvSpPr/>
          <p:nvPr/>
        </p:nvSpPr>
        <p:spPr bwMode="auto">
          <a:xfrm>
            <a:off x="9045646" y="3797365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8252615" y="22510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70"/>
          <p:cNvSpPr>
            <a:spLocks noChangeArrowheads="1"/>
          </p:cNvSpPr>
          <p:nvPr/>
        </p:nvSpPr>
        <p:spPr bwMode="auto">
          <a:xfrm>
            <a:off x="6472122" y="3985631"/>
            <a:ext cx="2328528" cy="8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d'hôte </a:t>
            </a:r>
            <a:r>
              <a: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pour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corporelle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hors ligne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Pour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corporelle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Pour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terminal mobile portable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肘形连接符 5"/>
          <p:cNvCxnSpPr>
            <a:stCxn id="39" idx="2"/>
            <a:endCxn id="67" idx="0"/>
          </p:cNvCxnSpPr>
          <p:nvPr/>
        </p:nvCxnSpPr>
        <p:spPr>
          <a:xfrm rot="5400000">
            <a:off x="2491160" y="3323086"/>
            <a:ext cx="594556" cy="370476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37" idx="2"/>
            <a:endCxn id="77" idx="0"/>
          </p:cNvCxnSpPr>
          <p:nvPr/>
        </p:nvCxnSpPr>
        <p:spPr>
          <a:xfrm rot="5400000">
            <a:off x="3882678" y="3261131"/>
            <a:ext cx="612835" cy="512665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56" idx="2"/>
            <a:endCxn id="87" idx="0"/>
          </p:cNvCxnSpPr>
          <p:nvPr/>
        </p:nvCxnSpPr>
        <p:spPr>
          <a:xfrm rot="5400000">
            <a:off x="6820605" y="3384594"/>
            <a:ext cx="646319" cy="299222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60" idx="2"/>
            <a:endCxn id="92" idx="0"/>
          </p:cNvCxnSpPr>
          <p:nvPr/>
        </p:nvCxnSpPr>
        <p:spPr>
          <a:xfrm rot="16200000" flipH="1">
            <a:off x="8625971" y="3317689"/>
            <a:ext cx="586319" cy="373031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5"/>
          <p:cNvCxnSpPr>
            <a:endCxn id="42" idx="0"/>
          </p:cNvCxnSpPr>
          <p:nvPr/>
        </p:nvCxnSpPr>
        <p:spPr>
          <a:xfrm rot="5400000">
            <a:off x="5256984" y="3360845"/>
            <a:ext cx="622378" cy="375842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 bwMode="auto">
          <a:xfrm>
            <a:off x="5320252" y="3859955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MPT</a:t>
            </a:r>
            <a:endParaRPr lang="en-US" altLang="zh-CN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68DD13F-9E86-4812-B69F-BA76A0C0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1021655" y="3442675"/>
            <a:ext cx="1077105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1799607" y="3452711"/>
            <a:ext cx="2070172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produit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MAE : Autre accessoire</a:t>
            </a:r>
          </a:p>
        </p:txBody>
      </p:sp>
      <p:sp>
        <p:nvSpPr>
          <p:cNvPr id="37" name="矩形 36"/>
          <p:cNvSpPr/>
          <p:nvPr/>
        </p:nvSpPr>
        <p:spPr bwMode="auto">
          <a:xfrm>
            <a:off x="2684658" y="1755746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296301" y="17557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2367035" y="2235746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5616000" y="17557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195810" y="17557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3905280" y="2235746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69"/>
          <p:cNvSpPr>
            <a:spLocks noChangeArrowheads="1"/>
          </p:cNvSpPr>
          <p:nvPr/>
        </p:nvSpPr>
        <p:spPr bwMode="auto">
          <a:xfrm>
            <a:off x="3627487" y="3442675"/>
            <a:ext cx="2112295" cy="9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Nom du type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Base de recharge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BL : Batterie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 : Clip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 : Ceinture</a:t>
            </a: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8030352" y="3432265"/>
            <a:ext cx="1683493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01 : 1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02 : 2</a:t>
            </a:r>
            <a:r>
              <a:rPr lang="en-US" altLang="zh-CN" sz="11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67" name="椭圆 66"/>
          <p:cNvSpPr/>
          <p:nvPr/>
        </p:nvSpPr>
        <p:spPr bwMode="auto">
          <a:xfrm>
            <a:off x="1345825" y="3310302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2526181" y="3328580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7" name="椭圆 86"/>
          <p:cNvSpPr/>
          <p:nvPr/>
        </p:nvSpPr>
        <p:spPr bwMode="auto">
          <a:xfrm>
            <a:off x="6117025" y="3322675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椭圆 91"/>
          <p:cNvSpPr/>
          <p:nvPr/>
        </p:nvSpPr>
        <p:spPr bwMode="auto">
          <a:xfrm>
            <a:off x="8319688" y="3310302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7055240" y="17557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8494326" y="175574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椭圆 64"/>
          <p:cNvSpPr/>
          <p:nvPr/>
        </p:nvSpPr>
        <p:spPr bwMode="auto">
          <a:xfrm>
            <a:off x="9744913" y="33417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6" name="TextBox 70"/>
          <p:cNvSpPr>
            <a:spLocks noChangeArrowheads="1"/>
          </p:cNvSpPr>
          <p:nvPr/>
        </p:nvSpPr>
        <p:spPr bwMode="auto">
          <a:xfrm>
            <a:off x="9536965" y="3432265"/>
            <a:ext cx="2371754" cy="6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Réservé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Base de recharge montée sur la station de collecte de données 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8" name="TextBox 70"/>
          <p:cNvSpPr>
            <a:spLocks noChangeArrowheads="1"/>
          </p:cNvSpPr>
          <p:nvPr/>
        </p:nvSpPr>
        <p:spPr bwMode="auto">
          <a:xfrm>
            <a:off x="5485043" y="3425040"/>
            <a:ext cx="2651467" cy="24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base D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(pour la base)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pour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corporelle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hors ligne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pour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caméra corporelle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pour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terminal mobile portable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CL-Clip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(pour clip)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Clip long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Clip court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Clip rond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Clip pour montage dans une voiture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Clip magnétique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ST-Belt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(pour ceinture)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Avec bandes réfléchissantes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Sans bandes réfléchissantes</a:t>
            </a:r>
          </a:p>
        </p:txBody>
      </p:sp>
      <p:cxnSp>
        <p:nvCxnSpPr>
          <p:cNvPr id="6" name="肘形连接符 5"/>
          <p:cNvCxnSpPr>
            <a:stCxn id="39" idx="2"/>
            <a:endCxn id="67" idx="0"/>
          </p:cNvCxnSpPr>
          <p:nvPr/>
        </p:nvCxnSpPr>
        <p:spPr>
          <a:xfrm rot="5400000">
            <a:off x="1293785" y="2827786"/>
            <a:ext cx="594556" cy="370476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37" idx="2"/>
            <a:endCxn id="77" idx="0"/>
          </p:cNvCxnSpPr>
          <p:nvPr/>
        </p:nvCxnSpPr>
        <p:spPr>
          <a:xfrm rot="5400000">
            <a:off x="2610700" y="2691228"/>
            <a:ext cx="612834" cy="661871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56" idx="2"/>
            <a:endCxn id="87" idx="0"/>
          </p:cNvCxnSpPr>
          <p:nvPr/>
        </p:nvCxnSpPr>
        <p:spPr>
          <a:xfrm rot="16200000" flipH="1">
            <a:off x="5833048" y="2978697"/>
            <a:ext cx="606929" cy="81025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60" idx="2"/>
            <a:endCxn id="92" idx="0"/>
          </p:cNvCxnSpPr>
          <p:nvPr/>
        </p:nvCxnSpPr>
        <p:spPr>
          <a:xfrm rot="16200000" flipH="1">
            <a:off x="7660186" y="2590800"/>
            <a:ext cx="594556" cy="844448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62" idx="2"/>
            <a:endCxn id="65" idx="0"/>
          </p:cNvCxnSpPr>
          <p:nvPr/>
        </p:nvCxnSpPr>
        <p:spPr>
          <a:xfrm rot="16200000" flipH="1">
            <a:off x="9076632" y="2613439"/>
            <a:ext cx="625975" cy="830587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5"/>
          <p:cNvCxnSpPr/>
          <p:nvPr/>
        </p:nvCxnSpPr>
        <p:spPr>
          <a:xfrm rot="5400000">
            <a:off x="4189510" y="2833036"/>
            <a:ext cx="594556" cy="370476"/>
          </a:xfrm>
          <a:prstGeom prst="bentConnector3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 bwMode="auto">
          <a:xfrm>
            <a:off x="4240578" y="3307139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86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MPT</a:t>
            </a:r>
            <a:endParaRPr lang="en-US" altLang="zh-CN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AE2292-B9DD-4EF6-A07D-5C589E4C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Référence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DSS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318399" y="4101075"/>
            <a:ext cx="3805374" cy="2164036"/>
            <a:chOff x="988799" y="3174113"/>
            <a:chExt cx="2854030" cy="1623027"/>
          </a:xfrm>
        </p:grpSpPr>
        <p:sp>
          <p:nvSpPr>
            <p:cNvPr id="51" name="矩形 50"/>
            <p:cNvSpPr/>
            <p:nvPr/>
          </p:nvSpPr>
          <p:spPr bwMode="auto">
            <a:xfrm>
              <a:off x="1259786" y="3174113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DSS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2195736" y="3174113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Express</a:t>
              </a:r>
            </a:p>
          </p:txBody>
        </p:sp>
        <p:cxnSp>
          <p:nvCxnSpPr>
            <p:cNvPr id="54" name="直接连接符 53"/>
            <p:cNvCxnSpPr/>
            <p:nvPr/>
          </p:nvCxnSpPr>
          <p:spPr bwMode="auto">
            <a:xfrm>
              <a:off x="1691834" y="371411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椭圆 54"/>
            <p:cNvSpPr/>
            <p:nvPr/>
          </p:nvSpPr>
          <p:spPr bwMode="auto">
            <a:xfrm>
              <a:off x="1658084" y="419076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609086" y="3708638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椭圆 58"/>
            <p:cNvSpPr/>
            <p:nvPr/>
          </p:nvSpPr>
          <p:spPr bwMode="auto">
            <a:xfrm>
              <a:off x="2575336" y="4185293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0" name="TextBox 33"/>
            <p:cNvSpPr txBox="1"/>
            <p:nvPr/>
          </p:nvSpPr>
          <p:spPr>
            <a:xfrm>
              <a:off x="988799" y="4284572"/>
              <a:ext cx="1237460" cy="512568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Gamme de produits :</a:t>
              </a:r>
            </a:p>
            <a:p>
              <a:pPr>
                <a:defRPr/>
              </a:pPr>
              <a:r>
                <a:rPr lang="en-US" altLang="zh-CN" sz="1400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DSS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altLang="zh-CN" sz="12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Système de sécurité Dahua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2267744" y="4261489"/>
              <a:ext cx="1575085" cy="535651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Série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Express : 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Entrée de gamme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 : 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Professionnel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18399" y="1230479"/>
            <a:ext cx="9268204" cy="3817084"/>
            <a:chOff x="392466" y="915566"/>
            <a:chExt cx="6951153" cy="2862813"/>
          </a:xfrm>
        </p:grpSpPr>
        <p:sp>
          <p:nvSpPr>
            <p:cNvPr id="63" name="TextBox 32"/>
            <p:cNvSpPr txBox="1"/>
            <p:nvPr/>
          </p:nvSpPr>
          <p:spPr>
            <a:xfrm>
              <a:off x="4439064" y="2125674"/>
              <a:ext cx="997032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>
              <a:defPPr>
                <a:defRPr lang="zh-CN"/>
              </a:defPPr>
              <a:lvl1pPr>
                <a:defRPr sz="1400" b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000000"/>
                  </a:solidFill>
                  <a:sym typeface="Calibri" panose="020F0502020204030204" pitchFamily="34" charset="0"/>
                </a:rPr>
                <a:t>Apparence :</a:t>
              </a:r>
              <a:endParaRPr lang="en-US" altLang="zh-CN" dirty="0"/>
            </a:p>
            <a:p>
              <a:r>
                <a:rPr lang="en-US" altLang="zh-CN" b="0" dirty="0"/>
                <a:t>D : </a:t>
              </a:r>
              <a:r>
                <a:rPr lang="en-US" altLang="zh-CN" b="0" i="1" dirty="0"/>
                <a:t>Écran LCD</a:t>
              </a: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1925168" y="92404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 bwMode="auto">
            <a:xfrm>
              <a:off x="2216260" y="146952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椭圆 65"/>
            <p:cNvSpPr/>
            <p:nvPr/>
          </p:nvSpPr>
          <p:spPr bwMode="auto">
            <a:xfrm>
              <a:off x="2182510" y="194617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 bwMode="auto">
            <a:xfrm>
              <a:off x="1145090" y="146952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椭圆 80"/>
            <p:cNvSpPr/>
            <p:nvPr/>
          </p:nvSpPr>
          <p:spPr bwMode="auto">
            <a:xfrm>
              <a:off x="1111340" y="194617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718716" y="924048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DSS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 bwMode="auto">
            <a:xfrm>
              <a:off x="6697202" y="1469523"/>
              <a:ext cx="0" cy="4766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椭圆 83"/>
            <p:cNvSpPr/>
            <p:nvPr/>
          </p:nvSpPr>
          <p:spPr bwMode="auto">
            <a:xfrm>
              <a:off x="6653660" y="190069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854887" y="924048"/>
              <a:ext cx="540000" cy="1089630"/>
              <a:chOff x="1475362" y="1772816"/>
              <a:chExt cx="720000" cy="1452840"/>
            </a:xfrm>
          </p:grpSpPr>
          <p:sp>
            <p:nvSpPr>
              <p:cNvPr id="107" name="矩形 106"/>
              <p:cNvSpPr/>
              <p:nvPr/>
            </p:nvSpPr>
            <p:spPr bwMode="auto">
              <a:xfrm>
                <a:off x="1475362" y="1772816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08" name="组合 107"/>
              <p:cNvGrpSpPr/>
              <p:nvPr/>
            </p:nvGrpSpPr>
            <p:grpSpPr>
              <a:xfrm>
                <a:off x="1790362" y="2500116"/>
                <a:ext cx="90000" cy="725540"/>
                <a:chOff x="2509035" y="2864898"/>
                <a:chExt cx="90000" cy="725540"/>
              </a:xfrm>
            </p:grpSpPr>
            <p:cxnSp>
              <p:nvCxnSpPr>
                <p:cNvPr id="109" name="直接连接符 108"/>
                <p:cNvCxnSpPr/>
                <p:nvPr/>
              </p:nvCxnSpPr>
              <p:spPr bwMode="auto">
                <a:xfrm>
                  <a:off x="2554035" y="2864898"/>
                  <a:ext cx="0" cy="6428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0" name="椭圆 109"/>
                <p:cNvSpPr/>
                <p:nvPr/>
              </p:nvSpPr>
              <p:spPr bwMode="auto">
                <a:xfrm>
                  <a:off x="2509035" y="350043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86" name="组合 85"/>
            <p:cNvGrpSpPr/>
            <p:nvPr/>
          </p:nvGrpSpPr>
          <p:grpSpPr>
            <a:xfrm>
              <a:off x="3743023" y="924048"/>
              <a:ext cx="540000" cy="2095716"/>
              <a:chOff x="1269638" y="1772816"/>
              <a:chExt cx="720000" cy="2794297"/>
            </a:xfrm>
          </p:grpSpPr>
          <p:sp>
            <p:nvSpPr>
              <p:cNvPr id="103" name="矩形 102"/>
              <p:cNvSpPr/>
              <p:nvPr/>
            </p:nvSpPr>
            <p:spPr bwMode="auto">
              <a:xfrm>
                <a:off x="1269638" y="1772816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576964" y="2500116"/>
                <a:ext cx="90000" cy="2066997"/>
                <a:chOff x="2295637" y="2864898"/>
                <a:chExt cx="90000" cy="2066997"/>
              </a:xfrm>
            </p:grpSpPr>
            <p:cxnSp>
              <p:nvCxnSpPr>
                <p:cNvPr id="105" name="直接连接符 104"/>
                <p:cNvCxnSpPr>
                  <a:endCxn id="106" idx="4"/>
                </p:cNvCxnSpPr>
                <p:nvPr/>
              </p:nvCxnSpPr>
              <p:spPr bwMode="auto">
                <a:xfrm flipH="1">
                  <a:off x="2340637" y="2864898"/>
                  <a:ext cx="7675" cy="206699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6" name="椭圆 105"/>
                <p:cNvSpPr/>
                <p:nvPr/>
              </p:nvSpPr>
              <p:spPr bwMode="auto">
                <a:xfrm>
                  <a:off x="2295637" y="4841895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87" name="组合 86"/>
            <p:cNvGrpSpPr/>
            <p:nvPr/>
          </p:nvGrpSpPr>
          <p:grpSpPr>
            <a:xfrm>
              <a:off x="4636243" y="924048"/>
              <a:ext cx="540000" cy="1218308"/>
              <a:chOff x="7348413" y="1618270"/>
              <a:chExt cx="720000" cy="1624411"/>
            </a:xfrm>
          </p:grpSpPr>
          <p:sp>
            <p:nvSpPr>
              <p:cNvPr id="99" name="矩形 98"/>
              <p:cNvSpPr/>
              <p:nvPr/>
            </p:nvSpPr>
            <p:spPr bwMode="auto">
              <a:xfrm>
                <a:off x="7348413" y="1618270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7663413" y="2338270"/>
                <a:ext cx="90000" cy="904411"/>
                <a:chOff x="2089597" y="2857598"/>
                <a:chExt cx="90000" cy="904411"/>
              </a:xfrm>
            </p:grpSpPr>
            <p:cxnSp>
              <p:nvCxnSpPr>
                <p:cNvPr id="101" name="直接连接符 100"/>
                <p:cNvCxnSpPr/>
                <p:nvPr/>
              </p:nvCxnSpPr>
              <p:spPr bwMode="auto">
                <a:xfrm>
                  <a:off x="2134597" y="2857598"/>
                  <a:ext cx="0" cy="88708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2" name="椭圆 101"/>
                <p:cNvSpPr/>
                <p:nvPr/>
              </p:nvSpPr>
              <p:spPr bwMode="auto">
                <a:xfrm>
                  <a:off x="2089597" y="367200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88" name="TextBox 33"/>
            <p:cNvSpPr txBox="1"/>
            <p:nvPr/>
          </p:nvSpPr>
          <p:spPr>
            <a:xfrm>
              <a:off x="392466" y="2037774"/>
              <a:ext cx="1278937" cy="512568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Gamme de produits :</a:t>
              </a:r>
            </a:p>
            <a:p>
              <a:pPr>
                <a:defRPr/>
              </a:pPr>
              <a:r>
                <a:rPr lang="en-US" altLang="zh-CN" sz="1400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DSS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altLang="zh-CN" sz="12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Système de sécurité Dahua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727447" y="2013678"/>
              <a:ext cx="1115360" cy="535651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Série :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 : 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Haut niveau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 : 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entrée de gamme</a:t>
              </a:r>
            </a:p>
          </p:txBody>
        </p:sp>
        <p:sp>
          <p:nvSpPr>
            <p:cNvPr id="90" name="TextBox 31"/>
            <p:cNvSpPr txBox="1"/>
            <p:nvPr/>
          </p:nvSpPr>
          <p:spPr>
            <a:xfrm>
              <a:off x="2704221" y="2030742"/>
              <a:ext cx="1370138" cy="535651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Réservé :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 : 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 : Nouvelle carte mère</a:t>
              </a:r>
            </a:p>
          </p:txBody>
        </p:sp>
        <p:sp>
          <p:nvSpPr>
            <p:cNvPr id="91" name="TextBox 30"/>
            <p:cNvSpPr txBox="1"/>
            <p:nvPr/>
          </p:nvSpPr>
          <p:spPr>
            <a:xfrm>
              <a:off x="3701708" y="3081145"/>
              <a:ext cx="1088457" cy="697234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Disque dur :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: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16 disques durs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 :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4 disques durs*2,5 pouces/</a:t>
              </a:r>
            </a:p>
            <a:p>
              <a:pPr>
                <a:defRPr/>
              </a:pP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   2 disques durs*3,5 pouces</a:t>
              </a:r>
            </a:p>
          </p:txBody>
        </p:sp>
        <p:sp>
          <p:nvSpPr>
            <p:cNvPr id="92" name="TextBox 44"/>
            <p:cNvSpPr txBox="1"/>
            <p:nvPr/>
          </p:nvSpPr>
          <p:spPr>
            <a:xfrm>
              <a:off x="6457624" y="2013678"/>
              <a:ext cx="885995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: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S2 :</a:t>
              </a:r>
              <a:r>
                <a:rPr lang="en-US" altLang="zh-CN" sz="1400" dirty="0">
                  <a:solidFill>
                    <a:srgbClr val="000000"/>
                  </a:solidFill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2</a:t>
              </a:r>
              <a:r>
                <a:rPr lang="en-US" altLang="zh-CN" sz="1400" baseline="30000" dirty="0">
                  <a:solidFill>
                    <a:srgbClr val="000000"/>
                  </a:solidFill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nd</a:t>
              </a: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6444208" y="92404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S2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>
              <a:off x="6183811" y="1193488"/>
              <a:ext cx="11638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TextBox 32"/>
            <p:cNvSpPr txBox="1"/>
            <p:nvPr/>
          </p:nvSpPr>
          <p:spPr>
            <a:xfrm>
              <a:off x="5364088" y="2629730"/>
              <a:ext cx="1303725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>
              <a:defPPr>
                <a:defRPr lang="zh-CN"/>
              </a:defPPr>
              <a:lvl1pPr>
                <a:defRPr sz="1400" b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000000"/>
                  </a:solidFill>
                  <a:sym typeface="Calibri" panose="020F0502020204030204" pitchFamily="34" charset="0"/>
                </a:rPr>
                <a:t>Apparence :</a:t>
              </a:r>
              <a:endParaRPr lang="en-US" altLang="zh-CN" dirty="0"/>
            </a:p>
            <a:p>
              <a:r>
                <a:rPr lang="en-US" altLang="zh-CN" b="0" dirty="0"/>
                <a:t>R : </a:t>
              </a:r>
              <a:r>
                <a:rPr lang="en-US" altLang="zh-CN" b="0" i="1" dirty="0"/>
                <a:t>Alimentation redondante</a:t>
              </a: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5530801" y="91556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R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 bwMode="auto">
            <a:xfrm>
              <a:off x="5800801" y="1455566"/>
              <a:ext cx="0" cy="10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椭圆 97"/>
            <p:cNvSpPr/>
            <p:nvPr/>
          </p:nvSpPr>
          <p:spPr bwMode="auto">
            <a:xfrm>
              <a:off x="5767051" y="243224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EF7ADD-5A3D-4F85-87F8-D3DC7240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909942" y="3271185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327576" y="3298348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Station extérieure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74366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233982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83826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295195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552304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19388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5402421" y="179025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7067950" y="179734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378269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6707912" y="215734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074518" y="2523015"/>
            <a:ext cx="675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94843" y="2515715"/>
            <a:ext cx="675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2322651" y="451051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3461494" y="4389152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4445146" y="2512587"/>
            <a:ext cx="675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5638671" y="3193896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7304201" y="2503450"/>
            <a:ext cx="675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2564867" y="316585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</p:cNvCxnSpPr>
          <p:nvPr/>
        </p:nvCxnSpPr>
        <p:spPr bwMode="auto">
          <a:xfrm rot="5400000">
            <a:off x="2248180" y="2873012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1789235" y="3090974"/>
            <a:ext cx="2007979" cy="857465"/>
          </a:xfrm>
          <a:prstGeom prst="bentConnector3">
            <a:avLst>
              <a:gd name="adj1" fmla="val 8432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/>
          <p:nvPr/>
        </p:nvCxnSpPr>
        <p:spPr bwMode="auto">
          <a:xfrm rot="5400000">
            <a:off x="2728083" y="3282878"/>
            <a:ext cx="1874099" cy="3397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7672953" y="179734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1656" y="3212977"/>
            <a:ext cx="956203" cy="6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等线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Interphone vidéo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"/>
              <a:cs typeface="+mn-cs"/>
            </a:endParaRPr>
          </a:p>
        </p:txBody>
      </p:sp>
      <p:sp>
        <p:nvSpPr>
          <p:cNvPr id="48" name="TextBox 70"/>
          <p:cNvSpPr>
            <a:spLocks noChangeArrowheads="1"/>
          </p:cNvSpPr>
          <p:nvPr/>
        </p:nvSpPr>
        <p:spPr bwMode="auto">
          <a:xfrm>
            <a:off x="1846380" y="4678150"/>
            <a:ext cx="2184012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Série :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Villa (Lite)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Villa (Pro)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Villa (Ultra)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Modulaire (Pro)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 : Modulaire (Ultra)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 : Appartement (Entrée)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 : Appartement (Lite)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9 : Appartement (Ultra)</a:t>
            </a:r>
          </a:p>
        </p:txBody>
      </p:sp>
      <p:sp>
        <p:nvSpPr>
          <p:cNvPr id="55" name="TextBox 72"/>
          <p:cNvSpPr>
            <a:spLocks noChangeArrowheads="1"/>
          </p:cNvSpPr>
          <p:nvPr/>
        </p:nvSpPr>
        <p:spPr bwMode="auto">
          <a:xfrm>
            <a:off x="3059907" y="4515788"/>
            <a:ext cx="1385239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Matériel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Plateforme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801993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8"/>
          <p:cNvSpPr>
            <a:spLocks noChangeArrowheads="1"/>
          </p:cNvSpPr>
          <p:nvPr/>
        </p:nvSpPr>
        <p:spPr bwMode="auto">
          <a:xfrm>
            <a:off x="3991403" y="3347349"/>
            <a:ext cx="1573350" cy="16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Fonction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Appel/ Appel+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Mot de </a:t>
            </a:r>
            <a:r>
              <a:rPr kumimoji="0" lang="en-US" altLang="zh-CN" sz="10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passe/Appel+Visage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</a:t>
            </a:r>
            <a:r>
              <a:rPr kumimoji="0" lang="en-US" altLang="zh-CN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Appel + Carte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</a:t>
            </a:r>
            <a:r>
              <a:rPr kumimoji="0" lang="en-US" altLang="zh-CN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Appel + Carte + Mot de passe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</a:t>
            </a:r>
            <a:r>
              <a:rPr kumimoji="0" lang="en-US" altLang="zh-CN" sz="10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Appel + Carte + Visage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+ mot de passe ;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Appel + Carte + Empreinte digitale + Visage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5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Réserve ;</a:t>
            </a:r>
          </a:p>
        </p:txBody>
      </p:sp>
      <p:sp>
        <p:nvSpPr>
          <p:cNvPr id="60" name="TextBox 73"/>
          <p:cNvSpPr>
            <a:spLocks noChangeArrowheads="1"/>
          </p:cNvSpPr>
          <p:nvPr/>
        </p:nvSpPr>
        <p:spPr bwMode="auto">
          <a:xfrm>
            <a:off x="5096166" y="5050007"/>
            <a:ext cx="1152510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Système :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 : Analogique 4 fils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IP 2 fils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hybride 2 fils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hybride 4 fils </a:t>
            </a:r>
          </a:p>
        </p:txBody>
      </p:sp>
      <p:cxnSp>
        <p:nvCxnSpPr>
          <p:cNvPr id="18" name="肘形连接符 17"/>
          <p:cNvCxnSpPr>
            <a:cxnSpLocks/>
          </p:cNvCxnSpPr>
          <p:nvPr/>
        </p:nvCxnSpPr>
        <p:spPr>
          <a:xfrm rot="16200000" flipH="1">
            <a:off x="4040816" y="3552510"/>
            <a:ext cx="2506996" cy="404705"/>
          </a:xfrm>
          <a:prstGeom prst="bentConnector3">
            <a:avLst>
              <a:gd name="adj1" fmla="val 45542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椭圆 65"/>
          <p:cNvSpPr/>
          <p:nvPr/>
        </p:nvSpPr>
        <p:spPr bwMode="auto">
          <a:xfrm>
            <a:off x="5475456" y="4975450"/>
            <a:ext cx="55253" cy="6582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7" name="TextBox 54"/>
          <p:cNvSpPr txBox="1"/>
          <p:nvPr/>
        </p:nvSpPr>
        <p:spPr>
          <a:xfrm>
            <a:off x="5564752" y="3278788"/>
            <a:ext cx="831913" cy="20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Type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Type B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Type C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Type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: Type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Type F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Type G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: Type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 : Type 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: Type 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直接连接符 21"/>
          <p:cNvCxnSpPr>
            <a:stCxn id="101" idx="2"/>
          </p:cNvCxnSpPr>
          <p:nvPr/>
        </p:nvCxnSpPr>
        <p:spPr>
          <a:xfrm>
            <a:off x="5672421" y="2510259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6"/>
          <p:cNvSpPr>
            <a:spLocks noChangeArrowheads="1"/>
          </p:cNvSpPr>
          <p:nvPr/>
        </p:nvSpPr>
        <p:spPr bwMode="auto">
          <a:xfrm>
            <a:off x="7084390" y="3348979"/>
            <a:ext cx="911668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 : Wi-Fi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 : FDD-LTE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909203" y="2511887"/>
            <a:ext cx="67500" cy="726490"/>
            <a:chOff x="2686859" y="2857598"/>
            <a:chExt cx="90000" cy="726490"/>
          </a:xfrm>
        </p:grpSpPr>
        <p:cxnSp>
          <p:nvCxnSpPr>
            <p:cNvPr id="77" name="直接连接符 7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/>
            <p:cNvSpPr/>
            <p:nvPr/>
          </p:nvSpPr>
          <p:spPr bwMode="auto">
            <a:xfrm>
              <a:off x="2686859" y="349408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7676519" y="3348979"/>
            <a:ext cx="600367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 : </a:t>
            </a:r>
            <a:r>
              <a:rPr kumimoji="0" lang="en-US" altLang="zh-CN" sz="105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PoE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B5082E-FA40-4E8F-B8CB-8903FE88ADE7}"/>
              </a:ext>
            </a:extLst>
          </p:cNvPr>
          <p:cNvSpPr txBox="1"/>
          <p:nvPr/>
        </p:nvSpPr>
        <p:spPr>
          <a:xfrm>
            <a:off x="621013" y="992230"/>
            <a:ext cx="640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Remarque :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règle de dénomination s'applique aux produits commercialisés après 2016.</a:t>
            </a:r>
            <a:endParaRPr kumimoji="0" lang="zh-CN" altLang="en-US" sz="1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8305306" y="1808121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541557" y="2520827"/>
            <a:ext cx="67500" cy="732840"/>
            <a:chOff x="2686859" y="2857598"/>
            <a:chExt cx="90000" cy="732840"/>
          </a:xfrm>
        </p:grpSpPr>
        <p:cxnSp>
          <p:nvCxnSpPr>
            <p:cNvPr id="64" name="直接连接符 6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9" name="TextBox 76"/>
          <p:cNvSpPr>
            <a:spLocks noChangeArrowheads="1"/>
          </p:cNvSpPr>
          <p:nvPr/>
        </p:nvSpPr>
        <p:spPr bwMode="auto">
          <a:xfrm>
            <a:off x="8239090" y="3348979"/>
            <a:ext cx="1028731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Par défaut : 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rPr>
              <a:t>D : 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rPr>
              <a:t>C : CPU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rPr>
              <a:t>B : Bluetooth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rPr>
              <a:t>M : Micro-ondes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rPr>
              <a:t>N : NFC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8964070" y="181472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200321" y="2529265"/>
            <a:ext cx="67500" cy="732840"/>
            <a:chOff x="2686859" y="2857598"/>
            <a:chExt cx="90000" cy="732840"/>
          </a:xfrm>
        </p:grpSpPr>
        <p:cxnSp>
          <p:nvCxnSpPr>
            <p:cNvPr id="84" name="直接连接符 8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椭圆 8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6" name="TextBox 76"/>
          <p:cNvSpPr>
            <a:spLocks noChangeArrowheads="1"/>
          </p:cNvSpPr>
          <p:nvPr/>
        </p:nvSpPr>
        <p:spPr bwMode="auto">
          <a:xfrm>
            <a:off x="9055946" y="3348979"/>
            <a:ext cx="1081703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2 boutons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3 boutons</a:t>
            </a:r>
          </a:p>
        </p:txBody>
      </p:sp>
      <p:sp>
        <p:nvSpPr>
          <p:cNvPr id="71" name="矩形 70"/>
          <p:cNvSpPr/>
          <p:nvPr/>
        </p:nvSpPr>
        <p:spPr bwMode="auto">
          <a:xfrm>
            <a:off x="9956836" y="181472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>
            <a:off x="9596798" y="2174722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组合 80"/>
          <p:cNvGrpSpPr/>
          <p:nvPr/>
        </p:nvGrpSpPr>
        <p:grpSpPr>
          <a:xfrm>
            <a:off x="10193087" y="2520827"/>
            <a:ext cx="67500" cy="732840"/>
            <a:chOff x="2686859" y="2857598"/>
            <a:chExt cx="90000" cy="732840"/>
          </a:xfrm>
        </p:grpSpPr>
        <p:cxnSp>
          <p:nvCxnSpPr>
            <p:cNvPr id="87" name="直接连接符 8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椭圆 8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9" name="TextBox 76"/>
          <p:cNvSpPr>
            <a:spLocks noChangeArrowheads="1"/>
          </p:cNvSpPr>
          <p:nvPr/>
        </p:nvSpPr>
        <p:spPr bwMode="auto">
          <a:xfrm>
            <a:off x="9945520" y="3352432"/>
            <a:ext cx="911668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Génération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6150089" y="180204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TextBox 54"/>
          <p:cNvSpPr txBox="1"/>
          <p:nvPr/>
        </p:nvSpPr>
        <p:spPr>
          <a:xfrm>
            <a:off x="6211568" y="3317278"/>
            <a:ext cx="1028731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Matériau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 défaut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Métal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6443936" y="2519510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椭圆 92"/>
          <p:cNvSpPr/>
          <p:nvPr/>
        </p:nvSpPr>
        <p:spPr bwMode="auto">
          <a:xfrm>
            <a:off x="6420078" y="320261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Interphone vidéo (station de porte)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896E47-F3CC-4047-BBCF-64F7AA22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1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103446" y="3289473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543606" y="3316636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Moniteur d'intérieur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030961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2625725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103780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3242685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887061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529288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5761622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8721929" y="1828601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679511" y="2174003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7693903" y="2174003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340030" y="2541303"/>
            <a:ext cx="675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282140" y="2534003"/>
            <a:ext cx="675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2615614" y="4528803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3796251" y="4390967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4780546" y="2530875"/>
            <a:ext cx="675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5995467" y="3214023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8938731" y="2545473"/>
            <a:ext cx="675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2865152" y="3198128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</p:cNvCxnSpPr>
          <p:nvPr/>
        </p:nvCxnSpPr>
        <p:spPr bwMode="auto">
          <a:xfrm rot="5400000">
            <a:off x="2534078" y="2891300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2079965" y="3109262"/>
            <a:ext cx="2007979" cy="857465"/>
          </a:xfrm>
          <a:prstGeom prst="bentConnector3">
            <a:avLst>
              <a:gd name="adj1" fmla="val 8432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/>
          <p:nvPr/>
        </p:nvCxnSpPr>
        <p:spPr bwMode="auto">
          <a:xfrm rot="5400000">
            <a:off x="3062840" y="3301166"/>
            <a:ext cx="1874099" cy="3397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9317637" y="1828601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6387908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4702" y="3173715"/>
            <a:ext cx="968596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等线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Interphone vidéo</a:t>
            </a:r>
          </a:p>
        </p:txBody>
      </p:sp>
      <p:sp>
        <p:nvSpPr>
          <p:cNvPr id="57" name="矩形 56"/>
          <p:cNvSpPr/>
          <p:nvPr/>
        </p:nvSpPr>
        <p:spPr bwMode="auto">
          <a:xfrm>
            <a:off x="5137036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54"/>
          <p:cNvSpPr txBox="1"/>
          <p:nvPr/>
        </p:nvSpPr>
        <p:spPr>
          <a:xfrm>
            <a:off x="5746040" y="3302671"/>
            <a:ext cx="831913" cy="18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Type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Type B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Type C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Type 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: Type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Type F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Type G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: Type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 : Type 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: Type K</a:t>
            </a:r>
          </a:p>
        </p:txBody>
      </p:sp>
      <p:cxnSp>
        <p:nvCxnSpPr>
          <p:cNvPr id="22" name="直接连接符 21"/>
          <p:cNvCxnSpPr>
            <a:stCxn id="101" idx="2"/>
          </p:cNvCxnSpPr>
          <p:nvPr/>
        </p:nvCxnSpPr>
        <p:spPr>
          <a:xfrm>
            <a:off x="6031622" y="2534004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57"/>
          <p:cNvSpPr txBox="1"/>
          <p:nvPr/>
        </p:nvSpPr>
        <p:spPr>
          <a:xfrm>
            <a:off x="6383003" y="4562671"/>
            <a:ext cx="1129415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Couleur </a:t>
            </a: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 défaut : noir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: Blanc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B : Noir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75" name="TextBox 76"/>
          <p:cNvSpPr>
            <a:spLocks noChangeArrowheads="1"/>
          </p:cNvSpPr>
          <p:nvPr/>
        </p:nvSpPr>
        <p:spPr bwMode="auto">
          <a:xfrm>
            <a:off x="8695433" y="3317871"/>
            <a:ext cx="864096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Pas de caméra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 : Caméra</a:t>
            </a:r>
          </a:p>
        </p:txBody>
      </p:sp>
      <p:cxnSp>
        <p:nvCxnSpPr>
          <p:cNvPr id="77" name="直接连接符 76"/>
          <p:cNvCxnSpPr>
            <a:cxnSpLocks/>
            <a:endCxn id="78" idx="0"/>
          </p:cNvCxnSpPr>
          <p:nvPr/>
        </p:nvCxnSpPr>
        <p:spPr bwMode="auto">
          <a:xfrm>
            <a:off x="9587637" y="2543146"/>
            <a:ext cx="0" cy="13027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/>
          <p:cNvSpPr/>
          <p:nvPr/>
        </p:nvSpPr>
        <p:spPr bwMode="auto">
          <a:xfrm>
            <a:off x="9553888" y="3845929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9236872" y="3941902"/>
            <a:ext cx="1557370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sans combiné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 : Combiné</a:t>
            </a: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2399591" y="4639684"/>
            <a:ext cx="673785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Série :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Entrée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Lite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 : Pro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 : Ultra</a:t>
            </a:r>
          </a:p>
        </p:txBody>
      </p:sp>
      <p:sp>
        <p:nvSpPr>
          <p:cNvPr id="58" name="TextBox 72"/>
          <p:cNvSpPr>
            <a:spLocks noChangeArrowheads="1"/>
          </p:cNvSpPr>
          <p:nvPr/>
        </p:nvSpPr>
        <p:spPr bwMode="auto">
          <a:xfrm>
            <a:off x="3493611" y="4536037"/>
            <a:ext cx="1507552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Matériel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Plateforme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61" name="TextBox 78"/>
          <p:cNvSpPr>
            <a:spLocks noChangeArrowheads="1"/>
          </p:cNvSpPr>
          <p:nvPr/>
        </p:nvSpPr>
        <p:spPr bwMode="auto">
          <a:xfrm>
            <a:off x="4415813" y="3345299"/>
            <a:ext cx="1295400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Taille de l'écran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4,3 pouces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7 pouces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10 pouces</a:t>
            </a:r>
          </a:p>
        </p:txBody>
      </p:sp>
      <p:sp>
        <p:nvSpPr>
          <p:cNvPr id="62" name="TextBox 73"/>
          <p:cNvSpPr>
            <a:spLocks noChangeArrowheads="1"/>
          </p:cNvSpPr>
          <p:nvPr/>
        </p:nvSpPr>
        <p:spPr bwMode="auto">
          <a:xfrm>
            <a:off x="4696612" y="4512336"/>
            <a:ext cx="1188968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Système :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 : analogique 4 fils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IP 2 fils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hybride 2 fils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hybride 4 fils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70446E8-586B-4B8C-99D7-FC013CD756B1}"/>
              </a:ext>
            </a:extLst>
          </p:cNvPr>
          <p:cNvSpPr txBox="1"/>
          <p:nvPr/>
        </p:nvSpPr>
        <p:spPr>
          <a:xfrm>
            <a:off x="775232" y="986199"/>
            <a:ext cx="632520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Remarque : </a:t>
            </a:r>
            <a:r>
              <a:rPr kumimoji="0" lang="en-US" altLang="zh-CN" sz="1467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règle de dénomination s'applique aux produits commercialisés après 2016.</a:t>
            </a:r>
            <a:endParaRPr kumimoji="0" lang="zh-CN" altLang="en-US" sz="1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B31D3EA-1B7B-4A06-B828-9A49BAAF7411}"/>
              </a:ext>
            </a:extLst>
          </p:cNvPr>
          <p:cNvSpPr/>
          <p:nvPr/>
        </p:nvSpPr>
        <p:spPr bwMode="auto">
          <a:xfrm>
            <a:off x="6654206" y="4512336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B84A1CCD-3AFE-43F2-8BE2-FB379B17F6B4}"/>
              </a:ext>
            </a:extLst>
          </p:cNvPr>
          <p:cNvCxnSpPr>
            <a:cxnSpLocks/>
          </p:cNvCxnSpPr>
          <p:nvPr/>
        </p:nvCxnSpPr>
        <p:spPr bwMode="auto">
          <a:xfrm>
            <a:off x="6680096" y="2544780"/>
            <a:ext cx="0" cy="2029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椭圆 64">
            <a:extLst>
              <a:ext uri="{FF2B5EF4-FFF2-40B4-BE49-F238E27FC236}">
                <a16:creationId xmlns:a16="http://schemas.microsoft.com/office/drawing/2014/main" id="{F35552DA-8B47-4AF6-9058-580DF6614C96}"/>
              </a:ext>
            </a:extLst>
          </p:cNvPr>
          <p:cNvSpPr/>
          <p:nvPr/>
        </p:nvSpPr>
        <p:spPr bwMode="auto">
          <a:xfrm>
            <a:off x="5383186" y="4491037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34EFE83A-450A-4414-8F4F-A35FC5F948AC}"/>
              </a:ext>
            </a:extLst>
          </p:cNvPr>
          <p:cNvCxnSpPr>
            <a:cxnSpLocks/>
          </p:cNvCxnSpPr>
          <p:nvPr/>
        </p:nvCxnSpPr>
        <p:spPr bwMode="auto">
          <a:xfrm>
            <a:off x="5409076" y="2523481"/>
            <a:ext cx="0" cy="2029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矩形 65"/>
          <p:cNvSpPr/>
          <p:nvPr/>
        </p:nvSpPr>
        <p:spPr bwMode="auto">
          <a:xfrm>
            <a:off x="8111640" y="1833356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371154" y="2554698"/>
            <a:ext cx="67500" cy="1393869"/>
            <a:chOff x="2717878" y="2872829"/>
            <a:chExt cx="90000" cy="1393868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2762879" y="2872829"/>
              <a:ext cx="0" cy="13919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717878" y="417669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9" name="TextBox 76"/>
          <p:cNvSpPr>
            <a:spLocks noChangeArrowheads="1"/>
          </p:cNvSpPr>
          <p:nvPr/>
        </p:nvSpPr>
        <p:spPr bwMode="auto">
          <a:xfrm>
            <a:off x="8046000" y="3941901"/>
            <a:ext cx="1198820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 : Wi-Fi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 : FDD-LTE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0254243" y="1831380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9894205" y="2191380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3" name="组合 72"/>
          <p:cNvGrpSpPr/>
          <p:nvPr/>
        </p:nvGrpSpPr>
        <p:grpSpPr>
          <a:xfrm>
            <a:off x="10490494" y="2537485"/>
            <a:ext cx="67500" cy="732840"/>
            <a:chOff x="2686859" y="2857598"/>
            <a:chExt cx="90000" cy="732840"/>
          </a:xfrm>
        </p:grpSpPr>
        <p:cxnSp>
          <p:nvCxnSpPr>
            <p:cNvPr id="74" name="直接连接符 7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椭圆 7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0" name="TextBox 76"/>
          <p:cNvSpPr>
            <a:spLocks noChangeArrowheads="1"/>
          </p:cNvSpPr>
          <p:nvPr/>
        </p:nvSpPr>
        <p:spPr bwMode="auto">
          <a:xfrm>
            <a:off x="10169044" y="3302671"/>
            <a:ext cx="911668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Génération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7005542" y="181087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54"/>
          <p:cNvSpPr txBox="1"/>
          <p:nvPr/>
        </p:nvSpPr>
        <p:spPr>
          <a:xfrm>
            <a:off x="6983500" y="3288890"/>
            <a:ext cx="1093708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Matériau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 défaut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Métal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7299389" y="2528340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椭圆 83"/>
          <p:cNvSpPr/>
          <p:nvPr/>
        </p:nvSpPr>
        <p:spPr bwMode="auto">
          <a:xfrm>
            <a:off x="7281723" y="3220119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5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Interphone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 vidéo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(moniteur intérieur)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550431-E7F9-4968-BC41-6B2CBC6E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270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69"/>
          <p:cNvSpPr>
            <a:spLocks noChangeArrowheads="1"/>
          </p:cNvSpPr>
          <p:nvPr/>
        </p:nvSpPr>
        <p:spPr bwMode="auto">
          <a:xfrm>
            <a:off x="1038715" y="3106557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2609339" y="3123164"/>
            <a:ext cx="928603" cy="21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Panneau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1872438" y="163108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2579500" y="164153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967040" y="163108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316485" y="164153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4204688" y="165308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4884884" y="165608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6228171" y="1650396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1507042" y="1991087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6" name="组合 95"/>
          <p:cNvGrpSpPr/>
          <p:nvPr/>
        </p:nvGrpSpPr>
        <p:grpSpPr>
          <a:xfrm>
            <a:off x="1203291" y="2358387"/>
            <a:ext cx="67500" cy="725540"/>
            <a:chOff x="2686859" y="2864898"/>
            <a:chExt cx="90000" cy="725540"/>
          </a:xfrm>
        </p:grpSpPr>
        <p:cxnSp>
          <p:nvCxnSpPr>
            <p:cNvPr id="103" name="直接连接符 10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椭圆 10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123039" y="2351087"/>
            <a:ext cx="67500" cy="732840"/>
            <a:chOff x="2686859" y="2857598"/>
            <a:chExt cx="90000" cy="732840"/>
          </a:xfrm>
        </p:grpSpPr>
        <p:cxnSp>
          <p:nvCxnSpPr>
            <p:cNvPr id="114" name="直接连接符 11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椭圆 11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125252" y="2398216"/>
            <a:ext cx="67500" cy="732840"/>
            <a:chOff x="2686859" y="2857598"/>
            <a:chExt cx="90000" cy="732840"/>
          </a:xfrm>
        </p:grpSpPr>
        <p:cxnSp>
          <p:nvCxnSpPr>
            <p:cNvPr id="119" name="直接连接符 11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椭圆 11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2802664" y="3010534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35" name="肘形连接符 134"/>
          <p:cNvCxnSpPr>
            <a:cxnSpLocks/>
          </p:cNvCxnSpPr>
          <p:nvPr/>
        </p:nvCxnSpPr>
        <p:spPr bwMode="auto">
          <a:xfrm rot="5400000">
            <a:off x="2485828" y="2722335"/>
            <a:ext cx="718945" cy="4355"/>
          </a:xfrm>
          <a:prstGeom prst="bentConnector3">
            <a:avLst>
              <a:gd name="adj1" fmla="val 9327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文本框 138"/>
          <p:cNvSpPr txBox="1"/>
          <p:nvPr/>
        </p:nvSpPr>
        <p:spPr>
          <a:xfrm>
            <a:off x="1845264" y="3086360"/>
            <a:ext cx="71272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Contrôle intelligent</a:t>
            </a:r>
          </a:p>
        </p:txBody>
      </p:sp>
      <p:sp>
        <p:nvSpPr>
          <p:cNvPr id="144" name="矩形 143"/>
          <p:cNvSpPr/>
          <p:nvPr/>
        </p:nvSpPr>
        <p:spPr bwMode="auto">
          <a:xfrm>
            <a:off x="5547423" y="164606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3" name="矩形 202"/>
          <p:cNvSpPr/>
          <p:nvPr/>
        </p:nvSpPr>
        <p:spPr bwMode="auto">
          <a:xfrm>
            <a:off x="7417374" y="165308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" name="组合 204"/>
          <p:cNvGrpSpPr/>
          <p:nvPr/>
        </p:nvGrpSpPr>
        <p:grpSpPr>
          <a:xfrm>
            <a:off x="4429789" y="2398216"/>
            <a:ext cx="67500" cy="732840"/>
            <a:chOff x="2686859" y="2857598"/>
            <a:chExt cx="90000" cy="732840"/>
          </a:xfrm>
        </p:grpSpPr>
        <p:cxnSp>
          <p:nvCxnSpPr>
            <p:cNvPr id="206" name="直接连接符 20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椭圆 20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3518985" y="2362477"/>
            <a:ext cx="67500" cy="732840"/>
            <a:chOff x="2686859" y="2857598"/>
            <a:chExt cx="90000" cy="732840"/>
          </a:xfrm>
        </p:grpSpPr>
        <p:cxnSp>
          <p:nvCxnSpPr>
            <p:cNvPr id="209" name="直接连接符 20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椭圆 20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215" name="直接连接符 214"/>
          <p:cNvCxnSpPr>
            <a:cxnSpLocks/>
          </p:cNvCxnSpPr>
          <p:nvPr/>
        </p:nvCxnSpPr>
        <p:spPr bwMode="auto">
          <a:xfrm>
            <a:off x="6493436" y="2373083"/>
            <a:ext cx="90" cy="690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椭圆 215"/>
          <p:cNvSpPr/>
          <p:nvPr/>
        </p:nvSpPr>
        <p:spPr bwMode="auto">
          <a:xfrm>
            <a:off x="6729011" y="3006566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217" name="组合 216"/>
          <p:cNvGrpSpPr/>
          <p:nvPr/>
        </p:nvGrpSpPr>
        <p:grpSpPr>
          <a:xfrm>
            <a:off x="5794483" y="2369465"/>
            <a:ext cx="67500" cy="732840"/>
            <a:chOff x="2686859" y="2857598"/>
            <a:chExt cx="90000" cy="732840"/>
          </a:xfrm>
        </p:grpSpPr>
        <p:cxnSp>
          <p:nvCxnSpPr>
            <p:cNvPr id="218" name="直接连接符 21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9" name="椭圆 21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0" name="TextBox 54"/>
          <p:cNvSpPr txBox="1"/>
          <p:nvPr/>
        </p:nvSpPr>
        <p:spPr>
          <a:xfrm>
            <a:off x="7384624" y="3126401"/>
            <a:ext cx="1006712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rPr>
              <a:t>C : Caméra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rPr>
              <a:t>I : Boucle d'induction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229" name="TextBox 69"/>
          <p:cNvSpPr>
            <a:spLocks noChangeArrowheads="1"/>
          </p:cNvSpPr>
          <p:nvPr/>
        </p:nvSpPr>
        <p:spPr bwMode="auto">
          <a:xfrm>
            <a:off x="3322037" y="3083772"/>
            <a:ext cx="126269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Série 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3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Calibri" pitchFamily="34" charset="0"/>
              </a:rPr>
              <a:t>Ultra </a:t>
            </a:r>
          </a:p>
        </p:txBody>
      </p:sp>
      <p:sp>
        <p:nvSpPr>
          <p:cNvPr id="231" name="TextBox 70"/>
          <p:cNvSpPr>
            <a:spLocks noChangeArrowheads="1"/>
          </p:cNvSpPr>
          <p:nvPr/>
        </p:nvSpPr>
        <p:spPr bwMode="auto">
          <a:xfrm>
            <a:off x="5681206" y="3127355"/>
            <a:ext cx="1360716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Système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IP 2 fils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4 fils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Hybride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2" name="TextBox 72"/>
          <p:cNvSpPr>
            <a:spLocks noChangeArrowheads="1"/>
          </p:cNvSpPr>
          <p:nvPr/>
        </p:nvSpPr>
        <p:spPr bwMode="auto">
          <a:xfrm>
            <a:off x="4845130" y="3111985"/>
            <a:ext cx="921468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Taille de l'écran</a:t>
            </a: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/>
            </a:r>
            <a:b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</a:b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7 pouces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10 pouces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宋体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40" name="TextBox 73"/>
          <p:cNvSpPr>
            <a:spLocks noChangeArrowheads="1"/>
          </p:cNvSpPr>
          <p:nvPr/>
        </p:nvSpPr>
        <p:spPr bwMode="auto">
          <a:xfrm>
            <a:off x="6452224" y="3137430"/>
            <a:ext cx="1152510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Fonctionnalité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: Plein écran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文泉驿微米黑" charset="-122"/>
                <a:cs typeface="Segoe UI" panose="020B0502040204020203" pitchFamily="34" charset="0"/>
                <a:sym typeface="Calibri" pitchFamily="34" charset="0"/>
              </a:rPr>
              <a:t>B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文泉驿微米黑" charset="-122"/>
                <a:cs typeface="Segoe UI" panose="020B0502040204020203" pitchFamily="34" charset="0"/>
                <a:sym typeface="文泉驿微米黑" charset="-122"/>
              </a:rPr>
              <a:t>Mécanique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文泉驿微米黑" charset="-122"/>
                <a:cs typeface="Segoe UI" panose="020B0502040204020203" pitchFamily="34" charset="0"/>
                <a:sym typeface="Calibri" pitchFamily="34" charset="0"/>
              </a:rPr>
              <a:t>    Bouton</a:t>
            </a:r>
          </a:p>
        </p:txBody>
      </p:sp>
      <p:cxnSp>
        <p:nvCxnSpPr>
          <p:cNvPr id="140" name="直接连接符 139"/>
          <p:cNvCxnSpPr>
            <a:cxnSpLocks/>
          </p:cNvCxnSpPr>
          <p:nvPr/>
        </p:nvCxnSpPr>
        <p:spPr bwMode="auto">
          <a:xfrm>
            <a:off x="7702251" y="2363942"/>
            <a:ext cx="2971" cy="7555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直接连接符 142"/>
          <p:cNvCxnSpPr>
            <a:cxnSpLocks/>
          </p:cNvCxnSpPr>
          <p:nvPr/>
        </p:nvCxnSpPr>
        <p:spPr>
          <a:xfrm>
            <a:off x="6493526" y="3051153"/>
            <a:ext cx="2746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Interphone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 vidéo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(SCP)</a:t>
            </a: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1C40153B-C7AD-428B-8453-97C530FEC626}"/>
              </a:ext>
            </a:extLst>
          </p:cNvPr>
          <p:cNvCxnSpPr/>
          <p:nvPr/>
        </p:nvCxnSpPr>
        <p:spPr bwMode="auto">
          <a:xfrm>
            <a:off x="6961788" y="2027611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矩形 88">
            <a:extLst>
              <a:ext uri="{FF2B5EF4-FFF2-40B4-BE49-F238E27FC236}">
                <a16:creationId xmlns:a16="http://schemas.microsoft.com/office/drawing/2014/main" id="{CFB86141-0C2C-4D95-A7F1-E57A5DE877EA}"/>
              </a:ext>
            </a:extLst>
          </p:cNvPr>
          <p:cNvSpPr/>
          <p:nvPr/>
        </p:nvSpPr>
        <p:spPr bwMode="auto">
          <a:xfrm>
            <a:off x="8270723" y="165889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5EAA4BFB-71D0-4E80-BA0A-9DEF9FB4E9FB}"/>
              </a:ext>
            </a:extLst>
          </p:cNvPr>
          <p:cNvSpPr/>
          <p:nvPr/>
        </p:nvSpPr>
        <p:spPr bwMode="auto">
          <a:xfrm>
            <a:off x="9087557" y="165889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TextBox 54">
            <a:extLst>
              <a:ext uri="{FF2B5EF4-FFF2-40B4-BE49-F238E27FC236}">
                <a16:creationId xmlns:a16="http://schemas.microsoft.com/office/drawing/2014/main" id="{9AFD9231-5A39-4323-B585-2E85C5E74A5E}"/>
              </a:ext>
            </a:extLst>
          </p:cNvPr>
          <p:cNvSpPr txBox="1"/>
          <p:nvPr/>
        </p:nvSpPr>
        <p:spPr>
          <a:xfrm>
            <a:off x="8279624" y="3145858"/>
            <a:ext cx="951228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Fonction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Bluetooth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4" name="TextBox 54">
            <a:extLst>
              <a:ext uri="{FF2B5EF4-FFF2-40B4-BE49-F238E27FC236}">
                <a16:creationId xmlns:a16="http://schemas.microsoft.com/office/drawing/2014/main" id="{59F815C4-CDED-4077-9328-496CFFFE1E71}"/>
              </a:ext>
            </a:extLst>
          </p:cNvPr>
          <p:cNvSpPr txBox="1"/>
          <p:nvPr/>
        </p:nvSpPr>
        <p:spPr>
          <a:xfrm>
            <a:off x="9168401" y="3126401"/>
            <a:ext cx="1369064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Protocole de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Null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Zigbee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1992C3C7-4B4C-4AFF-9A56-5CF70E35D0B9}"/>
              </a:ext>
            </a:extLst>
          </p:cNvPr>
          <p:cNvCxnSpPr>
            <a:cxnSpLocks/>
            <a:endCxn id="101" idx="4"/>
          </p:cNvCxnSpPr>
          <p:nvPr/>
        </p:nvCxnSpPr>
        <p:spPr bwMode="auto">
          <a:xfrm>
            <a:off x="8556201" y="2369754"/>
            <a:ext cx="3430" cy="756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8D8EEBAE-4AA4-49AD-8466-18FDEB8E4434}"/>
              </a:ext>
            </a:extLst>
          </p:cNvPr>
          <p:cNvCxnSpPr>
            <a:cxnSpLocks/>
            <a:endCxn id="102" idx="4"/>
          </p:cNvCxnSpPr>
          <p:nvPr/>
        </p:nvCxnSpPr>
        <p:spPr bwMode="auto">
          <a:xfrm flipH="1">
            <a:off x="9347164" y="2387394"/>
            <a:ext cx="7978" cy="741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78E1A424-D3C8-46AF-A886-1E6CC269443D}"/>
              </a:ext>
            </a:extLst>
          </p:cNvPr>
          <p:cNvSpPr/>
          <p:nvPr/>
        </p:nvSpPr>
        <p:spPr bwMode="auto">
          <a:xfrm>
            <a:off x="7678996" y="3035301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20763276-03CB-4F54-A3A0-F2BBCD3433F7}"/>
              </a:ext>
            </a:extLst>
          </p:cNvPr>
          <p:cNvSpPr/>
          <p:nvPr/>
        </p:nvSpPr>
        <p:spPr bwMode="auto">
          <a:xfrm>
            <a:off x="8525881" y="3036401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4080C1B5-C90A-477D-B8D4-B725A728E8A6}"/>
              </a:ext>
            </a:extLst>
          </p:cNvPr>
          <p:cNvSpPr/>
          <p:nvPr/>
        </p:nvSpPr>
        <p:spPr bwMode="auto">
          <a:xfrm>
            <a:off x="9313414" y="3038984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TextBox 72">
            <a:extLst>
              <a:ext uri="{FF2B5EF4-FFF2-40B4-BE49-F238E27FC236}">
                <a16:creationId xmlns:a16="http://schemas.microsoft.com/office/drawing/2014/main" id="{F83FFE90-056F-4604-9A3E-E627241AA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434" y="3118955"/>
            <a:ext cx="1385239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Matériel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Plateforme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E699EC8-77F6-47E7-9F91-4017597D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62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092276" y="3271653"/>
            <a:ext cx="140992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 d'épissure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Épissure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Sans raccordement</a:t>
            </a:r>
          </a:p>
        </p:txBody>
      </p:sp>
      <p:sp>
        <p:nvSpPr>
          <p:cNvPr id="5" name="TextBox 33"/>
          <p:cNvSpPr txBox="1"/>
          <p:nvPr/>
        </p:nvSpPr>
        <p:spPr>
          <a:xfrm>
            <a:off x="376765" y="3982164"/>
            <a:ext cx="2697345" cy="237442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caméra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PFW : IR Bullet 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PDB :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Dôme anti-vandalisme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PDBW : Dôme IR anti-vandalisme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 : Panoramique multicapteur + PTZ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PSDW : panoramique IR multicapteur + PTZ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037239" y="1332589"/>
            <a:ext cx="720000" cy="7100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椭圆 6"/>
          <p:cNvSpPr/>
          <p:nvPr/>
        </p:nvSpPr>
        <p:spPr bwMode="auto">
          <a:xfrm flipH="1">
            <a:off x="9670074" y="3204793"/>
            <a:ext cx="107737" cy="1100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01767" y="1318070"/>
            <a:ext cx="720000" cy="6878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181273" y="13325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6162532" y="1348919"/>
            <a:ext cx="720000" cy="7358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738157" y="1299832"/>
            <a:ext cx="101674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13299" y="1316766"/>
            <a:ext cx="720000" cy="7538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493176" y="381451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5823" y="13226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93974" y="2501293"/>
            <a:ext cx="19786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 :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Caméra réseau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1" name="肘形连接符 144"/>
          <p:cNvCxnSpPr/>
          <p:nvPr/>
        </p:nvCxnSpPr>
        <p:spPr bwMode="auto">
          <a:xfrm rot="5400000">
            <a:off x="1010695" y="2564243"/>
            <a:ext cx="1847427" cy="806027"/>
          </a:xfrm>
          <a:prstGeom prst="bentConnector3">
            <a:avLst>
              <a:gd name="adj1" fmla="val 50046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50"/>
          <p:cNvSpPr txBox="1"/>
          <p:nvPr/>
        </p:nvSpPr>
        <p:spPr>
          <a:xfrm>
            <a:off x="3969123" y="2801878"/>
            <a:ext cx="151828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Résolution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1 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1,3 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 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4 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6 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8 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: 12 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 : 16 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: 20M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 : 24M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 : 32 M</a:t>
            </a:r>
          </a:p>
        </p:txBody>
      </p:sp>
      <p:sp>
        <p:nvSpPr>
          <p:cNvPr id="24" name="TextBox 52"/>
          <p:cNvSpPr txBox="1"/>
          <p:nvPr/>
        </p:nvSpPr>
        <p:spPr>
          <a:xfrm>
            <a:off x="6126657" y="3201572"/>
            <a:ext cx="1748752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Standard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WDR/Starlight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Starlight+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Lumière polaire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: Couleurs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70"/>
          <p:cNvSpPr txBox="1"/>
          <p:nvPr/>
        </p:nvSpPr>
        <p:spPr>
          <a:xfrm>
            <a:off x="7833993" y="2806523"/>
            <a:ext cx="1661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Format vidéo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: PAL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 : NTSC</a:t>
            </a:r>
          </a:p>
        </p:txBody>
      </p:sp>
      <p:cxnSp>
        <p:nvCxnSpPr>
          <p:cNvPr id="30" name="直接连接符 29"/>
          <p:cNvCxnSpPr/>
          <p:nvPr/>
        </p:nvCxnSpPr>
        <p:spPr bwMode="auto">
          <a:xfrm flipV="1">
            <a:off x="1351414" y="1739228"/>
            <a:ext cx="341743" cy="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5045571" y="2794183"/>
            <a:ext cx="1334287" cy="7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1ère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 H.265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IA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359319" y="2091484"/>
            <a:ext cx="90000" cy="732840"/>
            <a:chOff x="2686859" y="2857598"/>
            <a:chExt cx="90000" cy="732840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椭圆 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 bwMode="auto">
          <a:xfrm>
            <a:off x="2995824" y="131566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38" name="TextBox 78"/>
          <p:cNvSpPr>
            <a:spLocks noChangeArrowheads="1"/>
          </p:cNvSpPr>
          <p:nvPr/>
        </p:nvSpPr>
        <p:spPr bwMode="auto">
          <a:xfrm>
            <a:off x="2670905" y="2730518"/>
            <a:ext cx="1582793" cy="16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Plateforme :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Produit du projet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Produit panoramique multicapteur milieu de gamme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Produit panoramique multicapteur bas de gamme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308848" y="2042677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椭圆 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 flipH="1">
            <a:off x="9072332" y="1739228"/>
            <a:ext cx="218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矩形 48"/>
          <p:cNvSpPr/>
          <p:nvPr/>
        </p:nvSpPr>
        <p:spPr bwMode="auto">
          <a:xfrm>
            <a:off x="9346651" y="133345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50" name="矩形 49"/>
          <p:cNvSpPr/>
          <p:nvPr/>
        </p:nvSpPr>
        <p:spPr bwMode="auto">
          <a:xfrm>
            <a:off x="10451961" y="1332116"/>
            <a:ext cx="7200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180</a:t>
            </a: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9735645" y="2060389"/>
            <a:ext cx="0" cy="1221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接连接符 73"/>
          <p:cNvCxnSpPr/>
          <p:nvPr/>
        </p:nvCxnSpPr>
        <p:spPr bwMode="auto">
          <a:xfrm>
            <a:off x="10866528" y="2097085"/>
            <a:ext cx="0" cy="1596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81" name="TextBox 70"/>
          <p:cNvSpPr txBox="1"/>
          <p:nvPr/>
        </p:nvSpPr>
        <p:spPr>
          <a:xfrm>
            <a:off x="10359417" y="3712732"/>
            <a:ext cx="166106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Degré de vue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180 : 180˚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270 : 270˚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360 : 360˚</a:t>
            </a:r>
          </a:p>
        </p:txBody>
      </p:sp>
      <p:sp>
        <p:nvSpPr>
          <p:cNvPr id="82" name="矩形 81"/>
          <p:cNvSpPr/>
          <p:nvPr/>
        </p:nvSpPr>
        <p:spPr bwMode="auto">
          <a:xfrm>
            <a:off x="11456655" y="1332116"/>
            <a:ext cx="7200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58303" y="2106206"/>
            <a:ext cx="90000" cy="458701"/>
            <a:chOff x="2686874" y="2857598"/>
            <a:chExt cx="90000" cy="458701"/>
          </a:xfrm>
        </p:grpSpPr>
        <p:cxnSp>
          <p:nvCxnSpPr>
            <p:cNvPr id="53" name="直接连接符 52"/>
            <p:cNvCxnSpPr>
              <a:endCxn id="54" idx="4"/>
            </p:cNvCxnSpPr>
            <p:nvPr/>
          </p:nvCxnSpPr>
          <p:spPr bwMode="auto">
            <a:xfrm>
              <a:off x="2731859" y="2857598"/>
              <a:ext cx="15" cy="458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2686874" y="3226299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401255" y="2078629"/>
            <a:ext cx="90000" cy="732840"/>
            <a:chOff x="2686859" y="2857598"/>
            <a:chExt cx="90000" cy="732840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24960" y="2101554"/>
            <a:ext cx="90000" cy="1039413"/>
            <a:chOff x="2686859" y="2857598"/>
            <a:chExt cx="90000" cy="1039414"/>
          </a:xfrm>
        </p:grpSpPr>
        <p:cxnSp>
          <p:nvCxnSpPr>
            <p:cNvPr id="62" name="直接连接符 61"/>
            <p:cNvCxnSpPr>
              <a:endCxn id="63" idx="0"/>
            </p:cNvCxnSpPr>
            <p:nvPr/>
          </p:nvCxnSpPr>
          <p:spPr bwMode="auto">
            <a:xfrm>
              <a:off x="2731859" y="2857598"/>
              <a:ext cx="0" cy="9494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椭圆 62"/>
            <p:cNvSpPr/>
            <p:nvPr/>
          </p:nvSpPr>
          <p:spPr bwMode="auto">
            <a:xfrm>
              <a:off x="2686859" y="380701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TextBox 52"/>
          <p:cNvSpPr txBox="1"/>
          <p:nvPr/>
        </p:nvSpPr>
        <p:spPr>
          <a:xfrm>
            <a:off x="6785628" y="4766757"/>
            <a:ext cx="182556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Apparence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: II Panoramique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: Hubble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Panoramique intérieur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/Mini Hubble</a:t>
            </a:r>
          </a:p>
        </p:txBody>
      </p:sp>
      <p:cxnSp>
        <p:nvCxnSpPr>
          <p:cNvPr id="57" name="直接连接符 56"/>
          <p:cNvCxnSpPr/>
          <p:nvPr/>
        </p:nvCxnSpPr>
        <p:spPr bwMode="auto">
          <a:xfrm>
            <a:off x="7495823" y="2033354"/>
            <a:ext cx="0" cy="2721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70"/>
          <p:cNvSpPr txBox="1"/>
          <p:nvPr/>
        </p:nvSpPr>
        <p:spPr>
          <a:xfrm>
            <a:off x="11207733" y="4889368"/>
            <a:ext cx="1081729" cy="1168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lentilles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 : 3 lentilles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E4 : 4 lentilles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E9 : 9 lentilles</a:t>
            </a: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11816614" y="2116269"/>
            <a:ext cx="0" cy="2753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66" name="椭圆 65"/>
          <p:cNvSpPr/>
          <p:nvPr/>
        </p:nvSpPr>
        <p:spPr bwMode="auto">
          <a:xfrm>
            <a:off x="7445710" y="467656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7" name="直接连接符 66"/>
          <p:cNvCxnSpPr>
            <a:stCxn id="9" idx="2"/>
          </p:cNvCxnSpPr>
          <p:nvPr/>
        </p:nvCxnSpPr>
        <p:spPr bwMode="auto">
          <a:xfrm flipH="1">
            <a:off x="8534601" y="2052588"/>
            <a:ext cx="6672" cy="7229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椭圆 67"/>
          <p:cNvSpPr/>
          <p:nvPr/>
        </p:nvSpPr>
        <p:spPr bwMode="auto">
          <a:xfrm>
            <a:off x="8484488" y="26972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Caméra réseau (série panoramique)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67B817D7-93F2-4343-AA18-65059D6E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69"/>
          <p:cNvSpPr>
            <a:spLocks noChangeArrowheads="1"/>
          </p:cNvSpPr>
          <p:nvPr/>
        </p:nvSpPr>
        <p:spPr bwMode="auto">
          <a:xfrm>
            <a:off x="931623" y="2773103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1920461" y="128255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DB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859948" y="129763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2803410" y="128885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3787457" y="127108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4916452" y="127769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1399950" y="1657633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6" name="组合 95"/>
          <p:cNvGrpSpPr/>
          <p:nvPr/>
        </p:nvGrpSpPr>
        <p:grpSpPr>
          <a:xfrm>
            <a:off x="1096199" y="2024933"/>
            <a:ext cx="67500" cy="725540"/>
            <a:chOff x="2686859" y="2864898"/>
            <a:chExt cx="90000" cy="725540"/>
          </a:xfrm>
        </p:grpSpPr>
        <p:cxnSp>
          <p:nvCxnSpPr>
            <p:cNvPr id="103" name="直接连接符 10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椭圆 10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171062" y="2002559"/>
            <a:ext cx="67500" cy="732840"/>
            <a:chOff x="2686859" y="2857598"/>
            <a:chExt cx="90000" cy="732840"/>
          </a:xfrm>
        </p:grpSpPr>
        <p:cxnSp>
          <p:nvCxnSpPr>
            <p:cNvPr id="114" name="直接连接符 11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椭圆 11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156820" y="2019828"/>
            <a:ext cx="67500" cy="732840"/>
            <a:chOff x="2686859" y="2857598"/>
            <a:chExt cx="90000" cy="732840"/>
          </a:xfrm>
        </p:grpSpPr>
        <p:cxnSp>
          <p:nvCxnSpPr>
            <p:cNvPr id="119" name="直接连接符 11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椭圆 11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9" name="文本框 138"/>
          <p:cNvSpPr txBox="1"/>
          <p:nvPr/>
        </p:nvSpPr>
        <p:spPr>
          <a:xfrm>
            <a:off x="1893287" y="2737832"/>
            <a:ext cx="92860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Sonnette</a:t>
            </a:r>
          </a:p>
        </p:txBody>
      </p:sp>
      <p:sp>
        <p:nvSpPr>
          <p:cNvPr id="144" name="矩形 143"/>
          <p:cNvSpPr/>
          <p:nvPr/>
        </p:nvSpPr>
        <p:spPr bwMode="auto">
          <a:xfrm>
            <a:off x="5778630" y="127383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" name="组合 204"/>
          <p:cNvGrpSpPr/>
          <p:nvPr/>
        </p:nvGrpSpPr>
        <p:grpSpPr>
          <a:xfrm>
            <a:off x="4019573" y="2002061"/>
            <a:ext cx="67500" cy="732840"/>
            <a:chOff x="2686859" y="2857598"/>
            <a:chExt cx="90000" cy="732840"/>
          </a:xfrm>
        </p:grpSpPr>
        <p:cxnSp>
          <p:nvCxnSpPr>
            <p:cNvPr id="206" name="直接连接符 20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椭圆 20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3051058" y="2008852"/>
            <a:ext cx="67500" cy="732840"/>
            <a:chOff x="2686859" y="2857598"/>
            <a:chExt cx="90000" cy="732840"/>
          </a:xfrm>
        </p:grpSpPr>
        <p:cxnSp>
          <p:nvCxnSpPr>
            <p:cNvPr id="209" name="直接连接符 20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椭圆 20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6048630" y="1995809"/>
            <a:ext cx="67500" cy="732840"/>
            <a:chOff x="2686859" y="2857598"/>
            <a:chExt cx="90000" cy="732840"/>
          </a:xfrm>
        </p:grpSpPr>
        <p:cxnSp>
          <p:nvCxnSpPr>
            <p:cNvPr id="218" name="直接连接符 21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9" name="椭圆 21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9" name="TextBox 69"/>
          <p:cNvSpPr>
            <a:spLocks noChangeArrowheads="1"/>
          </p:cNvSpPr>
          <p:nvPr/>
        </p:nvSpPr>
        <p:spPr bwMode="auto">
          <a:xfrm>
            <a:off x="2342927" y="2741934"/>
            <a:ext cx="126269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Résolution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4:4M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0" name="TextBox 70"/>
          <p:cNvSpPr>
            <a:spLocks noChangeArrowheads="1"/>
          </p:cNvSpPr>
          <p:nvPr/>
        </p:nvSpPr>
        <p:spPr bwMode="auto">
          <a:xfrm>
            <a:off x="3407667" y="2749044"/>
            <a:ext cx="1508786" cy="10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文泉驿微米黑" charset="-122"/>
                <a:cs typeface="Segoe UI" panose="020B0502040204020203" pitchFamily="34" charset="0"/>
                <a:sym typeface="文泉驿微米黑" charset="-122"/>
              </a:rPr>
              <a:t>Bande de fréquence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 : Prend uniquement en charge 2,4 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 : Prend en charge 2,4 GHz et 5 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+sub-G </a:t>
            </a:r>
          </a:p>
        </p:txBody>
      </p:sp>
      <p:sp>
        <p:nvSpPr>
          <p:cNvPr id="232" name="TextBox 72"/>
          <p:cNvSpPr>
            <a:spLocks noChangeArrowheads="1"/>
          </p:cNvSpPr>
          <p:nvPr/>
        </p:nvSpPr>
        <p:spPr bwMode="auto">
          <a:xfrm>
            <a:off x="4922712" y="2733597"/>
            <a:ext cx="921468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Apparence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: 1er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2</a:t>
            </a:r>
            <a:r>
              <a:rPr kumimoji="0" lang="en-US" altLang="zh-CN" sz="1051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nd</a:t>
            </a:r>
          </a:p>
        </p:txBody>
      </p:sp>
      <p:sp>
        <p:nvSpPr>
          <p:cNvPr id="77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Interphone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 vidéo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(sonnette vidéo et carillon)</a:t>
            </a:r>
          </a:p>
        </p:txBody>
      </p:sp>
      <p:sp>
        <p:nvSpPr>
          <p:cNvPr id="56" name="TextBox 69">
            <a:extLst>
              <a:ext uri="{FF2B5EF4-FFF2-40B4-BE49-F238E27FC236}">
                <a16:creationId xmlns:a16="http://schemas.microsoft.com/office/drawing/2014/main" id="{F7ED57DE-8335-4E30-8E40-A77058C87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623" y="5194793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EA96D94-E3DC-468C-87AD-C94C582CC142}"/>
              </a:ext>
            </a:extLst>
          </p:cNvPr>
          <p:cNvSpPr/>
          <p:nvPr/>
        </p:nvSpPr>
        <p:spPr bwMode="auto">
          <a:xfrm>
            <a:off x="1906194" y="371425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DS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382FC0C-AD7E-4BFA-9A55-65A71CEB95E8}"/>
              </a:ext>
            </a:extLst>
          </p:cNvPr>
          <p:cNvSpPr/>
          <p:nvPr/>
        </p:nvSpPr>
        <p:spPr bwMode="auto">
          <a:xfrm>
            <a:off x="859948" y="371932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90C4C5A-B2F9-4598-8F5B-9406260CCE2A}"/>
              </a:ext>
            </a:extLst>
          </p:cNvPr>
          <p:cNvSpPr/>
          <p:nvPr/>
        </p:nvSpPr>
        <p:spPr bwMode="auto">
          <a:xfrm>
            <a:off x="2987185" y="37198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1D319E1-1DAB-4F72-8C52-D0F69571534E}"/>
              </a:ext>
            </a:extLst>
          </p:cNvPr>
          <p:cNvSpPr/>
          <p:nvPr/>
        </p:nvSpPr>
        <p:spPr bwMode="auto">
          <a:xfrm>
            <a:off x="4136024" y="371974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D9658D51-9000-41A9-99D7-6E4DC018A7CF}"/>
              </a:ext>
            </a:extLst>
          </p:cNvPr>
          <p:cNvSpPr/>
          <p:nvPr/>
        </p:nvSpPr>
        <p:spPr bwMode="auto">
          <a:xfrm>
            <a:off x="5029249" y="371955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E6297555-CF18-4664-9669-42E1B5BE13E3}"/>
              </a:ext>
            </a:extLst>
          </p:cNvPr>
          <p:cNvCxnSpPr/>
          <p:nvPr/>
        </p:nvCxnSpPr>
        <p:spPr bwMode="auto">
          <a:xfrm>
            <a:off x="1450067" y="4072582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B093CED-4733-4EFE-9145-DAFEE121C6CF}"/>
              </a:ext>
            </a:extLst>
          </p:cNvPr>
          <p:cNvGrpSpPr/>
          <p:nvPr/>
        </p:nvGrpSpPr>
        <p:grpSpPr>
          <a:xfrm>
            <a:off x="1096199" y="4446623"/>
            <a:ext cx="67500" cy="725540"/>
            <a:chOff x="2686859" y="2864898"/>
            <a:chExt cx="90000" cy="725540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77C37C67-9C17-45E6-A3B6-3F5D7AAD1453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F9D7F93D-95DF-4780-AF37-6DD334C6D881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5D3C30AC-1A62-4FC2-9294-387E29E3E771}"/>
              </a:ext>
            </a:extLst>
          </p:cNvPr>
          <p:cNvGrpSpPr/>
          <p:nvPr/>
        </p:nvGrpSpPr>
        <p:grpSpPr>
          <a:xfrm>
            <a:off x="2156795" y="4434258"/>
            <a:ext cx="67500" cy="732840"/>
            <a:chOff x="2686859" y="2857598"/>
            <a:chExt cx="90000" cy="732840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5FA3E07A-80A5-4C43-A739-98EB190494D2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F965A5D3-ED89-416F-B0DF-1BDCC3C4142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AE445B11-A891-48A4-AFDB-99CDA1320B73}"/>
              </a:ext>
            </a:extLst>
          </p:cNvPr>
          <p:cNvGrpSpPr/>
          <p:nvPr/>
        </p:nvGrpSpPr>
        <p:grpSpPr>
          <a:xfrm>
            <a:off x="5269617" y="4461686"/>
            <a:ext cx="675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3999E4FC-7DD3-4EAF-B65D-BFB888C518AC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DF5AB384-AE1B-47F1-B9D0-E44B9D976B81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E6B55698-C0B1-4B42-A0C3-CF96737EFB62}"/>
              </a:ext>
            </a:extLst>
          </p:cNvPr>
          <p:cNvSpPr txBox="1"/>
          <p:nvPr/>
        </p:nvSpPr>
        <p:spPr>
          <a:xfrm>
            <a:off x="1759035" y="5163381"/>
            <a:ext cx="107425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Sonnette de porte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6FA377BD-18C5-4B42-BFB4-48B42689FD5E}"/>
              </a:ext>
            </a:extLst>
          </p:cNvPr>
          <p:cNvGrpSpPr/>
          <p:nvPr/>
        </p:nvGrpSpPr>
        <p:grpSpPr>
          <a:xfrm>
            <a:off x="4368140" y="4450714"/>
            <a:ext cx="67500" cy="732840"/>
            <a:chOff x="2686859" y="2857598"/>
            <a:chExt cx="90000" cy="732840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DCE5B02D-41EC-43E4-9208-0FDB07DAAA09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8F4D6779-8446-40EE-9D0E-A8406DD91CD4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F0943256-2CF9-4BC2-AF75-32FA1A1D9FA3}"/>
              </a:ext>
            </a:extLst>
          </p:cNvPr>
          <p:cNvGrpSpPr/>
          <p:nvPr/>
        </p:nvGrpSpPr>
        <p:grpSpPr>
          <a:xfrm>
            <a:off x="3234833" y="4439825"/>
            <a:ext cx="67500" cy="732840"/>
            <a:chOff x="2686859" y="2857598"/>
            <a:chExt cx="90000" cy="732840"/>
          </a:xfrm>
        </p:grpSpPr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64E77D2E-4396-4B87-A6CD-BEBCF193AC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387BDAF-4483-4F7A-8783-0B0BFF96995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2" name="TextBox 78">
            <a:extLst>
              <a:ext uri="{FF2B5EF4-FFF2-40B4-BE49-F238E27FC236}">
                <a16:creationId xmlns:a16="http://schemas.microsoft.com/office/drawing/2014/main" id="{53B70799-7152-4B85-B4DB-769514EF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391" y="5183554"/>
            <a:ext cx="1403691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Couleur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Noir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 : Gris</a:t>
            </a:r>
          </a:p>
        </p:txBody>
      </p:sp>
      <p:sp>
        <p:nvSpPr>
          <p:cNvPr id="123" name="TextBox 78">
            <a:extLst>
              <a:ext uri="{FF2B5EF4-FFF2-40B4-BE49-F238E27FC236}">
                <a16:creationId xmlns:a16="http://schemas.microsoft.com/office/drawing/2014/main" id="{DEB72D4B-68AB-4275-8830-4F2D3C96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180" y="2733597"/>
            <a:ext cx="1403691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Couleur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Noir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 : Gris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 : Blanc</a:t>
            </a:r>
          </a:p>
        </p:txBody>
      </p:sp>
      <p:sp>
        <p:nvSpPr>
          <p:cNvPr id="124" name="TextBox 70">
            <a:extLst>
              <a:ext uri="{FF2B5EF4-FFF2-40B4-BE49-F238E27FC236}">
                <a16:creationId xmlns:a16="http://schemas.microsoft.com/office/drawing/2014/main" id="{DD9814D2-1460-4924-AC92-4E2EA2C97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280" y="5172163"/>
            <a:ext cx="1523356" cy="12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文泉驿微米黑" charset="-122"/>
                <a:cs typeface="Segoe UI" panose="020B0502040204020203" pitchFamily="34" charset="0"/>
                <a:sym typeface="文泉驿微米黑" charset="-122"/>
              </a:rPr>
              <a:t>Bande de fréquence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 : Prend uniquement en charge 2,4 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 : Prend en charge les bandes 2,4 GHz et 5 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+ sub-G</a:t>
            </a:r>
          </a:p>
        </p:txBody>
      </p:sp>
      <p:sp>
        <p:nvSpPr>
          <p:cNvPr id="125" name="TextBox 72">
            <a:extLst>
              <a:ext uri="{FF2B5EF4-FFF2-40B4-BE49-F238E27FC236}">
                <a16:creationId xmlns:a16="http://schemas.microsoft.com/office/drawing/2014/main" id="{1C2127F7-160A-459C-BF06-53D66B37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644" y="5161108"/>
            <a:ext cx="921468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Apparence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: 1er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2</a:t>
            </a:r>
            <a:r>
              <a:rPr kumimoji="0" lang="en-US" altLang="zh-CN" sz="1051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nd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6AA69D7-DC01-400E-A853-DA95B0C6BEE2}"/>
              </a:ext>
            </a:extLst>
          </p:cNvPr>
          <p:cNvSpPr/>
          <p:nvPr/>
        </p:nvSpPr>
        <p:spPr bwMode="auto">
          <a:xfrm>
            <a:off x="6766257" y="1284067"/>
            <a:ext cx="590129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BTR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TextBox 54">
            <a:extLst>
              <a:ext uri="{FF2B5EF4-FFF2-40B4-BE49-F238E27FC236}">
                <a16:creationId xmlns:a16="http://schemas.microsoft.com/office/drawing/2014/main" id="{0F183DE9-56F0-4C9A-8AD8-7CAC5F39A328}"/>
              </a:ext>
            </a:extLst>
          </p:cNvPr>
          <p:cNvSpPr txBox="1"/>
          <p:nvPr/>
        </p:nvSpPr>
        <p:spPr>
          <a:xfrm>
            <a:off x="6679819" y="2741692"/>
            <a:ext cx="1731042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Puissance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filaire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rPr>
              <a:t>BTR : Batterie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B6514E56-2854-4A63-9395-43A468D33742}"/>
              </a:ext>
            </a:extLst>
          </p:cNvPr>
          <p:cNvCxnSpPr>
            <a:cxnSpLocks/>
          </p:cNvCxnSpPr>
          <p:nvPr/>
        </p:nvCxnSpPr>
        <p:spPr bwMode="auto">
          <a:xfrm>
            <a:off x="7051135" y="1994926"/>
            <a:ext cx="2971" cy="7555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5A6A8BC1-4101-45C3-8B71-A6CDDB546908}"/>
              </a:ext>
            </a:extLst>
          </p:cNvPr>
          <p:cNvCxnSpPr/>
          <p:nvPr/>
        </p:nvCxnSpPr>
        <p:spPr bwMode="auto">
          <a:xfrm>
            <a:off x="6395965" y="1657633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椭圆 100">
            <a:extLst>
              <a:ext uri="{FF2B5EF4-FFF2-40B4-BE49-F238E27FC236}">
                <a16:creationId xmlns:a16="http://schemas.microsoft.com/office/drawing/2014/main" id="{BDB9EEDE-2426-4376-B1CE-7C1053F86ADD}"/>
              </a:ext>
            </a:extLst>
          </p:cNvPr>
          <p:cNvSpPr/>
          <p:nvPr/>
        </p:nvSpPr>
        <p:spPr bwMode="auto">
          <a:xfrm>
            <a:off x="7027880" y="266628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A0FD12-CFFE-496E-8CDF-EB345D1D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506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1870054" y="2909748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2703777" y="143427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3604741" y="143427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1798379" y="143427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4479337" y="143427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2338381" y="1794277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组合 87"/>
          <p:cNvGrpSpPr/>
          <p:nvPr/>
        </p:nvGrpSpPr>
        <p:grpSpPr>
          <a:xfrm>
            <a:off x="2034630" y="2161578"/>
            <a:ext cx="67500" cy="725540"/>
            <a:chOff x="2686859" y="2864898"/>
            <a:chExt cx="90000" cy="725540"/>
          </a:xfrm>
        </p:grpSpPr>
        <p:cxnSp>
          <p:nvCxnSpPr>
            <p:cNvPr id="91" name="直接连接符 90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椭圆 9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954955" y="2154277"/>
            <a:ext cx="67500" cy="73284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椭圆 10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715587" y="2169504"/>
            <a:ext cx="67500" cy="732840"/>
            <a:chOff x="2686859" y="2857598"/>
            <a:chExt cx="90000" cy="732840"/>
          </a:xfrm>
        </p:grpSpPr>
        <p:cxnSp>
          <p:nvCxnSpPr>
            <p:cNvPr id="107" name="直接连接符 10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椭圆 11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5" name="椭圆 114"/>
          <p:cNvSpPr/>
          <p:nvPr/>
        </p:nvSpPr>
        <p:spPr bwMode="auto">
          <a:xfrm>
            <a:off x="3829781" y="2804417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肘形连接符 115"/>
          <p:cNvCxnSpPr>
            <a:stCxn id="84" idx="2"/>
          </p:cNvCxnSpPr>
          <p:nvPr/>
        </p:nvCxnSpPr>
        <p:spPr bwMode="auto">
          <a:xfrm rot="5400000">
            <a:off x="3513094" y="2511575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文本框 116"/>
          <p:cNvSpPr txBox="1"/>
          <p:nvPr/>
        </p:nvSpPr>
        <p:spPr>
          <a:xfrm>
            <a:off x="2580730" y="2851539"/>
            <a:ext cx="1007241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Interphone vidéo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TextBox 70"/>
          <p:cNvSpPr>
            <a:spLocks noChangeArrowheads="1"/>
          </p:cNvSpPr>
          <p:nvPr/>
        </p:nvSpPr>
        <p:spPr bwMode="auto">
          <a:xfrm>
            <a:off x="3366008" y="2944373"/>
            <a:ext cx="1417079" cy="12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Série :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: analogique 4 fils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 : 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 : Wi-Fi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 : IP 2 fils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X : hybride 2 fils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 : hybride 4 fils</a:t>
            </a:r>
          </a:p>
        </p:txBody>
      </p:sp>
      <p:sp>
        <p:nvSpPr>
          <p:cNvPr id="119" name="TextBox 78"/>
          <p:cNvSpPr>
            <a:spLocks noChangeArrowheads="1"/>
          </p:cNvSpPr>
          <p:nvPr/>
        </p:nvSpPr>
        <p:spPr bwMode="auto">
          <a:xfrm>
            <a:off x="4573895" y="2909748"/>
            <a:ext cx="675457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Série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 : 1er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02 : 2</a:t>
            </a:r>
            <a:r>
              <a:rPr kumimoji="0" lang="en-US" altLang="zh-CN" sz="1051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nd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 : 3</a:t>
            </a:r>
            <a:r>
              <a:rPr kumimoji="0" lang="en-US" altLang="zh-CN" sz="1051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rd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 : 04</a:t>
            </a:r>
            <a:r>
              <a:rPr kumimoji="0" lang="en-US" altLang="zh-CN" sz="1051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th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…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BEB5082E-FA40-4E8F-B8CB-8903FE88ADE7}"/>
              </a:ext>
            </a:extLst>
          </p:cNvPr>
          <p:cNvSpPr txBox="1"/>
          <p:nvPr/>
        </p:nvSpPr>
        <p:spPr>
          <a:xfrm>
            <a:off x="483615" y="968913"/>
            <a:ext cx="640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Remarque : 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règle de dénomination s'applique aux produits commercialisés après 2019</a:t>
            </a:r>
            <a:endParaRPr kumimoji="0" lang="zh-CN" altLang="en-US" sz="1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22" name="矩形 121"/>
          <p:cNvSpPr/>
          <p:nvPr/>
        </p:nvSpPr>
        <p:spPr bwMode="auto">
          <a:xfrm>
            <a:off x="6148333" y="143427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(S)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6384583" y="2169504"/>
            <a:ext cx="67500" cy="732840"/>
            <a:chOff x="2686859" y="2857598"/>
            <a:chExt cx="90000" cy="732840"/>
          </a:xfrm>
        </p:grpSpPr>
        <p:cxnSp>
          <p:nvCxnSpPr>
            <p:cNvPr id="128" name="直接连接符 12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椭圆 12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4" name="TextBox 78"/>
          <p:cNvSpPr>
            <a:spLocks noChangeArrowheads="1"/>
          </p:cNvSpPr>
          <p:nvPr/>
        </p:nvSpPr>
        <p:spPr bwMode="auto">
          <a:xfrm>
            <a:off x="6242891" y="2909747"/>
            <a:ext cx="1825656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Type de montage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 : Surface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 : Encastré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5312284" y="144157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48534" y="2176805"/>
            <a:ext cx="67500" cy="732840"/>
            <a:chOff x="2686859" y="2857598"/>
            <a:chExt cx="90000" cy="732840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椭圆 3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3" name="TextBox 78"/>
          <p:cNvSpPr>
            <a:spLocks noChangeArrowheads="1"/>
          </p:cNvSpPr>
          <p:nvPr/>
        </p:nvSpPr>
        <p:spPr bwMode="auto">
          <a:xfrm>
            <a:off x="5446487" y="2926085"/>
            <a:ext cx="1403691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Lite</a:t>
            </a:r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Interphone vidéo (KIT)</a:t>
            </a:r>
          </a:p>
        </p:txBody>
      </p:sp>
      <p:sp>
        <p:nvSpPr>
          <p:cNvPr id="35" name="TextBox 69">
            <a:extLst>
              <a:ext uri="{FF2B5EF4-FFF2-40B4-BE49-F238E27FC236}">
                <a16:creationId xmlns:a16="http://schemas.microsoft.com/office/drawing/2014/main" id="{4274096A-5E1B-4927-AE0E-3E362E235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54" y="5666896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0928DA4-3BD6-453A-8DD0-456CDA82E915}"/>
              </a:ext>
            </a:extLst>
          </p:cNvPr>
          <p:cNvSpPr/>
          <p:nvPr/>
        </p:nvSpPr>
        <p:spPr bwMode="auto">
          <a:xfrm>
            <a:off x="2703777" y="41914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VDK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6477C68-546E-45CA-8343-B45139733FDC}"/>
              </a:ext>
            </a:extLst>
          </p:cNvPr>
          <p:cNvSpPr/>
          <p:nvPr/>
        </p:nvSpPr>
        <p:spPr bwMode="auto">
          <a:xfrm>
            <a:off x="3604741" y="41914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C540753-0711-4A16-9C2D-EF10C8F4B7A9}"/>
              </a:ext>
            </a:extLst>
          </p:cNvPr>
          <p:cNvSpPr/>
          <p:nvPr/>
        </p:nvSpPr>
        <p:spPr bwMode="auto">
          <a:xfrm>
            <a:off x="1798379" y="41914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64C7CEE-2F1E-4789-B349-93E8E83671C9}"/>
              </a:ext>
            </a:extLst>
          </p:cNvPr>
          <p:cNvSpPr/>
          <p:nvPr/>
        </p:nvSpPr>
        <p:spPr bwMode="auto">
          <a:xfrm>
            <a:off x="4479337" y="41914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4F20529-726D-4B2C-8B5C-425494C458D0}"/>
              </a:ext>
            </a:extLst>
          </p:cNvPr>
          <p:cNvCxnSpPr/>
          <p:nvPr/>
        </p:nvCxnSpPr>
        <p:spPr bwMode="auto">
          <a:xfrm>
            <a:off x="2338381" y="455142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8643FFE-DC91-4FCD-AB4F-EEAE65898E06}"/>
              </a:ext>
            </a:extLst>
          </p:cNvPr>
          <p:cNvGrpSpPr/>
          <p:nvPr/>
        </p:nvGrpSpPr>
        <p:grpSpPr>
          <a:xfrm>
            <a:off x="2034630" y="4918726"/>
            <a:ext cx="67500" cy="725540"/>
            <a:chOff x="2686859" y="2864898"/>
            <a:chExt cx="90000" cy="725540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25D5924-6097-472A-A86D-E2CCD665F4A8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C5D4BF5-2418-4ACB-9203-BF98DEC004C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1090743-F7A2-4CAA-AFA4-830319276413}"/>
              </a:ext>
            </a:extLst>
          </p:cNvPr>
          <p:cNvGrpSpPr/>
          <p:nvPr/>
        </p:nvGrpSpPr>
        <p:grpSpPr>
          <a:xfrm>
            <a:off x="2954955" y="4911425"/>
            <a:ext cx="67500" cy="732840"/>
            <a:chOff x="2686859" y="2857598"/>
            <a:chExt cx="90000" cy="732840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13256D87-E3B4-40A1-98F6-12C6DB77E587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F850AE6-8125-42A9-807C-D5444903F909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8590B27-A68C-4CEE-9CFA-8C32F3260141}"/>
              </a:ext>
            </a:extLst>
          </p:cNvPr>
          <p:cNvGrpSpPr/>
          <p:nvPr/>
        </p:nvGrpSpPr>
        <p:grpSpPr>
          <a:xfrm>
            <a:off x="4715587" y="4926652"/>
            <a:ext cx="67500" cy="732840"/>
            <a:chOff x="2686859" y="2857598"/>
            <a:chExt cx="90000" cy="732840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2B829507-6CF7-49F5-99B1-ACC99F4E1764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3DB61EC-1598-4252-B399-AAD6D1D4D42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B00E7955-E863-4533-BC68-5DFF734D5CE6}"/>
              </a:ext>
            </a:extLst>
          </p:cNvPr>
          <p:cNvSpPr/>
          <p:nvPr/>
        </p:nvSpPr>
        <p:spPr bwMode="auto">
          <a:xfrm>
            <a:off x="3829781" y="556156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1" name="肘形连接符 115">
            <a:extLst>
              <a:ext uri="{FF2B5EF4-FFF2-40B4-BE49-F238E27FC236}">
                <a16:creationId xmlns:a16="http://schemas.microsoft.com/office/drawing/2014/main" id="{D40FAEF8-67FE-4693-A45C-476B2C6956D8}"/>
              </a:ext>
            </a:extLst>
          </p:cNvPr>
          <p:cNvCxnSpPr>
            <a:stCxn id="37" idx="2"/>
          </p:cNvCxnSpPr>
          <p:nvPr/>
        </p:nvCxnSpPr>
        <p:spPr bwMode="auto">
          <a:xfrm rot="5400000">
            <a:off x="3513094" y="5268723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414EE7C8-BA3C-4CB6-BEF2-F040892FDF55}"/>
              </a:ext>
            </a:extLst>
          </p:cNvPr>
          <p:cNvSpPr txBox="1"/>
          <p:nvPr/>
        </p:nvSpPr>
        <p:spPr>
          <a:xfrm>
            <a:off x="2617203" y="5666710"/>
            <a:ext cx="1072125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Kit de sonnette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70">
            <a:extLst>
              <a:ext uri="{FF2B5EF4-FFF2-40B4-BE49-F238E27FC236}">
                <a16:creationId xmlns:a16="http://schemas.microsoft.com/office/drawing/2014/main" id="{6E9D245F-26C2-48E1-8CBF-E6CCF0BD6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953" y="5685277"/>
            <a:ext cx="1240454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 : Adaptateur secteur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Batterie  </a:t>
            </a:r>
          </a:p>
        </p:txBody>
      </p:sp>
      <p:sp>
        <p:nvSpPr>
          <p:cNvPr id="54" name="TextBox 78">
            <a:extLst>
              <a:ext uri="{FF2B5EF4-FFF2-40B4-BE49-F238E27FC236}">
                <a16:creationId xmlns:a16="http://schemas.microsoft.com/office/drawing/2014/main" id="{AC5544BB-6689-4058-AC4C-255350F1D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590" y="5673182"/>
            <a:ext cx="675457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Série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 : 1er  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5D18B82-A1F2-437F-BE13-E32CC2F823D8}"/>
              </a:ext>
            </a:extLst>
          </p:cNvPr>
          <p:cNvSpPr/>
          <p:nvPr/>
        </p:nvSpPr>
        <p:spPr bwMode="auto">
          <a:xfrm>
            <a:off x="6303925" y="41914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40E21CC-9182-4090-9EA5-FD3E2FD04DC2}"/>
              </a:ext>
            </a:extLst>
          </p:cNvPr>
          <p:cNvGrpSpPr/>
          <p:nvPr/>
        </p:nvGrpSpPr>
        <p:grpSpPr>
          <a:xfrm>
            <a:off x="6540175" y="4926652"/>
            <a:ext cx="67500" cy="732840"/>
            <a:chOff x="2686859" y="2857598"/>
            <a:chExt cx="90000" cy="732840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6EF4EC5B-2BAB-4E74-BE12-AD505A174308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29D6F2D7-8377-4E28-8688-720CAC026FA3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F528DABE-A6B2-4E11-86DB-FC80895229F9}"/>
              </a:ext>
            </a:extLst>
          </p:cNvPr>
          <p:cNvSpPr/>
          <p:nvPr/>
        </p:nvSpPr>
        <p:spPr bwMode="auto">
          <a:xfrm>
            <a:off x="5467876" y="4198726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462CE35-6266-418E-B1FB-31F102DCB246}"/>
              </a:ext>
            </a:extLst>
          </p:cNvPr>
          <p:cNvGrpSpPr/>
          <p:nvPr/>
        </p:nvGrpSpPr>
        <p:grpSpPr>
          <a:xfrm>
            <a:off x="5704126" y="4933953"/>
            <a:ext cx="67500" cy="732840"/>
            <a:chOff x="2686859" y="2857598"/>
            <a:chExt cx="90000" cy="732840"/>
          </a:xfrm>
        </p:grpSpPr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8D3C6857-E802-442F-AC42-52913610F56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84771C16-2FDD-42F4-8E79-392C3C5ABB1A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4" name="TextBox 78">
            <a:extLst>
              <a:ext uri="{FF2B5EF4-FFF2-40B4-BE49-F238E27FC236}">
                <a16:creationId xmlns:a16="http://schemas.microsoft.com/office/drawing/2014/main" id="{5BF7F6D3-69D2-44BA-A09E-CF5D41A07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461" y="5673182"/>
            <a:ext cx="1403691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Couleur de la sonnette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Noir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86EB81BC-37A9-43C4-8A55-9F680DEA8614}"/>
              </a:ext>
            </a:extLst>
          </p:cNvPr>
          <p:cNvCxnSpPr/>
          <p:nvPr/>
        </p:nvCxnSpPr>
        <p:spPr bwMode="auto">
          <a:xfrm>
            <a:off x="5074835" y="455142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78">
            <a:extLst>
              <a:ext uri="{FF2B5EF4-FFF2-40B4-BE49-F238E27FC236}">
                <a16:creationId xmlns:a16="http://schemas.microsoft.com/office/drawing/2014/main" id="{934E4FBC-30FE-4BCF-A1C9-78F3BDF7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126" y="5684743"/>
            <a:ext cx="1403691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Couleur du carillon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Noir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 : Gris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B0D404-63C9-4F37-AE2A-DA727317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099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900790" y="3046908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1734513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2635477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829115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510073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1369117" y="1931437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组合 87"/>
          <p:cNvGrpSpPr/>
          <p:nvPr/>
        </p:nvGrpSpPr>
        <p:grpSpPr>
          <a:xfrm>
            <a:off x="1065366" y="2298738"/>
            <a:ext cx="67500" cy="725540"/>
            <a:chOff x="2686859" y="2864898"/>
            <a:chExt cx="90000" cy="725540"/>
          </a:xfrm>
        </p:grpSpPr>
        <p:cxnSp>
          <p:nvCxnSpPr>
            <p:cNvPr id="91" name="直接连接符 90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椭圆 9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985691" y="2291437"/>
            <a:ext cx="67500" cy="73284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椭圆 10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746323" y="2306664"/>
            <a:ext cx="67500" cy="732840"/>
            <a:chOff x="2686859" y="2857598"/>
            <a:chExt cx="90000" cy="732840"/>
          </a:xfrm>
        </p:grpSpPr>
        <p:cxnSp>
          <p:nvCxnSpPr>
            <p:cNvPr id="107" name="直接连接符 10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椭圆 11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5" name="椭圆 114"/>
          <p:cNvSpPr/>
          <p:nvPr/>
        </p:nvSpPr>
        <p:spPr bwMode="auto">
          <a:xfrm>
            <a:off x="2860517" y="295986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肘形连接符 115"/>
          <p:cNvCxnSpPr>
            <a:stCxn id="84" idx="2"/>
          </p:cNvCxnSpPr>
          <p:nvPr/>
        </p:nvCxnSpPr>
        <p:spPr bwMode="auto">
          <a:xfrm rot="5400000">
            <a:off x="2543830" y="2648735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文本框 116"/>
          <p:cNvSpPr txBox="1"/>
          <p:nvPr/>
        </p:nvSpPr>
        <p:spPr>
          <a:xfrm>
            <a:off x="1611466" y="2988699"/>
            <a:ext cx="1007241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Interphone vidéo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TextBox 70"/>
          <p:cNvSpPr>
            <a:spLocks noChangeArrowheads="1"/>
          </p:cNvSpPr>
          <p:nvPr/>
        </p:nvSpPr>
        <p:spPr bwMode="auto">
          <a:xfrm>
            <a:off x="2544997" y="3033533"/>
            <a:ext cx="1232779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Maître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Station</a:t>
            </a:r>
          </a:p>
        </p:txBody>
      </p:sp>
      <p:sp>
        <p:nvSpPr>
          <p:cNvPr id="122" name="矩形 121"/>
          <p:cNvSpPr/>
          <p:nvPr/>
        </p:nvSpPr>
        <p:spPr bwMode="auto">
          <a:xfrm>
            <a:off x="5179069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415319" y="2306664"/>
            <a:ext cx="67500" cy="732840"/>
            <a:chOff x="2686859" y="2857598"/>
            <a:chExt cx="90000" cy="732840"/>
          </a:xfrm>
        </p:grpSpPr>
        <p:cxnSp>
          <p:nvCxnSpPr>
            <p:cNvPr id="128" name="直接连接符 12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椭圆 12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 bwMode="auto">
          <a:xfrm>
            <a:off x="4343020" y="157873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79270" y="2313965"/>
            <a:ext cx="67500" cy="732840"/>
            <a:chOff x="2686859" y="2857598"/>
            <a:chExt cx="90000" cy="732840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椭圆 3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 bwMode="auto">
          <a:xfrm>
            <a:off x="6012016" y="157873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248266" y="2313965"/>
            <a:ext cx="67500" cy="732840"/>
            <a:chOff x="2686859" y="2857598"/>
            <a:chExt cx="90000" cy="732840"/>
          </a:xfrm>
        </p:grpSpPr>
        <p:cxnSp>
          <p:nvCxnSpPr>
            <p:cNvPr id="36" name="直接连接符 3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椭圆 3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6829283" y="158666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065533" y="2321891"/>
            <a:ext cx="675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椭圆 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3" name="TextBox 70"/>
          <p:cNvSpPr>
            <a:spLocks noChangeArrowheads="1"/>
          </p:cNvSpPr>
          <p:nvPr/>
        </p:nvSpPr>
        <p:spPr bwMode="auto">
          <a:xfrm>
            <a:off x="3527796" y="3113172"/>
            <a:ext cx="673785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Série :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Entrée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Lite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 : Pro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 : Ultra</a:t>
            </a:r>
          </a:p>
        </p:txBody>
      </p:sp>
      <p:sp>
        <p:nvSpPr>
          <p:cNvPr id="44" name="TextBox 72"/>
          <p:cNvSpPr>
            <a:spLocks noChangeArrowheads="1"/>
          </p:cNvSpPr>
          <p:nvPr/>
        </p:nvSpPr>
        <p:spPr bwMode="auto">
          <a:xfrm>
            <a:off x="4280088" y="3097938"/>
            <a:ext cx="1507552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Matériel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Plateforme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5" name="TextBox 78"/>
          <p:cNvSpPr>
            <a:spLocks noChangeArrowheads="1"/>
          </p:cNvSpPr>
          <p:nvPr/>
        </p:nvSpPr>
        <p:spPr bwMode="auto">
          <a:xfrm>
            <a:off x="5110670" y="3097938"/>
            <a:ext cx="1295400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Taille de l'écran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4,3 pouces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7 pouces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10 pouces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宋体" pitchFamily="2" charset="-122"/>
            </a:endParaRPr>
          </a:p>
        </p:txBody>
      </p:sp>
      <p:sp>
        <p:nvSpPr>
          <p:cNvPr id="46" name="TextBox 73"/>
          <p:cNvSpPr>
            <a:spLocks noChangeArrowheads="1"/>
          </p:cNvSpPr>
          <p:nvPr/>
        </p:nvSpPr>
        <p:spPr bwMode="auto">
          <a:xfrm>
            <a:off x="6227731" y="3048157"/>
            <a:ext cx="1188968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Système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7" name="TextBox 54"/>
          <p:cNvSpPr txBox="1"/>
          <p:nvPr/>
        </p:nvSpPr>
        <p:spPr>
          <a:xfrm>
            <a:off x="6223763" y="5625664"/>
            <a:ext cx="831913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: Type G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7369283" y="1938738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矩形 48"/>
          <p:cNvSpPr/>
          <p:nvPr/>
        </p:nvSpPr>
        <p:spPr bwMode="auto">
          <a:xfrm>
            <a:off x="7722834" y="158788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959084" y="2323109"/>
            <a:ext cx="67500" cy="732840"/>
            <a:chOff x="2686859" y="2857598"/>
            <a:chExt cx="90000" cy="732840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椭圆 5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 bwMode="auto">
          <a:xfrm>
            <a:off x="8540101" y="159580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776351" y="2331035"/>
            <a:ext cx="67500" cy="732840"/>
            <a:chOff x="2686859" y="2857598"/>
            <a:chExt cx="90000" cy="732840"/>
          </a:xfrm>
        </p:grpSpPr>
        <p:cxnSp>
          <p:nvCxnSpPr>
            <p:cNvPr id="55" name="直接连接符 5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椭圆 5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481712" y="3048269"/>
            <a:ext cx="6096000" cy="415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 : Caméra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540101" y="3101631"/>
            <a:ext cx="6096000" cy="415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 : Microphone à col de cygne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69"/>
          <p:cNvSpPr>
            <a:spLocks noChangeArrowheads="1"/>
          </p:cNvSpPr>
          <p:nvPr/>
        </p:nvSpPr>
        <p:spPr bwMode="auto">
          <a:xfrm>
            <a:off x="972465" y="5559400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1806188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2707152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900790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3581748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1440792" y="4443929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组合 65"/>
          <p:cNvGrpSpPr/>
          <p:nvPr/>
        </p:nvGrpSpPr>
        <p:grpSpPr>
          <a:xfrm>
            <a:off x="1137041" y="4811230"/>
            <a:ext cx="67500" cy="725540"/>
            <a:chOff x="2686859" y="2864898"/>
            <a:chExt cx="90000" cy="7255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057366" y="4803929"/>
            <a:ext cx="67500" cy="732840"/>
            <a:chOff x="2686859" y="2857598"/>
            <a:chExt cx="90000" cy="732840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椭圆 7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817998" y="4819156"/>
            <a:ext cx="67500" cy="732840"/>
            <a:chOff x="2686859" y="2857598"/>
            <a:chExt cx="90000" cy="732840"/>
          </a:xfrm>
        </p:grpSpPr>
        <p:cxnSp>
          <p:nvCxnSpPr>
            <p:cNvPr id="73" name="直接连接符 7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椭圆 7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6" name="椭圆 75"/>
          <p:cNvSpPr/>
          <p:nvPr/>
        </p:nvSpPr>
        <p:spPr bwMode="auto">
          <a:xfrm>
            <a:off x="2932192" y="5472357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7" name="肘形连接符 76"/>
          <p:cNvCxnSpPr>
            <a:cxnSpLocks/>
          </p:cNvCxnSpPr>
          <p:nvPr/>
        </p:nvCxnSpPr>
        <p:spPr bwMode="auto">
          <a:xfrm rot="5400000">
            <a:off x="2619673" y="5152647"/>
            <a:ext cx="718945" cy="4355"/>
          </a:xfrm>
          <a:prstGeom prst="bentConnector3">
            <a:avLst>
              <a:gd name="adj1" fmla="val 48234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文本框 77"/>
          <p:cNvSpPr txBox="1"/>
          <p:nvPr/>
        </p:nvSpPr>
        <p:spPr>
          <a:xfrm>
            <a:off x="1683141" y="5501191"/>
            <a:ext cx="1007241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Interphone vidéo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0"/>
          <p:cNvSpPr>
            <a:spLocks noChangeArrowheads="1"/>
          </p:cNvSpPr>
          <p:nvPr/>
        </p:nvSpPr>
        <p:spPr bwMode="auto">
          <a:xfrm>
            <a:off x="2690382" y="5598571"/>
            <a:ext cx="1232779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Alarme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Terminal</a:t>
            </a:r>
          </a:p>
        </p:txBody>
      </p:sp>
      <p:sp>
        <p:nvSpPr>
          <p:cNvPr id="80" name="矩形 79"/>
          <p:cNvSpPr/>
          <p:nvPr/>
        </p:nvSpPr>
        <p:spPr bwMode="auto">
          <a:xfrm>
            <a:off x="5250744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486994" y="4819156"/>
            <a:ext cx="67500" cy="732840"/>
            <a:chOff x="2686859" y="2857598"/>
            <a:chExt cx="90000" cy="732840"/>
          </a:xfrm>
        </p:grpSpPr>
        <p:cxnSp>
          <p:nvCxnSpPr>
            <p:cNvPr id="89" name="直接连接符 8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椭圆 8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4" name="矩形 93"/>
          <p:cNvSpPr/>
          <p:nvPr/>
        </p:nvSpPr>
        <p:spPr bwMode="auto">
          <a:xfrm>
            <a:off x="4414695" y="4091230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650945" y="4826457"/>
            <a:ext cx="67500" cy="732840"/>
            <a:chOff x="2686859" y="2857598"/>
            <a:chExt cx="90000" cy="732840"/>
          </a:xfrm>
        </p:grpSpPr>
        <p:cxnSp>
          <p:nvCxnSpPr>
            <p:cNvPr id="97" name="直接连接符 9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椭圆 9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9" name="矩形 98"/>
          <p:cNvSpPr/>
          <p:nvPr/>
        </p:nvSpPr>
        <p:spPr bwMode="auto">
          <a:xfrm>
            <a:off x="6083691" y="4091230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6319941" y="4826457"/>
            <a:ext cx="67500" cy="732840"/>
            <a:chOff x="2686859" y="2857598"/>
            <a:chExt cx="90000" cy="732840"/>
          </a:xfrm>
        </p:grpSpPr>
        <p:cxnSp>
          <p:nvCxnSpPr>
            <p:cNvPr id="101" name="直接连接符 10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椭圆 10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0" name="TextBox 70"/>
          <p:cNvSpPr>
            <a:spLocks noChangeArrowheads="1"/>
          </p:cNvSpPr>
          <p:nvPr/>
        </p:nvSpPr>
        <p:spPr bwMode="auto">
          <a:xfrm>
            <a:off x="3599471" y="5625664"/>
            <a:ext cx="673785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Série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11" name="TextBox 72"/>
          <p:cNvSpPr>
            <a:spLocks noChangeArrowheads="1"/>
          </p:cNvSpPr>
          <p:nvPr/>
        </p:nvSpPr>
        <p:spPr bwMode="auto">
          <a:xfrm>
            <a:off x="4280088" y="5610430"/>
            <a:ext cx="898981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Caméra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0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Avec caméra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1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Sans caméra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12" name="TextBox 78"/>
          <p:cNvSpPr>
            <a:spLocks noChangeArrowheads="1"/>
          </p:cNvSpPr>
          <p:nvPr/>
        </p:nvSpPr>
        <p:spPr bwMode="auto">
          <a:xfrm>
            <a:off x="5118680" y="5637481"/>
            <a:ext cx="1295400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Nombre de boutons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1 bouton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2 boutons</a:t>
            </a:r>
          </a:p>
        </p:txBody>
      </p:sp>
      <p:cxnSp>
        <p:nvCxnSpPr>
          <p:cNvPr id="124" name="直接连接符 123"/>
          <p:cNvCxnSpPr/>
          <p:nvPr/>
        </p:nvCxnSpPr>
        <p:spPr bwMode="auto">
          <a:xfrm>
            <a:off x="6675854" y="4451230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矩形 124"/>
          <p:cNvSpPr/>
          <p:nvPr/>
        </p:nvSpPr>
        <p:spPr bwMode="auto">
          <a:xfrm>
            <a:off x="7029405" y="410037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7265655" y="4835601"/>
            <a:ext cx="67500" cy="732840"/>
            <a:chOff x="2686859" y="2857598"/>
            <a:chExt cx="90000" cy="732840"/>
          </a:xfrm>
        </p:grpSpPr>
        <p:cxnSp>
          <p:nvCxnSpPr>
            <p:cNvPr id="127" name="直接连接符 12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椭圆 1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6" name="TextBox 54"/>
          <p:cNvSpPr txBox="1"/>
          <p:nvPr/>
        </p:nvSpPr>
        <p:spPr>
          <a:xfrm>
            <a:off x="6883448" y="3097938"/>
            <a:ext cx="831913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Type B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7029405" y="5614123"/>
            <a:ext cx="6096000" cy="415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 défaut : 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 : Montage encastré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Interphone vidéo (terminaux téléphoniques d'urgence)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8397255-3235-4002-A2C8-46E71C3F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413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69"/>
          <p:cNvSpPr>
            <a:spLocks noChangeArrowheads="1"/>
          </p:cNvSpPr>
          <p:nvPr/>
        </p:nvSpPr>
        <p:spPr bwMode="auto">
          <a:xfrm>
            <a:off x="931623" y="2773103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2349257" y="2795186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Réseau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Appareil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1765346" y="129763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2361508" y="129763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859948" y="129763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2973636" y="129763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3573985" y="129763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4215568" y="129763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5430452" y="129217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1399950" y="1657633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6" name="组合 95"/>
          <p:cNvGrpSpPr/>
          <p:nvPr/>
        </p:nvGrpSpPr>
        <p:grpSpPr>
          <a:xfrm>
            <a:off x="1096199" y="2024933"/>
            <a:ext cx="67500" cy="725540"/>
            <a:chOff x="2686859" y="2864898"/>
            <a:chExt cx="90000" cy="725540"/>
          </a:xfrm>
        </p:grpSpPr>
        <p:cxnSp>
          <p:nvCxnSpPr>
            <p:cNvPr id="103" name="直接连接符 10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椭圆 10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016524" y="2017633"/>
            <a:ext cx="67500" cy="732840"/>
            <a:chOff x="2686859" y="2857598"/>
            <a:chExt cx="90000" cy="732840"/>
          </a:xfrm>
        </p:grpSpPr>
        <p:cxnSp>
          <p:nvCxnSpPr>
            <p:cNvPr id="114" name="直接连接符 11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椭圆 11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449893" y="2014505"/>
            <a:ext cx="67500" cy="732840"/>
            <a:chOff x="2686859" y="2857598"/>
            <a:chExt cx="90000" cy="732840"/>
          </a:xfrm>
        </p:grpSpPr>
        <p:cxnSp>
          <p:nvCxnSpPr>
            <p:cNvPr id="119" name="直接连接符 11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椭圆 11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2586548" y="2667773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35" name="肘形连接符 134"/>
          <p:cNvCxnSpPr>
            <a:stCxn id="84" idx="2"/>
          </p:cNvCxnSpPr>
          <p:nvPr/>
        </p:nvCxnSpPr>
        <p:spPr bwMode="auto">
          <a:xfrm rot="5400000">
            <a:off x="2269861" y="2374930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文本框 138"/>
          <p:cNvSpPr txBox="1"/>
          <p:nvPr/>
        </p:nvSpPr>
        <p:spPr>
          <a:xfrm>
            <a:off x="1693337" y="2714895"/>
            <a:ext cx="712721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等线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Interphone vidéo</a:t>
            </a:r>
          </a:p>
        </p:txBody>
      </p:sp>
      <p:sp>
        <p:nvSpPr>
          <p:cNvPr id="144" name="矩形 143"/>
          <p:cNvSpPr/>
          <p:nvPr/>
        </p:nvSpPr>
        <p:spPr bwMode="auto">
          <a:xfrm>
            <a:off x="4823674" y="129763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TextBox 69"/>
          <p:cNvSpPr>
            <a:spLocks noChangeArrowheads="1"/>
          </p:cNvSpPr>
          <p:nvPr/>
        </p:nvSpPr>
        <p:spPr bwMode="auto">
          <a:xfrm>
            <a:off x="931623" y="5394974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81" name="矩形 180"/>
          <p:cNvSpPr/>
          <p:nvPr/>
        </p:nvSpPr>
        <p:spPr bwMode="auto">
          <a:xfrm>
            <a:off x="1765346" y="391950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2361508" y="391950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859948" y="391950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2973636" y="391950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>
            <a:off x="1399950" y="4279504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9" name="组合 188"/>
          <p:cNvGrpSpPr/>
          <p:nvPr/>
        </p:nvGrpSpPr>
        <p:grpSpPr>
          <a:xfrm>
            <a:off x="1096199" y="4646804"/>
            <a:ext cx="67500" cy="725540"/>
            <a:chOff x="2686859" y="2864898"/>
            <a:chExt cx="90000" cy="725540"/>
          </a:xfrm>
        </p:grpSpPr>
        <p:cxnSp>
          <p:nvCxnSpPr>
            <p:cNvPr id="190" name="直接连接符 189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" name="椭圆 19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016524" y="4639504"/>
            <a:ext cx="67500" cy="732840"/>
            <a:chOff x="2686859" y="2857598"/>
            <a:chExt cx="90000" cy="732840"/>
          </a:xfrm>
        </p:grpSpPr>
        <p:cxnSp>
          <p:nvCxnSpPr>
            <p:cNvPr id="193" name="直接连接符 1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椭圆 19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00" name="文本框 199"/>
          <p:cNvSpPr txBox="1"/>
          <p:nvPr/>
        </p:nvSpPr>
        <p:spPr>
          <a:xfrm>
            <a:off x="1499361" y="5250138"/>
            <a:ext cx="956203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等线"/>
                <a:cs typeface="Calibri" pitchFamily="34" charset="0"/>
                <a:sym typeface="Calibri" pitchFamily="34" charset="0"/>
              </a:rPr>
              <a:t>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Interphone vidéo</a:t>
            </a:r>
          </a:p>
        </p:txBody>
      </p:sp>
      <p:sp>
        <p:nvSpPr>
          <p:cNvPr id="203" name="矩形 202"/>
          <p:cNvSpPr/>
          <p:nvPr/>
        </p:nvSpPr>
        <p:spPr bwMode="auto">
          <a:xfrm>
            <a:off x="6032866" y="129217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" name="组合 204"/>
          <p:cNvGrpSpPr/>
          <p:nvPr/>
        </p:nvGrpSpPr>
        <p:grpSpPr>
          <a:xfrm>
            <a:off x="3813509" y="2014505"/>
            <a:ext cx="67500" cy="732840"/>
            <a:chOff x="2686859" y="2857598"/>
            <a:chExt cx="90000" cy="732840"/>
          </a:xfrm>
        </p:grpSpPr>
        <p:cxnSp>
          <p:nvCxnSpPr>
            <p:cNvPr id="206" name="直接连接符 20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椭圆 20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3228626" y="2020674"/>
            <a:ext cx="67500" cy="732840"/>
            <a:chOff x="2686859" y="2857598"/>
            <a:chExt cx="90000" cy="732840"/>
          </a:xfrm>
        </p:grpSpPr>
        <p:cxnSp>
          <p:nvCxnSpPr>
            <p:cNvPr id="209" name="直接连接符 20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椭圆 20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215" name="直接连接符 214"/>
          <p:cNvCxnSpPr/>
          <p:nvPr/>
        </p:nvCxnSpPr>
        <p:spPr bwMode="auto">
          <a:xfrm>
            <a:off x="5695717" y="2014862"/>
            <a:ext cx="0" cy="814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椭圆 215"/>
          <p:cNvSpPr/>
          <p:nvPr/>
        </p:nvSpPr>
        <p:spPr bwMode="auto">
          <a:xfrm>
            <a:off x="6247183" y="2794862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217" name="组合 216"/>
          <p:cNvGrpSpPr/>
          <p:nvPr/>
        </p:nvGrpSpPr>
        <p:grpSpPr>
          <a:xfrm>
            <a:off x="5070734" y="2021031"/>
            <a:ext cx="67500" cy="732840"/>
            <a:chOff x="2686859" y="2857598"/>
            <a:chExt cx="90000" cy="732840"/>
          </a:xfrm>
        </p:grpSpPr>
        <p:cxnSp>
          <p:nvCxnSpPr>
            <p:cNvPr id="218" name="直接连接符 21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9" name="椭圆 21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0" name="TextBox 54"/>
          <p:cNvSpPr txBox="1"/>
          <p:nvPr/>
        </p:nvSpPr>
        <p:spPr>
          <a:xfrm>
            <a:off x="6966007" y="2315529"/>
            <a:ext cx="831913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Type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Type B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Type C</a:t>
            </a:r>
            <a:endParaRPr kumimoji="0" lang="zh-CN" altLang="en-US" sz="1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2593275" y="4646804"/>
            <a:ext cx="67500" cy="732840"/>
            <a:chOff x="2686859" y="2857598"/>
            <a:chExt cx="90000" cy="732840"/>
          </a:xfrm>
        </p:grpSpPr>
        <p:cxnSp>
          <p:nvCxnSpPr>
            <p:cNvPr id="222" name="直接连接符 22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椭圆 22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4" name="文本框 223"/>
          <p:cNvSpPr txBox="1"/>
          <p:nvPr/>
        </p:nvSpPr>
        <p:spPr>
          <a:xfrm>
            <a:off x="2295489" y="5344066"/>
            <a:ext cx="95620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Montage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Accessoires</a:t>
            </a:r>
          </a:p>
        </p:txBody>
      </p:sp>
      <p:grpSp>
        <p:nvGrpSpPr>
          <p:cNvPr id="225" name="组合 224"/>
          <p:cNvGrpSpPr/>
          <p:nvPr/>
        </p:nvGrpSpPr>
        <p:grpSpPr>
          <a:xfrm>
            <a:off x="3190945" y="4639504"/>
            <a:ext cx="67500" cy="732840"/>
            <a:chOff x="2686859" y="2857598"/>
            <a:chExt cx="90000" cy="732840"/>
          </a:xfrm>
        </p:grpSpPr>
        <p:cxnSp>
          <p:nvCxnSpPr>
            <p:cNvPr id="226" name="直接连接符 2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椭圆 2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9" name="TextBox 69"/>
          <p:cNvSpPr>
            <a:spLocks noChangeArrowheads="1"/>
          </p:cNvSpPr>
          <p:nvPr/>
        </p:nvSpPr>
        <p:spPr bwMode="auto">
          <a:xfrm>
            <a:off x="2866145" y="2776800"/>
            <a:ext cx="1026492" cy="9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Taille de l'écran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宋体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S : Commutateur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C : Contrôleur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A : Borne de dérivation</a:t>
            </a: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0" name="TextBox 70"/>
          <p:cNvSpPr>
            <a:spLocks noChangeArrowheads="1"/>
          </p:cNvSpPr>
          <p:nvPr/>
        </p:nvSpPr>
        <p:spPr bwMode="auto">
          <a:xfrm>
            <a:off x="3680349" y="2776366"/>
            <a:ext cx="673785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Série :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Lite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Pro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Ultra</a:t>
            </a:r>
          </a:p>
        </p:txBody>
      </p:sp>
      <p:sp>
        <p:nvSpPr>
          <p:cNvPr id="231" name="TextBox 70"/>
          <p:cNvSpPr>
            <a:spLocks noChangeArrowheads="1"/>
          </p:cNvSpPr>
          <p:nvPr/>
        </p:nvSpPr>
        <p:spPr bwMode="auto">
          <a:xfrm>
            <a:off x="4789811" y="2886052"/>
            <a:ext cx="1360716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 : Ne prend pas en charge la mise en cascade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VTNC)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Prise en charge de la mise en cascade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VTNC)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 : Connexion bus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4 ports de sortie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 </a:t>
            </a:r>
            <a:r>
              <a:rPr kumimoji="0" lang="zh-CN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6 ports de sortie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2" name="TextBox 72"/>
          <p:cNvSpPr>
            <a:spLocks noChangeArrowheads="1"/>
          </p:cNvSpPr>
          <p:nvPr/>
        </p:nvSpPr>
        <p:spPr bwMode="auto">
          <a:xfrm>
            <a:off x="4122925" y="2773103"/>
            <a:ext cx="800355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Matériel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Plateforme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3" name="文本框 232">
            <a:extLst>
              <a:ext uri="{FF2B5EF4-FFF2-40B4-BE49-F238E27FC236}">
                <a16:creationId xmlns:a16="http://schemas.microsoft.com/office/drawing/2014/main" id="{670446E8-586B-4B8C-99D7-FC013CD756B1}"/>
              </a:ext>
            </a:extLst>
          </p:cNvPr>
          <p:cNvSpPr txBox="1"/>
          <p:nvPr/>
        </p:nvSpPr>
        <p:spPr>
          <a:xfrm>
            <a:off x="735786" y="974075"/>
            <a:ext cx="632520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Remarque : </a:t>
            </a:r>
            <a:r>
              <a:rPr kumimoji="0" lang="en-US" altLang="zh-CN" sz="1467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règle de dénomination s'applique aux produits commercialisés après 2021.</a:t>
            </a:r>
            <a:endParaRPr kumimoji="0" lang="zh-CN" altLang="en-US" sz="1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235" name="矩形 234"/>
          <p:cNvSpPr/>
          <p:nvPr/>
        </p:nvSpPr>
        <p:spPr bwMode="auto">
          <a:xfrm>
            <a:off x="3583844" y="391950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83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kumimoji="0" lang="zh-CN" altLang="en-US" sz="16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3801153" y="4639504"/>
            <a:ext cx="67500" cy="732840"/>
            <a:chOff x="2686859" y="2857598"/>
            <a:chExt cx="90000" cy="732840"/>
          </a:xfrm>
        </p:grpSpPr>
        <p:cxnSp>
          <p:nvCxnSpPr>
            <p:cNvPr id="237" name="直接连接符 23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椭圆 2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3623978" y="5350110"/>
            <a:ext cx="1758503" cy="138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Boîtier à montage en surface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Boîtier à encastrer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Pare-pluie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Support angulaire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Bureau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 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Panneau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PL </a:t>
            </a:r>
            <a:r>
              <a:rPr kumimoji="0" lang="zh-CN" alt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Pilier</a:t>
            </a:r>
          </a:p>
        </p:txBody>
      </p:sp>
      <p:sp>
        <p:nvSpPr>
          <p:cNvPr id="240" name="TextBox 73"/>
          <p:cNvSpPr>
            <a:spLocks noChangeArrowheads="1"/>
          </p:cNvSpPr>
          <p:nvPr/>
        </p:nvSpPr>
        <p:spPr bwMode="auto">
          <a:xfrm>
            <a:off x="6114849" y="2944386"/>
            <a:ext cx="1152510" cy="12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Système :</a:t>
            </a:r>
            <a:endParaRPr kumimoji="0" lang="zh-CN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 : 4 fils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Analogique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IP 2 fils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hybride 2 fils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hybride 4 fils </a:t>
            </a:r>
          </a:p>
        </p:txBody>
      </p:sp>
      <p:sp>
        <p:nvSpPr>
          <p:cNvPr id="241" name="TextBox 78"/>
          <p:cNvSpPr>
            <a:spLocks noChangeArrowheads="1"/>
          </p:cNvSpPr>
          <p:nvPr/>
        </p:nvSpPr>
        <p:spPr bwMode="auto">
          <a:xfrm>
            <a:off x="3021826" y="5365618"/>
            <a:ext cx="675457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Série</a:t>
            </a:r>
            <a:endParaRPr kumimoji="0" lang="en-US" altLang="zh-CN" sz="10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16558" y="2030277"/>
            <a:ext cx="545814" cy="668832"/>
            <a:chOff x="6322309" y="2528359"/>
            <a:chExt cx="545814" cy="668832"/>
          </a:xfrm>
        </p:grpSpPr>
        <p:cxnSp>
          <p:nvCxnSpPr>
            <p:cNvPr id="140" name="直接连接符 139"/>
            <p:cNvCxnSpPr/>
            <p:nvPr/>
          </p:nvCxnSpPr>
          <p:spPr bwMode="auto">
            <a:xfrm>
              <a:off x="6322309" y="252835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椭圆 140"/>
            <p:cNvSpPr/>
            <p:nvPr/>
          </p:nvSpPr>
          <p:spPr bwMode="auto">
            <a:xfrm>
              <a:off x="6800623" y="3107191"/>
              <a:ext cx="675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6316558" y="2667691"/>
            <a:ext cx="530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直接连接符 142"/>
          <p:cNvCxnSpPr/>
          <p:nvPr/>
        </p:nvCxnSpPr>
        <p:spPr>
          <a:xfrm>
            <a:off x="5713583" y="2828899"/>
            <a:ext cx="530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Interphone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 vidéo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(accessoire)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95489A-C8C2-4654-B14E-684E632D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77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69"/>
          <p:cNvSpPr>
            <a:spLocks noChangeArrowheads="1"/>
          </p:cNvSpPr>
          <p:nvPr/>
        </p:nvSpPr>
        <p:spPr bwMode="auto">
          <a:xfrm>
            <a:off x="427736" y="3159745"/>
            <a:ext cx="1130679" cy="5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DHI 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null : Général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1" name="TextBox 73"/>
          <p:cNvSpPr>
            <a:spLocks noChangeArrowheads="1"/>
          </p:cNvSpPr>
          <p:nvPr/>
        </p:nvSpPr>
        <p:spPr bwMode="auto">
          <a:xfrm>
            <a:off x="7895308" y="3171475"/>
            <a:ext cx="1268799" cy="5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: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Code pour différents modèles</a:t>
            </a:r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1593545" y="3149551"/>
            <a:ext cx="1301506" cy="23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Contrôle d'accès</a:t>
            </a:r>
          </a:p>
        </p:txBody>
      </p:sp>
      <p:sp>
        <p:nvSpPr>
          <p:cNvPr id="83" name="TextBox 76"/>
          <p:cNvSpPr>
            <a:spLocks noChangeArrowheads="1"/>
          </p:cNvSpPr>
          <p:nvPr/>
        </p:nvSpPr>
        <p:spPr bwMode="auto">
          <a:xfrm>
            <a:off x="8810964" y="3163087"/>
            <a:ext cx="1161564" cy="5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Autres :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Par défaut : 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L : Lite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1853330" y="1684277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2749578" y="1684277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645854" y="1684277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9" name="矩形 88"/>
          <p:cNvSpPr/>
          <p:nvPr/>
        </p:nvSpPr>
        <p:spPr bwMode="auto">
          <a:xfrm>
            <a:off x="3687797" y="1684277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4626017" y="1684277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7516556" y="1684277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8400457" y="1688914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 bwMode="auto">
          <a:xfrm>
            <a:off x="1366614" y="1967056"/>
            <a:ext cx="4213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接连接符 94"/>
          <p:cNvCxnSpPr/>
          <p:nvPr/>
        </p:nvCxnSpPr>
        <p:spPr bwMode="auto">
          <a:xfrm>
            <a:off x="9189973" y="2075775"/>
            <a:ext cx="4213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接连接符 115"/>
          <p:cNvCxnSpPr/>
          <p:nvPr/>
        </p:nvCxnSpPr>
        <p:spPr bwMode="auto">
          <a:xfrm>
            <a:off x="982911" y="2411577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椭圆 116"/>
          <p:cNvSpPr/>
          <p:nvPr/>
        </p:nvSpPr>
        <p:spPr bwMode="auto">
          <a:xfrm>
            <a:off x="940778" y="3047117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4" name="直接连接符 113"/>
          <p:cNvCxnSpPr/>
          <p:nvPr/>
        </p:nvCxnSpPr>
        <p:spPr bwMode="auto">
          <a:xfrm>
            <a:off x="2209023" y="2404277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椭圆 114"/>
          <p:cNvSpPr/>
          <p:nvPr/>
        </p:nvSpPr>
        <p:spPr bwMode="auto">
          <a:xfrm>
            <a:off x="2166890" y="3047117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9" name="椭圆 98"/>
          <p:cNvSpPr/>
          <p:nvPr/>
        </p:nvSpPr>
        <p:spPr bwMode="auto">
          <a:xfrm>
            <a:off x="3395707" y="4386972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0" name="直接连接符 109"/>
          <p:cNvCxnSpPr/>
          <p:nvPr/>
        </p:nvCxnSpPr>
        <p:spPr bwMode="auto">
          <a:xfrm>
            <a:off x="5915170" y="2426906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椭圆 110"/>
          <p:cNvSpPr/>
          <p:nvPr/>
        </p:nvSpPr>
        <p:spPr bwMode="auto">
          <a:xfrm>
            <a:off x="5881746" y="3069746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2" name="椭圆 101"/>
          <p:cNvSpPr/>
          <p:nvPr/>
        </p:nvSpPr>
        <p:spPr bwMode="auto">
          <a:xfrm>
            <a:off x="8149019" y="3071805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9" name="椭圆 108"/>
          <p:cNvSpPr/>
          <p:nvPr/>
        </p:nvSpPr>
        <p:spPr bwMode="auto">
          <a:xfrm>
            <a:off x="9011705" y="3068027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4" name="椭圆 103"/>
          <p:cNvSpPr/>
          <p:nvPr/>
        </p:nvSpPr>
        <p:spPr bwMode="auto">
          <a:xfrm>
            <a:off x="2414741" y="4386972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5" name="肘形连接符 104"/>
          <p:cNvCxnSpPr>
            <a:stCxn id="87" idx="2"/>
            <a:endCxn id="118" idx="0"/>
          </p:cNvCxnSpPr>
          <p:nvPr/>
        </p:nvCxnSpPr>
        <p:spPr bwMode="auto">
          <a:xfrm rot="5400000">
            <a:off x="1703450" y="3152472"/>
            <a:ext cx="2131380" cy="6349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肘形连接符 105"/>
          <p:cNvCxnSpPr>
            <a:stCxn id="89" idx="2"/>
            <a:endCxn id="99" idx="0"/>
          </p:cNvCxnSpPr>
          <p:nvPr/>
        </p:nvCxnSpPr>
        <p:spPr bwMode="auto">
          <a:xfrm rot="5400000">
            <a:off x="2740000" y="3102117"/>
            <a:ext cx="1982695" cy="587014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肘形连接符 106"/>
          <p:cNvCxnSpPr/>
          <p:nvPr/>
        </p:nvCxnSpPr>
        <p:spPr bwMode="auto">
          <a:xfrm rot="16200000" flipH="1">
            <a:off x="7673205" y="2575387"/>
            <a:ext cx="687840" cy="34562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69"/>
          <p:cNvSpPr>
            <a:spLocks noChangeArrowheads="1"/>
          </p:cNvSpPr>
          <p:nvPr/>
        </p:nvSpPr>
        <p:spPr bwMode="auto">
          <a:xfrm>
            <a:off x="1821821" y="4535657"/>
            <a:ext cx="1259648" cy="12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produit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Présence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Contrôleur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Intégré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Lecteur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Porte</a:t>
            </a:r>
          </a:p>
        </p:txBody>
      </p:sp>
      <p:sp>
        <p:nvSpPr>
          <p:cNvPr id="119" name="TextBox 72"/>
          <p:cNvSpPr>
            <a:spLocks noChangeArrowheads="1"/>
          </p:cNvSpPr>
          <p:nvPr/>
        </p:nvSpPr>
        <p:spPr bwMode="auto">
          <a:xfrm>
            <a:off x="3101098" y="4535608"/>
            <a:ext cx="697586" cy="12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: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3000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 : 6000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 : 7000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8000</a:t>
            </a:r>
          </a:p>
        </p:txBody>
      </p:sp>
      <p:sp>
        <p:nvSpPr>
          <p:cNvPr id="120" name="TextBox 78"/>
          <p:cNvSpPr>
            <a:spLocks noChangeArrowheads="1"/>
          </p:cNvSpPr>
          <p:nvPr/>
        </p:nvSpPr>
        <p:spPr bwMode="auto">
          <a:xfrm>
            <a:off x="3965885" y="4535608"/>
            <a:ext cx="1493031" cy="108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Communication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Aucun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RS485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TCP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RS485/TCP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宋体" pitchFamily="2" charset="-122"/>
            </a:endParaRPr>
          </a:p>
        </p:txBody>
      </p:sp>
      <p:sp>
        <p:nvSpPr>
          <p:cNvPr id="121" name="TextBox 78"/>
          <p:cNvSpPr>
            <a:spLocks noChangeArrowheads="1"/>
          </p:cNvSpPr>
          <p:nvPr/>
        </p:nvSpPr>
        <p:spPr bwMode="auto">
          <a:xfrm>
            <a:off x="5111117" y="3149551"/>
            <a:ext cx="1441026" cy="108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d'écran 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</a:t>
            </a:r>
            <a:r>
              <a:rPr lang="en-US" altLang="zh-CN" sz="1100" noProof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Pas d'écran/Écran non tactile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</a:t>
            </a:r>
            <a:r>
              <a:rPr lang="en-US" altLang="zh-CN" sz="1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Écran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tactile</a:t>
            </a:r>
            <a:endParaRPr lang="en-US" altLang="zh-CN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</a:t>
            </a: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Écran tactile et sans carte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6607473" y="1682206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5561584" y="1682206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6944530" y="2419656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椭圆 48"/>
          <p:cNvSpPr/>
          <p:nvPr/>
        </p:nvSpPr>
        <p:spPr bwMode="auto">
          <a:xfrm>
            <a:off x="6902397" y="3062496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90245" y="3149551"/>
            <a:ext cx="1873787" cy="12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commande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Carte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Mot de passe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Empreinte digitale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Visage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Empreinte digitale + visage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6. </a:t>
            </a:r>
            <a:r>
              <a:rPr lang="en-US" altLang="zh-CN" sz="11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Veines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de la paume + </a:t>
            </a:r>
            <a:r>
              <a:rPr lang="en-US" altLang="zh-CN" sz="11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visage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1" name="TextBox 76"/>
          <p:cNvSpPr>
            <a:spLocks noChangeArrowheads="1"/>
          </p:cNvSpPr>
          <p:nvPr/>
        </p:nvSpPr>
        <p:spPr bwMode="auto">
          <a:xfrm>
            <a:off x="10773399" y="3174505"/>
            <a:ext cx="754678" cy="23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TMAC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10664965" y="1698607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11002022" y="2434880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椭圆 53"/>
          <p:cNvSpPr/>
          <p:nvPr/>
        </p:nvSpPr>
        <p:spPr bwMode="auto">
          <a:xfrm>
            <a:off x="10959890" y="3077720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9732981" y="1688914"/>
            <a:ext cx="67411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肘形连接符 58"/>
          <p:cNvCxnSpPr/>
          <p:nvPr/>
        </p:nvCxnSpPr>
        <p:spPr bwMode="auto">
          <a:xfrm rot="16200000" flipH="1">
            <a:off x="9614694" y="2878498"/>
            <a:ext cx="1183093" cy="29003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10307761" y="3555557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1" name="TextBox 76"/>
          <p:cNvSpPr>
            <a:spLocks noChangeArrowheads="1"/>
          </p:cNvSpPr>
          <p:nvPr/>
        </p:nvSpPr>
        <p:spPr bwMode="auto">
          <a:xfrm>
            <a:off x="9887272" y="3697657"/>
            <a:ext cx="1518053" cy="9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Autres :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Par défaut :  Carte à puce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 Carte d'identité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 :  Wi-Fi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 :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PoE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64" name="肘形连接符 63"/>
          <p:cNvCxnSpPr/>
          <p:nvPr/>
        </p:nvCxnSpPr>
        <p:spPr bwMode="auto">
          <a:xfrm rot="16200000" flipH="1">
            <a:off x="8510513" y="2612204"/>
            <a:ext cx="722217" cy="35247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肘形连接符 54"/>
          <p:cNvCxnSpPr>
            <a:endCxn id="56" idx="7"/>
          </p:cNvCxnSpPr>
          <p:nvPr/>
        </p:nvCxnSpPr>
        <p:spPr bwMode="auto">
          <a:xfrm rot="5400000">
            <a:off x="3664661" y="3136055"/>
            <a:ext cx="1995217" cy="54113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椭圆 55"/>
          <p:cNvSpPr/>
          <p:nvPr/>
        </p:nvSpPr>
        <p:spPr bwMode="auto">
          <a:xfrm>
            <a:off x="4319778" y="4391050"/>
            <a:ext cx="84265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Contrôle d'accès (intégré)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7E9043-C4CB-4EC5-957A-7A31F1A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912285" y="3158173"/>
            <a:ext cx="1207643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DHI 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null : Général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4" name="TextBox 72"/>
          <p:cNvSpPr>
            <a:spLocks noChangeArrowheads="1"/>
          </p:cNvSpPr>
          <p:nvPr/>
        </p:nvSpPr>
        <p:spPr bwMode="auto">
          <a:xfrm>
            <a:off x="3891732" y="3196035"/>
            <a:ext cx="1522909" cy="9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: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3000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4000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5" name="TextBox 73"/>
          <p:cNvSpPr>
            <a:spLocks noChangeArrowheads="1"/>
          </p:cNvSpPr>
          <p:nvPr/>
        </p:nvSpPr>
        <p:spPr bwMode="auto">
          <a:xfrm>
            <a:off x="6416724" y="3311558"/>
            <a:ext cx="1355165" cy="7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Porte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01 : 1 porte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 : 4 portes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 : 8 portes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6" name="TextBox 69"/>
          <p:cNvSpPr>
            <a:spLocks noChangeArrowheads="1"/>
          </p:cNvSpPr>
          <p:nvPr/>
        </p:nvSpPr>
        <p:spPr bwMode="auto">
          <a:xfrm>
            <a:off x="2084060" y="3201447"/>
            <a:ext cx="179492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Contrôle d'accès</a:t>
            </a:r>
          </a:p>
        </p:txBody>
      </p:sp>
      <p:sp>
        <p:nvSpPr>
          <p:cNvPr id="87" name="TextBox 76"/>
          <p:cNvSpPr>
            <a:spLocks noChangeArrowheads="1"/>
          </p:cNvSpPr>
          <p:nvPr/>
        </p:nvSpPr>
        <p:spPr bwMode="auto">
          <a:xfrm>
            <a:off x="7419331" y="3315363"/>
            <a:ext cx="1240632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: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Plastique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Boîtier en fer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9" name="TextBox 78"/>
          <p:cNvSpPr>
            <a:spLocks noChangeArrowheads="1"/>
          </p:cNvSpPr>
          <p:nvPr/>
        </p:nvSpPr>
        <p:spPr bwMode="auto">
          <a:xfrm>
            <a:off x="4947857" y="3172977"/>
            <a:ext cx="1469393" cy="11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Communication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Aucune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RS485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TCP/IP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RS485/IP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  <a:sym typeface="宋体" pitchFamily="2" charset="-122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2446299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3403553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997645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4405637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5407721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6409805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矩形 95"/>
          <p:cNvSpPr/>
          <p:nvPr/>
        </p:nvSpPr>
        <p:spPr bwMode="auto">
          <a:xfrm>
            <a:off x="7411889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1817152" y="2026631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接连接符 119"/>
          <p:cNvCxnSpPr/>
          <p:nvPr/>
        </p:nvCxnSpPr>
        <p:spPr bwMode="auto">
          <a:xfrm>
            <a:off x="1357645" y="2471154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椭圆 120"/>
          <p:cNvSpPr/>
          <p:nvPr/>
        </p:nvSpPr>
        <p:spPr bwMode="auto">
          <a:xfrm>
            <a:off x="1312645" y="310669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 bwMode="auto">
          <a:xfrm>
            <a:off x="2826203" y="2463852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椭圆 118"/>
          <p:cNvSpPr/>
          <p:nvPr/>
        </p:nvSpPr>
        <p:spPr bwMode="auto">
          <a:xfrm>
            <a:off x="2781203" y="31066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3" name="椭圆 102"/>
          <p:cNvSpPr/>
          <p:nvPr/>
        </p:nvSpPr>
        <p:spPr bwMode="auto">
          <a:xfrm>
            <a:off x="4249761" y="31066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>
            <a:off x="5767721" y="2478183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椭圆 116"/>
          <p:cNvSpPr/>
          <p:nvPr/>
        </p:nvSpPr>
        <p:spPr bwMode="auto">
          <a:xfrm>
            <a:off x="5722721" y="312102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4" name="直接连接符 113"/>
          <p:cNvCxnSpPr/>
          <p:nvPr/>
        </p:nvCxnSpPr>
        <p:spPr bwMode="auto">
          <a:xfrm>
            <a:off x="6793927" y="2486482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椭圆 114"/>
          <p:cNvSpPr/>
          <p:nvPr/>
        </p:nvSpPr>
        <p:spPr bwMode="auto">
          <a:xfrm>
            <a:off x="6748927" y="312932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6" name="椭圆 105"/>
          <p:cNvSpPr/>
          <p:nvPr/>
        </p:nvSpPr>
        <p:spPr bwMode="auto">
          <a:xfrm>
            <a:off x="7731309" y="317846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8" name="椭圆 107"/>
          <p:cNvSpPr/>
          <p:nvPr/>
        </p:nvSpPr>
        <p:spPr bwMode="auto">
          <a:xfrm>
            <a:off x="3385663" y="412649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9" name="肘形连接符 108"/>
          <p:cNvCxnSpPr>
            <a:stCxn id="91" idx="2"/>
            <a:endCxn id="108" idx="0"/>
          </p:cNvCxnSpPr>
          <p:nvPr/>
        </p:nvCxnSpPr>
        <p:spPr bwMode="auto">
          <a:xfrm rot="5400000">
            <a:off x="2765787" y="3128733"/>
            <a:ext cx="1662647" cy="332889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肘形连接符 109"/>
          <p:cNvCxnSpPr>
            <a:stCxn id="93" idx="2"/>
          </p:cNvCxnSpPr>
          <p:nvPr/>
        </p:nvCxnSpPr>
        <p:spPr bwMode="auto">
          <a:xfrm rot="5400000">
            <a:off x="4198139" y="2560478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69"/>
          <p:cNvSpPr>
            <a:spLocks noChangeArrowheads="1"/>
          </p:cNvSpPr>
          <p:nvPr/>
        </p:nvSpPr>
        <p:spPr bwMode="auto">
          <a:xfrm>
            <a:off x="2803043" y="4239843"/>
            <a:ext cx="1491718" cy="13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produit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Présence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Contrôleur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Intégré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Lecteur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Porte</a:t>
            </a:r>
          </a:p>
        </p:txBody>
      </p:sp>
      <p:cxnSp>
        <p:nvCxnSpPr>
          <p:cNvPr id="7" name="直接连接符 6"/>
          <p:cNvCxnSpPr>
            <a:stCxn id="96" idx="2"/>
            <a:endCxn id="106" idx="4"/>
          </p:cNvCxnSpPr>
          <p:nvPr/>
        </p:nvCxnSpPr>
        <p:spPr bwMode="auto">
          <a:xfrm>
            <a:off x="7771891" y="2463854"/>
            <a:ext cx="4421" cy="8046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矩形 38"/>
          <p:cNvSpPr/>
          <p:nvPr/>
        </p:nvSpPr>
        <p:spPr bwMode="auto">
          <a:xfrm>
            <a:off x="8621259" y="17701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76"/>
          <p:cNvSpPr>
            <a:spLocks noChangeArrowheads="1"/>
          </p:cNvSpPr>
          <p:nvPr/>
        </p:nvSpPr>
        <p:spPr bwMode="auto">
          <a:xfrm>
            <a:off x="8806193" y="3295177"/>
            <a:ext cx="2418067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Mode de commande de porte :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 : Unidirectionnel (simple)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Double sens (double)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8187774" y="2130154"/>
            <a:ext cx="33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 bwMode="auto">
          <a:xfrm>
            <a:off x="8996924" y="2488321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椭圆 43"/>
          <p:cNvSpPr/>
          <p:nvPr/>
        </p:nvSpPr>
        <p:spPr bwMode="auto">
          <a:xfrm>
            <a:off x="8951924" y="31238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Contrôle d'accès (contrôleur)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865A0D-3C34-4AB1-B799-F40B5A48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912285" y="3242877"/>
            <a:ext cx="1207643" cy="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DHI 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null : Général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138220" y="3310248"/>
            <a:ext cx="797720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2000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4471766" y="4307757"/>
            <a:ext cx="1803556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Communication 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Aucune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RS485 et Wiegand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Wiegand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RS485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8767750" y="4342774"/>
            <a:ext cx="1576977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Design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Étanche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Métal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Mince (pour ASR1)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2266587" y="3241808"/>
            <a:ext cx="1319205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Contrôle d'accès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10122915" y="3265554"/>
            <a:ext cx="1625740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Autres 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Par défaut : </a:t>
            </a:r>
            <a:r>
              <a:rPr kumimoji="0" lang="en-US" altLang="zh-CN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carte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IC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Carte d'identité (carte EM)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Bluetooth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 : IC+ID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3159226" y="4240055"/>
            <a:ext cx="1238137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produit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Présence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Contrôleur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Intégré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Lecteur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Porte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5939175" y="3287039"/>
            <a:ext cx="1546167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contrôle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Carte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Mot de passe et carte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593902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3551156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145248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553240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555324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557408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8741750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124711" y="177241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964753" y="2050187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9584571" y="2057306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460248" y="2494708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928806" y="248740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4397364" y="313024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5279494" y="42208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6896530" y="2491565"/>
            <a:ext cx="900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9400332" y="42658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10439711" y="2508691"/>
            <a:ext cx="900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3533266" y="415005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  <a:endCxn id="140" idx="0"/>
          </p:cNvCxnSpPr>
          <p:nvPr/>
        </p:nvCxnSpPr>
        <p:spPr bwMode="auto">
          <a:xfrm rot="5400000">
            <a:off x="2913388" y="3152286"/>
            <a:ext cx="1662646" cy="332890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4345740" y="2584032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肘形连接符 147"/>
          <p:cNvCxnSpPr>
            <a:stCxn id="101" idx="2"/>
            <a:endCxn id="130" idx="0"/>
          </p:cNvCxnSpPr>
          <p:nvPr/>
        </p:nvCxnSpPr>
        <p:spPr bwMode="auto">
          <a:xfrm rot="16200000" flipH="1">
            <a:off x="8384332" y="3204826"/>
            <a:ext cx="1778418" cy="343582"/>
          </a:xfrm>
          <a:prstGeom prst="bentConnector3">
            <a:avLst>
              <a:gd name="adj1" fmla="val 19734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>
            <a:stCxn id="99" idx="2"/>
            <a:endCxn id="124" idx="0"/>
          </p:cNvCxnSpPr>
          <p:nvPr/>
        </p:nvCxnSpPr>
        <p:spPr bwMode="auto">
          <a:xfrm rot="5400000">
            <a:off x="4753200" y="3058702"/>
            <a:ext cx="1733418" cy="590830"/>
          </a:xfrm>
          <a:prstGeom prst="bentConnector3">
            <a:avLst>
              <a:gd name="adj1" fmla="val 20221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7553563" y="176740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73621" y="3260070"/>
            <a:ext cx="1300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contrôle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(Biométrique)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Carte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Mot de passe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Empreinte digitale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Code QR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874579" y="2487407"/>
            <a:ext cx="90000" cy="732840"/>
            <a:chOff x="2686859" y="2857598"/>
            <a:chExt cx="90000" cy="732840"/>
          </a:xfrm>
        </p:grpSpPr>
        <p:cxnSp>
          <p:nvCxnSpPr>
            <p:cNvPr id="47" name="直接连接符 4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Contrôle d'accès (lecteur)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C250C6-115F-438C-9579-5F265B44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12285" y="1819892"/>
            <a:ext cx="10947202" cy="3867608"/>
            <a:chOff x="912285" y="1819892"/>
            <a:chExt cx="10947202" cy="3867608"/>
          </a:xfrm>
        </p:grpSpPr>
        <p:sp>
          <p:nvSpPr>
            <p:cNvPr id="61" name="TextBox 78"/>
            <p:cNvSpPr>
              <a:spLocks noChangeArrowheads="1"/>
            </p:cNvSpPr>
            <p:nvPr/>
          </p:nvSpPr>
          <p:spPr bwMode="auto">
            <a:xfrm>
              <a:off x="7203408" y="3320629"/>
              <a:ext cx="2199210" cy="83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Mode de contrôle :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00 : Carte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01 :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Carte + empreinte digitale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02 : Empreinte digitale</a:t>
              </a:r>
            </a:p>
          </p:txBody>
        </p:sp>
        <p:sp>
          <p:nvSpPr>
            <p:cNvPr id="72" name="TextBox 69"/>
            <p:cNvSpPr>
              <a:spLocks noChangeArrowheads="1"/>
            </p:cNvSpPr>
            <p:nvPr/>
          </p:nvSpPr>
          <p:spPr bwMode="auto">
            <a:xfrm>
              <a:off x="912285" y="3237143"/>
              <a:ext cx="1699100" cy="65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DHI : Dahua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anose="020F0502020204030204" pitchFamily="34" charset="0"/>
                </a:rPr>
                <a:t>null : Général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endParaRPr>
            </a:p>
          </p:txBody>
        </p:sp>
        <p:sp>
          <p:nvSpPr>
            <p:cNvPr id="73" name="TextBox 72"/>
            <p:cNvSpPr>
              <a:spLocks noChangeArrowheads="1"/>
            </p:cNvSpPr>
            <p:nvPr/>
          </p:nvSpPr>
          <p:spPr bwMode="auto">
            <a:xfrm>
              <a:off x="4679089" y="3275004"/>
              <a:ext cx="1156096" cy="28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Code de série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5" name="TextBox 69"/>
            <p:cNvSpPr>
              <a:spLocks noChangeArrowheads="1"/>
            </p:cNvSpPr>
            <p:nvPr/>
          </p:nvSpPr>
          <p:spPr bwMode="auto">
            <a:xfrm>
              <a:off x="2592978" y="3304250"/>
              <a:ext cx="1572376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Contrôle d'accès</a:t>
              </a: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2804040" y="1822823"/>
              <a:ext cx="81844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4047942" y="1822823"/>
              <a:ext cx="78624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1032383" y="1822823"/>
              <a:ext cx="8025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5217685" y="1822823"/>
              <a:ext cx="81146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6295680" y="1819892"/>
              <a:ext cx="84039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 bwMode="auto">
            <a:xfrm>
              <a:off x="1978174" y="2197319"/>
              <a:ext cx="6332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7" name="组合 86"/>
            <p:cNvGrpSpPr/>
            <p:nvPr/>
          </p:nvGrpSpPr>
          <p:grpSpPr>
            <a:xfrm>
              <a:off x="1475578" y="2550123"/>
              <a:ext cx="126625" cy="725540"/>
              <a:chOff x="2686859" y="2864898"/>
              <a:chExt cx="90000" cy="725540"/>
            </a:xfrm>
          </p:grpSpPr>
          <p:cxnSp>
            <p:nvCxnSpPr>
              <p:cNvPr id="102" name="直接连接符 101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椭圆 10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3181880" y="2542823"/>
              <a:ext cx="126625" cy="732840"/>
              <a:chOff x="2686859" y="2857598"/>
              <a:chExt cx="90000" cy="732840"/>
            </a:xfrm>
          </p:grpSpPr>
          <p:cxnSp>
            <p:nvCxnSpPr>
              <p:cNvPr id="100" name="直接连接符 99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椭圆 100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9" name="椭圆 88"/>
            <p:cNvSpPr/>
            <p:nvPr/>
          </p:nvSpPr>
          <p:spPr bwMode="auto">
            <a:xfrm>
              <a:off x="5238521" y="3185663"/>
              <a:ext cx="12662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645884" y="2557152"/>
              <a:ext cx="126625" cy="732840"/>
              <a:chOff x="2686859" y="2857598"/>
              <a:chExt cx="90000" cy="732840"/>
            </a:xfrm>
          </p:grpSpPr>
          <p:cxnSp>
            <p:nvCxnSpPr>
              <p:cNvPr id="98" name="直接连接符 97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椭圆 9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3" name="椭圆 92"/>
            <p:cNvSpPr/>
            <p:nvPr/>
          </p:nvSpPr>
          <p:spPr bwMode="auto">
            <a:xfrm>
              <a:off x="4022773" y="4205468"/>
              <a:ext cx="12662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93"/>
            <p:cNvCxnSpPr>
              <a:stCxn id="79" idx="2"/>
              <a:endCxn id="93" idx="0"/>
            </p:cNvCxnSpPr>
            <p:nvPr/>
          </p:nvCxnSpPr>
          <p:spPr bwMode="auto">
            <a:xfrm rot="5400000">
              <a:off x="3488943" y="3139966"/>
              <a:ext cx="1662645" cy="468361"/>
            </a:xfrm>
            <a:prstGeom prst="bentConnector3">
              <a:avLst>
                <a:gd name="adj1" fmla="val 18953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肘形连接符 94"/>
            <p:cNvCxnSpPr>
              <a:stCxn id="81" idx="2"/>
              <a:endCxn id="89" idx="0"/>
            </p:cNvCxnSpPr>
            <p:nvPr/>
          </p:nvCxnSpPr>
          <p:spPr bwMode="auto">
            <a:xfrm rot="5400000">
              <a:off x="5141205" y="2703452"/>
              <a:ext cx="642840" cy="32158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TextBox 69"/>
            <p:cNvSpPr>
              <a:spLocks noChangeArrowheads="1"/>
            </p:cNvSpPr>
            <p:nvPr/>
          </p:nvSpPr>
          <p:spPr bwMode="auto">
            <a:xfrm>
              <a:off x="3707879" y="4294809"/>
              <a:ext cx="1742004" cy="139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Type de produit 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 : Présence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C : Contrôleur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I : Intégré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R : Lecteur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 :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G : Porte</a:t>
              </a: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0275891" y="1837152"/>
              <a:ext cx="80847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 bwMode="auto">
            <a:xfrm>
              <a:off x="9690566" y="2197319"/>
              <a:ext cx="4500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76"/>
            <p:cNvSpPr>
              <a:spLocks noChangeArrowheads="1"/>
            </p:cNvSpPr>
            <p:nvPr/>
          </p:nvSpPr>
          <p:spPr bwMode="auto">
            <a:xfrm>
              <a:off x="10338062" y="3367058"/>
              <a:ext cx="1521425" cy="65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Type de carte :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Par défaut : carte à puce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 : Carte d'identité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616815" y="2575449"/>
              <a:ext cx="126625" cy="732840"/>
              <a:chOff x="2686859" y="2857598"/>
              <a:chExt cx="90000" cy="732840"/>
            </a:xfrm>
          </p:grpSpPr>
          <p:cxnSp>
            <p:nvCxnSpPr>
              <p:cNvPr id="36" name="直接连接符 35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椭圆 36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 bwMode="auto">
            <a:xfrm>
              <a:off x="8489846" y="1822823"/>
              <a:ext cx="101300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933037" y="2563039"/>
              <a:ext cx="126625" cy="732840"/>
              <a:chOff x="2686859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1" name="TextBox 73"/>
            <p:cNvSpPr>
              <a:spLocks noChangeArrowheads="1"/>
            </p:cNvSpPr>
            <p:nvPr/>
          </p:nvSpPr>
          <p:spPr bwMode="auto">
            <a:xfrm>
              <a:off x="8946984" y="3283278"/>
              <a:ext cx="1259620" cy="28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Apparence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7369266" y="1819892"/>
              <a:ext cx="84039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719470" y="2557152"/>
              <a:ext cx="126625" cy="732840"/>
              <a:chOff x="2686859" y="2857598"/>
              <a:chExt cx="90000" cy="732840"/>
            </a:xfrm>
          </p:grpSpPr>
          <p:cxnSp>
            <p:nvCxnSpPr>
              <p:cNvPr id="44" name="直接连接符 43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椭圆 44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6" name="TextBox 78"/>
            <p:cNvSpPr>
              <a:spLocks noChangeArrowheads="1"/>
            </p:cNvSpPr>
            <p:nvPr/>
          </p:nvSpPr>
          <p:spPr bwMode="auto">
            <a:xfrm>
              <a:off x="5783641" y="3317698"/>
              <a:ext cx="1533657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Mode de contrôle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(réservé)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4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Contrôle d'accès (module)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5D9796-11F6-4C0D-BA2A-6BAD97B4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12285" y="1649351"/>
            <a:ext cx="10395387" cy="4376931"/>
            <a:chOff x="887964" y="1649351"/>
            <a:chExt cx="10395387" cy="4376931"/>
          </a:xfrm>
        </p:grpSpPr>
        <p:sp>
          <p:nvSpPr>
            <p:cNvPr id="57" name="TextBox 69"/>
            <p:cNvSpPr>
              <a:spLocks noChangeArrowheads="1"/>
            </p:cNvSpPr>
            <p:nvPr/>
          </p:nvSpPr>
          <p:spPr bwMode="auto">
            <a:xfrm>
              <a:off x="887964" y="3132037"/>
              <a:ext cx="1122499" cy="65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DHI : Dahua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anose="020F0502020204030204" pitchFamily="34" charset="0"/>
                </a:rPr>
                <a:t>null : Général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endParaRPr>
            </a:p>
          </p:txBody>
        </p:sp>
        <p:sp>
          <p:nvSpPr>
            <p:cNvPr id="81" name="TextBox 73"/>
            <p:cNvSpPr>
              <a:spLocks noChangeArrowheads="1"/>
            </p:cNvSpPr>
            <p:nvPr/>
          </p:nvSpPr>
          <p:spPr bwMode="auto">
            <a:xfrm>
              <a:off x="7834642" y="2999302"/>
              <a:ext cx="1259620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Apparence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2" name="TextBox 69"/>
            <p:cNvSpPr>
              <a:spLocks noChangeArrowheads="1"/>
            </p:cNvSpPr>
            <p:nvPr/>
          </p:nvSpPr>
          <p:spPr bwMode="auto">
            <a:xfrm>
              <a:off x="2150099" y="3169487"/>
              <a:ext cx="1319664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Contrôle d'accès</a:t>
              </a:r>
            </a:p>
          </p:txBody>
        </p:sp>
        <p:sp>
          <p:nvSpPr>
            <p:cNvPr id="83" name="TextBox 76"/>
            <p:cNvSpPr>
              <a:spLocks noChangeArrowheads="1"/>
            </p:cNvSpPr>
            <p:nvPr/>
          </p:nvSpPr>
          <p:spPr bwMode="auto">
            <a:xfrm>
              <a:off x="9994795" y="3171759"/>
              <a:ext cx="1288556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Type de carte 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Par défaut : carte à puce</a:t>
              </a:r>
              <a:endPara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 : carte d'identité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2451021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3340785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1104504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4272217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203650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8024498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2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10196094" y="1679198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>
              <a:off x="1866230" y="1939348"/>
              <a:ext cx="4183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>
              <a:off x="9694036" y="1964086"/>
              <a:ext cx="4183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7" name="组合 96"/>
            <p:cNvGrpSpPr/>
            <p:nvPr/>
          </p:nvGrpSpPr>
          <p:grpSpPr>
            <a:xfrm>
              <a:off x="1397295" y="2383869"/>
              <a:ext cx="83655" cy="725540"/>
              <a:chOff x="2686859" y="2864898"/>
              <a:chExt cx="90000" cy="725540"/>
            </a:xfrm>
          </p:grpSpPr>
          <p:cxnSp>
            <p:nvCxnSpPr>
              <p:cNvPr id="116" name="直接连接符 115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7" name="椭圆 116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2762313" y="2376569"/>
              <a:ext cx="83655" cy="732840"/>
              <a:chOff x="2686859" y="2857598"/>
              <a:chExt cx="90000" cy="732840"/>
            </a:xfrm>
          </p:grpSpPr>
          <p:cxnSp>
            <p:nvCxnSpPr>
              <p:cNvPr id="114" name="直接连接符 113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椭圆 114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9" name="椭圆 98"/>
            <p:cNvSpPr/>
            <p:nvPr/>
          </p:nvSpPr>
          <p:spPr bwMode="auto">
            <a:xfrm>
              <a:off x="4127331" y="3019409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5496441" y="2390899"/>
              <a:ext cx="83655" cy="732840"/>
              <a:chOff x="2686859" y="2857598"/>
              <a:chExt cx="90000" cy="732840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椭圆 11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6450295" y="2399198"/>
              <a:ext cx="83655" cy="2253630"/>
              <a:chOff x="2686859" y="2857598"/>
              <a:chExt cx="90000" cy="2253630"/>
            </a:xfrm>
          </p:grpSpPr>
          <p:cxnSp>
            <p:nvCxnSpPr>
              <p:cNvPr id="110" name="直接连接符 109"/>
              <p:cNvCxnSpPr/>
              <p:nvPr/>
            </p:nvCxnSpPr>
            <p:spPr bwMode="auto">
              <a:xfrm>
                <a:off x="2731860" y="2857598"/>
                <a:ext cx="0" cy="224677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1" name="椭圆 110"/>
              <p:cNvSpPr/>
              <p:nvPr/>
            </p:nvSpPr>
            <p:spPr bwMode="auto">
              <a:xfrm>
                <a:off x="2686859" y="502122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 bwMode="auto">
            <a:xfrm>
              <a:off x="8322514" y="2909302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0488885" y="2415471"/>
              <a:ext cx="83655" cy="732840"/>
              <a:chOff x="2686859" y="2857598"/>
              <a:chExt cx="90000" cy="732840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4" name="椭圆 103"/>
            <p:cNvSpPr/>
            <p:nvPr/>
          </p:nvSpPr>
          <p:spPr bwMode="auto">
            <a:xfrm>
              <a:off x="3365981" y="4600975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05" name="肘形连接符 104"/>
            <p:cNvCxnSpPr>
              <a:stCxn id="87" idx="2"/>
              <a:endCxn id="118" idx="0"/>
            </p:cNvCxnSpPr>
            <p:nvPr/>
          </p:nvCxnSpPr>
          <p:spPr bwMode="auto">
            <a:xfrm rot="5400000">
              <a:off x="2413097" y="3371284"/>
              <a:ext cx="2257022" cy="26759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肘形连接符 105"/>
            <p:cNvCxnSpPr>
              <a:stCxn id="89" idx="2"/>
            </p:cNvCxnSpPr>
            <p:nvPr/>
          </p:nvCxnSpPr>
          <p:spPr bwMode="auto">
            <a:xfrm rot="5400000">
              <a:off x="4055935" y="2489793"/>
              <a:ext cx="664125" cy="437677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肘形连接符 106"/>
            <p:cNvCxnSpPr/>
            <p:nvPr/>
          </p:nvCxnSpPr>
          <p:spPr bwMode="auto">
            <a:xfrm rot="5400000">
              <a:off x="8066802" y="2668885"/>
              <a:ext cx="584632" cy="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TextBox 69"/>
            <p:cNvSpPr>
              <a:spLocks noChangeArrowheads="1"/>
            </p:cNvSpPr>
            <p:nvPr/>
          </p:nvSpPr>
          <p:spPr bwMode="auto">
            <a:xfrm>
              <a:off x="2782543" y="4633591"/>
              <a:ext cx="1250535" cy="139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Type de produit 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 : Présence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C : Contrôleur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I : Intégré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R : Lecteur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 :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G : Porte</a:t>
              </a:r>
            </a:p>
          </p:txBody>
        </p:sp>
        <p:sp>
          <p:nvSpPr>
            <p:cNvPr id="119" name="TextBox 72"/>
            <p:cNvSpPr>
              <a:spLocks noChangeArrowheads="1"/>
            </p:cNvSpPr>
            <p:nvPr/>
          </p:nvSpPr>
          <p:spPr bwMode="auto">
            <a:xfrm>
              <a:off x="3777951" y="3131647"/>
              <a:ext cx="1415537" cy="83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Série :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 : 1000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 : 2000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3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3000</a:t>
              </a:r>
            </a:p>
          </p:txBody>
        </p:sp>
        <p:sp>
          <p:nvSpPr>
            <p:cNvPr id="120" name="TextBox 78"/>
            <p:cNvSpPr>
              <a:spLocks noChangeArrowheads="1"/>
            </p:cNvSpPr>
            <p:nvPr/>
          </p:nvSpPr>
          <p:spPr bwMode="auto">
            <a:xfrm>
              <a:off x="4692269" y="3096569"/>
              <a:ext cx="1898822" cy="12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Communication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0 : Aucune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 : RS485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 : TCP/IP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3 : RS485 </a:t>
              </a:r>
              <a:r>
                <a:rPr kumimoji="0" lang="en-US" altLang="zh-CN" sz="1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ou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TCP/IP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  <a:sym typeface="宋体" pitchFamily="2" charset="-122"/>
              </a:endParaRPr>
            </a:p>
          </p:txBody>
        </p:sp>
        <p:sp>
          <p:nvSpPr>
            <p:cNvPr id="121" name="TextBox 78"/>
            <p:cNvSpPr>
              <a:spLocks noChangeArrowheads="1"/>
            </p:cNvSpPr>
            <p:nvPr/>
          </p:nvSpPr>
          <p:spPr bwMode="auto">
            <a:xfrm>
              <a:off x="5910952" y="4633591"/>
              <a:ext cx="1253681" cy="9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Type de contrôle 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宋体" pitchFamily="2" charset="-122"/>
                </a:rPr>
                <a:t>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0 : Carte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 : Mot de passe + carte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 : Mot de passe</a:t>
              </a: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176310" y="1659117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2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7103058" y="1656568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835510" y="3156715"/>
              <a:ext cx="23060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Type de contrôle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(Biométrique) 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 : Mot de passe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 : Empreinte digitale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3 : Visage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4 :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Empreinte digitale + visage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7422357" y="2376238"/>
              <a:ext cx="83655" cy="732840"/>
              <a:chOff x="2686859" y="2857598"/>
              <a:chExt cx="90000" cy="732840"/>
            </a:xfrm>
          </p:grpSpPr>
          <p:cxnSp>
            <p:nvCxnSpPr>
              <p:cNvPr id="50" name="直接连接符 49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椭圆 50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4" name="TextBox 73"/>
            <p:cNvSpPr>
              <a:spLocks noChangeArrowheads="1"/>
            </p:cNvSpPr>
            <p:nvPr/>
          </p:nvSpPr>
          <p:spPr bwMode="auto">
            <a:xfrm>
              <a:off x="8840650" y="3037073"/>
              <a:ext cx="1259620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anose="020F0502020204030204" pitchFamily="34" charset="0"/>
                </a:rPr>
                <a:t>Autres :</a:t>
              </a: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Par défaut : null</a:t>
              </a: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anose="020F0502020204030204" pitchFamily="34" charset="0"/>
                </a:rPr>
                <a:t>L : Lite</a:t>
              </a:r>
              <a:endPara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8881556" y="1649351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 bwMode="auto">
            <a:xfrm>
              <a:off x="9179572" y="2902084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9" name="肘形连接符 58"/>
            <p:cNvCxnSpPr/>
            <p:nvPr/>
          </p:nvCxnSpPr>
          <p:spPr bwMode="auto">
            <a:xfrm rot="5400000">
              <a:off x="8923860" y="2661667"/>
              <a:ext cx="584632" cy="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Contrôle d'accès (présence)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45FDA8-A5E9-459D-BC48-B20DDA3F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985904" y="3309408"/>
            <a:ext cx="1207643" cy="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DHI 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null : Général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2" name="TextBox 72"/>
          <p:cNvSpPr>
            <a:spLocks noChangeArrowheads="1"/>
          </p:cNvSpPr>
          <p:nvPr/>
        </p:nvSpPr>
        <p:spPr bwMode="auto">
          <a:xfrm>
            <a:off x="3895678" y="3347268"/>
            <a:ext cx="1522909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Produit :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 : Bascule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Y : Volet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Trépied</a:t>
            </a:r>
          </a:p>
        </p:txBody>
      </p:sp>
      <p:sp>
        <p:nvSpPr>
          <p:cNvPr id="53" name="TextBox 73"/>
          <p:cNvSpPr>
            <a:spLocks noChangeArrowheads="1"/>
          </p:cNvSpPr>
          <p:nvPr/>
        </p:nvSpPr>
        <p:spPr bwMode="auto">
          <a:xfrm>
            <a:off x="6433993" y="4293879"/>
            <a:ext cx="1262231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Lecteur de carte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non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simple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2 : double</a:t>
            </a:r>
          </a:p>
        </p:txBody>
      </p:sp>
      <p:sp>
        <p:nvSpPr>
          <p:cNvPr id="54" name="TextBox 69"/>
          <p:cNvSpPr>
            <a:spLocks noChangeArrowheads="1"/>
          </p:cNvSpPr>
          <p:nvPr/>
        </p:nvSpPr>
        <p:spPr bwMode="auto">
          <a:xfrm>
            <a:off x="2237877" y="3400933"/>
            <a:ext cx="123266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Contrôle d'accès</a:t>
            </a:r>
          </a:p>
        </p:txBody>
      </p:sp>
      <p:sp>
        <p:nvSpPr>
          <p:cNvPr id="55" name="TextBox 76"/>
          <p:cNvSpPr>
            <a:spLocks noChangeArrowheads="1"/>
          </p:cNvSpPr>
          <p:nvPr/>
        </p:nvSpPr>
        <p:spPr bwMode="auto">
          <a:xfrm>
            <a:off x="8540628" y="3180735"/>
            <a:ext cx="1240632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</a:t>
            </a:r>
          </a:p>
        </p:txBody>
      </p:sp>
      <p:sp>
        <p:nvSpPr>
          <p:cNvPr id="56" name="TextBox 78"/>
          <p:cNvSpPr>
            <a:spLocks noChangeArrowheads="1"/>
          </p:cNvSpPr>
          <p:nvPr/>
        </p:nvSpPr>
        <p:spPr bwMode="auto">
          <a:xfrm>
            <a:off x="5103386" y="3409820"/>
            <a:ext cx="1695390" cy="139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Code de série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série Lite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</a:t>
            </a:r>
            <a:r>
              <a:rPr lang="en-US" altLang="zh-CN" sz="1200" noProof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Lite</a:t>
            </a:r>
            <a:endParaRPr lang="en-US" altLang="zh-CN" sz="1200" dirty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 : Série professionnelle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 : Série professionnelle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Haut de gamme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2519919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477173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071265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4479257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5481341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6399017" y="1895088"/>
            <a:ext cx="92685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8658532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noProof="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1890770" y="2177867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组合 64"/>
          <p:cNvGrpSpPr/>
          <p:nvPr/>
        </p:nvGrpSpPr>
        <p:grpSpPr>
          <a:xfrm>
            <a:off x="1386265" y="2622388"/>
            <a:ext cx="90000" cy="725540"/>
            <a:chOff x="2686859" y="2864898"/>
            <a:chExt cx="90000" cy="725540"/>
          </a:xfrm>
        </p:grpSpPr>
        <p:cxnSp>
          <p:nvCxnSpPr>
            <p:cNvPr id="80" name="直接连接符 79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椭圆 8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54823" y="2615088"/>
            <a:ext cx="90000" cy="732840"/>
            <a:chOff x="2686859" y="2857598"/>
            <a:chExt cx="90000" cy="732840"/>
          </a:xfrm>
        </p:grpSpPr>
        <p:cxnSp>
          <p:nvCxnSpPr>
            <p:cNvPr id="78" name="直接连接符 7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7" name="椭圆 66"/>
          <p:cNvSpPr/>
          <p:nvPr/>
        </p:nvSpPr>
        <p:spPr bwMode="auto">
          <a:xfrm>
            <a:off x="4323381" y="325792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796341" y="2629418"/>
            <a:ext cx="90000" cy="732840"/>
            <a:chOff x="2686859" y="2857598"/>
            <a:chExt cx="90000" cy="732840"/>
          </a:xfrm>
        </p:grpSpPr>
        <p:cxnSp>
          <p:nvCxnSpPr>
            <p:cNvPr id="76" name="直接连接符 7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椭圆 7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53564" y="2615086"/>
            <a:ext cx="109578" cy="1649807"/>
            <a:chOff x="2717876" y="2834967"/>
            <a:chExt cx="109578" cy="1649807"/>
          </a:xfrm>
        </p:grpSpPr>
        <p:cxnSp>
          <p:nvCxnSpPr>
            <p:cNvPr id="74" name="直接连接符 73"/>
            <p:cNvCxnSpPr/>
            <p:nvPr/>
          </p:nvCxnSpPr>
          <p:spPr bwMode="auto">
            <a:xfrm>
              <a:off x="2772665" y="2834967"/>
              <a:ext cx="0" cy="15894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椭圆 74"/>
            <p:cNvSpPr/>
            <p:nvPr/>
          </p:nvSpPr>
          <p:spPr bwMode="auto">
            <a:xfrm>
              <a:off x="2717876" y="4383671"/>
              <a:ext cx="109578" cy="1011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椭圆 69"/>
          <p:cNvSpPr/>
          <p:nvPr/>
        </p:nvSpPr>
        <p:spPr bwMode="auto">
          <a:xfrm>
            <a:off x="8977953" y="31357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3459283" y="42777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2" name="肘形连接符 71"/>
          <p:cNvCxnSpPr>
            <a:stCxn id="58" idx="2"/>
            <a:endCxn id="71" idx="0"/>
          </p:cNvCxnSpPr>
          <p:nvPr/>
        </p:nvCxnSpPr>
        <p:spPr bwMode="auto">
          <a:xfrm rot="5400000">
            <a:off x="2839405" y="3279966"/>
            <a:ext cx="1662646" cy="332890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肘形连接符 72"/>
          <p:cNvCxnSpPr>
            <a:stCxn id="60" idx="2"/>
          </p:cNvCxnSpPr>
          <p:nvPr/>
        </p:nvCxnSpPr>
        <p:spPr bwMode="auto">
          <a:xfrm rot="5400000">
            <a:off x="4271757" y="2711712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69"/>
          <p:cNvSpPr>
            <a:spLocks noChangeArrowheads="1"/>
          </p:cNvSpPr>
          <p:nvPr/>
        </p:nvSpPr>
        <p:spPr bwMode="auto">
          <a:xfrm>
            <a:off x="3033129" y="4393818"/>
            <a:ext cx="1238137" cy="139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: Présence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 : Contrôleur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Intégré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Lecteur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 : Porte</a:t>
            </a:r>
          </a:p>
        </p:txBody>
      </p:sp>
      <p:cxnSp>
        <p:nvCxnSpPr>
          <p:cNvPr id="50" name="直接连接符 49"/>
          <p:cNvCxnSpPr>
            <a:stCxn id="63" idx="2"/>
          </p:cNvCxnSpPr>
          <p:nvPr/>
        </p:nvCxnSpPr>
        <p:spPr bwMode="auto">
          <a:xfrm flipH="1">
            <a:off x="9016330" y="2615088"/>
            <a:ext cx="2202" cy="5252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矩形 81"/>
          <p:cNvSpPr/>
          <p:nvPr/>
        </p:nvSpPr>
        <p:spPr bwMode="auto">
          <a:xfrm>
            <a:off x="10032002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76"/>
          <p:cNvSpPr>
            <a:spLocks noChangeArrowheads="1"/>
          </p:cNvSpPr>
          <p:nvPr/>
        </p:nvSpPr>
        <p:spPr bwMode="auto">
          <a:xfrm>
            <a:off x="10019298" y="3465430"/>
            <a:ext cx="1328050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Modèle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 : Gauche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 : Droit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D : Au milieu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9453768" y="2281389"/>
            <a:ext cx="33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 bwMode="auto">
          <a:xfrm>
            <a:off x="10474486" y="2615506"/>
            <a:ext cx="4421" cy="8046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矩形 41"/>
          <p:cNvSpPr/>
          <p:nvPr/>
        </p:nvSpPr>
        <p:spPr bwMode="auto">
          <a:xfrm>
            <a:off x="7565173" y="188734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7355" y="3446411"/>
            <a:ext cx="161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FACE Trou d'installation AC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non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simple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double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880173" y="2624244"/>
            <a:ext cx="90000" cy="732840"/>
            <a:chOff x="2686859" y="2857598"/>
            <a:chExt cx="90000" cy="7328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6" name="椭圆 85"/>
          <p:cNvSpPr/>
          <p:nvPr/>
        </p:nvSpPr>
        <p:spPr bwMode="auto">
          <a:xfrm>
            <a:off x="10441921" y="333431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Contrôle d'accès (tourniquet)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C1B5A4A-9EAA-475C-A0DC-DC83D5F5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59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3"/>
          <p:cNvSpPr txBox="1"/>
          <p:nvPr/>
        </p:nvSpPr>
        <p:spPr>
          <a:xfrm>
            <a:off x="1312148" y="4048119"/>
            <a:ext cx="1706331" cy="81560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d'appareil photo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Bullet </a:t>
            </a: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D : Dôme </a:t>
            </a: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T : Tourelle </a:t>
            </a: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917639" y="13494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5996820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7076001" y="13452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2617036" y="13452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456667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2075313" y="38599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8500663" y="231948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6" name="肘形连接符 141"/>
          <p:cNvCxnSpPr/>
          <p:nvPr/>
        </p:nvCxnSpPr>
        <p:spPr bwMode="auto">
          <a:xfrm rot="5400000">
            <a:off x="6016018" y="2456388"/>
            <a:ext cx="732367" cy="423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/>
          <p:cNvSpPr/>
          <p:nvPr/>
        </p:nvSpPr>
        <p:spPr bwMode="auto">
          <a:xfrm>
            <a:off x="8185663" y="13494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312148" y="2366443"/>
            <a:ext cx="19786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 :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Caméra réseau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9" name="直接连接符 18"/>
          <p:cNvCxnSpPr>
            <a:stCxn id="12" idx="2"/>
          </p:cNvCxnSpPr>
          <p:nvPr/>
        </p:nvCxnSpPr>
        <p:spPr bwMode="auto">
          <a:xfrm flipH="1">
            <a:off x="1813355" y="2082156"/>
            <a:ext cx="3313" cy="457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椭圆 19"/>
          <p:cNvSpPr/>
          <p:nvPr/>
        </p:nvSpPr>
        <p:spPr bwMode="auto">
          <a:xfrm>
            <a:off x="1774475" y="24949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1" name="肘形连接符 144"/>
          <p:cNvCxnSpPr/>
          <p:nvPr/>
        </p:nvCxnSpPr>
        <p:spPr bwMode="auto">
          <a:xfrm rot="5400000">
            <a:off x="1592832" y="2609633"/>
            <a:ext cx="1847427" cy="806027"/>
          </a:xfrm>
          <a:prstGeom prst="bentConnector3">
            <a:avLst>
              <a:gd name="adj1" fmla="val 50046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50"/>
          <p:cNvSpPr txBox="1"/>
          <p:nvPr/>
        </p:nvSpPr>
        <p:spPr>
          <a:xfrm>
            <a:off x="5812663" y="2967077"/>
            <a:ext cx="1518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Résolution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4 mégapixels</a:t>
            </a:r>
          </a:p>
        </p:txBody>
      </p:sp>
      <p:sp>
        <p:nvSpPr>
          <p:cNvPr id="23" name="椭圆 22"/>
          <p:cNvSpPr/>
          <p:nvPr/>
        </p:nvSpPr>
        <p:spPr bwMode="auto">
          <a:xfrm>
            <a:off x="6341711" y="283604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4" name="TextBox 52"/>
          <p:cNvSpPr txBox="1"/>
          <p:nvPr/>
        </p:nvSpPr>
        <p:spPr>
          <a:xfrm>
            <a:off x="7011712" y="2752885"/>
            <a:ext cx="14976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Réservé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Par défaut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: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WDR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Couleur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7436001" y="2076042"/>
            <a:ext cx="0" cy="557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/>
          <p:cNvSpPr/>
          <p:nvPr/>
        </p:nvSpPr>
        <p:spPr bwMode="auto">
          <a:xfrm>
            <a:off x="7391001" y="262343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8545663" y="2065580"/>
            <a:ext cx="0" cy="2956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70"/>
          <p:cNvSpPr txBox="1"/>
          <p:nvPr/>
        </p:nvSpPr>
        <p:spPr>
          <a:xfrm>
            <a:off x="8185663" y="2495117"/>
            <a:ext cx="1661068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Format vidéo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: Étranger</a:t>
            </a:r>
          </a:p>
        </p:txBody>
      </p:sp>
      <p:cxnSp>
        <p:nvCxnSpPr>
          <p:cNvPr id="30" name="直接连接符 29"/>
          <p:cNvCxnSpPr/>
          <p:nvPr/>
        </p:nvCxnSpPr>
        <p:spPr bwMode="auto">
          <a:xfrm flipV="1">
            <a:off x="2286421" y="178517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4600663" y="2811122"/>
            <a:ext cx="1334287" cy="44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ECO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257227" y="2076041"/>
            <a:ext cx="90000" cy="732840"/>
            <a:chOff x="2686859" y="2857598"/>
            <a:chExt cx="90000" cy="732840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椭圆 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 bwMode="auto">
          <a:xfrm>
            <a:off x="3797817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8" name="TextBox 78"/>
          <p:cNvSpPr>
            <a:spLocks noChangeArrowheads="1"/>
          </p:cNvSpPr>
          <p:nvPr/>
        </p:nvSpPr>
        <p:spPr bwMode="auto">
          <a:xfrm>
            <a:off x="3119670" y="2782028"/>
            <a:ext cx="1582793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Apparence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modèle 1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modèle 2</a:t>
            </a:r>
            <a:endParaRPr kumimoji="0" lang="en-US" altLang="zh-CN" sz="105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12817" y="2088068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椭圆 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55"/>
          <p:cNvSpPr txBox="1">
            <a:spLocks noChangeArrowheads="1"/>
          </p:cNvSpPr>
          <p:nvPr/>
        </p:nvSpPr>
        <p:spPr bwMode="auto">
          <a:xfrm>
            <a:off x="9229176" y="3833382"/>
            <a:ext cx="221826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Caractéristiques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 intégré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 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double éclairage intelligent</a:t>
            </a:r>
          </a:p>
        </p:txBody>
      </p:sp>
      <p:sp>
        <p:nvSpPr>
          <p:cNvPr id="43" name="矩形 42"/>
          <p:cNvSpPr/>
          <p:nvPr/>
        </p:nvSpPr>
        <p:spPr bwMode="auto">
          <a:xfrm>
            <a:off x="9661311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cxnSp>
        <p:nvCxnSpPr>
          <p:cNvPr id="44" name="直接连接符 43"/>
          <p:cNvCxnSpPr/>
          <p:nvPr/>
        </p:nvCxnSpPr>
        <p:spPr bwMode="auto">
          <a:xfrm flipV="1">
            <a:off x="9169171" y="178517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肘形连接符 141"/>
          <p:cNvCxnSpPr/>
          <p:nvPr/>
        </p:nvCxnSpPr>
        <p:spPr bwMode="auto">
          <a:xfrm rot="5400000">
            <a:off x="9073831" y="2763201"/>
            <a:ext cx="1624573" cy="28196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文本框 1"/>
          <p:cNvSpPr txBox="1"/>
          <p:nvPr/>
        </p:nvSpPr>
        <p:spPr>
          <a:xfrm>
            <a:off x="264828" y="5631730"/>
            <a:ext cx="536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Par exemple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caméra réseau bullet à focale fixe 4MP ECO Smart Dual 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Modèle interne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DH-IPC-B1E49P-A-IL-0360B-S2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Modèle externe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DH-IPC-B1E49-A-IL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6" name="TextBox 69"/>
          <p:cNvSpPr>
            <a:spLocks noChangeArrowheads="1"/>
          </p:cNvSpPr>
          <p:nvPr/>
        </p:nvSpPr>
        <p:spPr bwMode="auto">
          <a:xfrm>
            <a:off x="133794" y="2821112"/>
            <a:ext cx="807720" cy="44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221847" y="1348126"/>
            <a:ext cx="719667" cy="7195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3765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8" name="直接连接符 58"/>
          <p:cNvCxnSpPr/>
          <p:nvPr/>
        </p:nvCxnSpPr>
        <p:spPr>
          <a:xfrm>
            <a:off x="581681" y="2057529"/>
            <a:ext cx="0" cy="642043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直接连接符 48"/>
          <p:cNvCxnSpPr/>
          <p:nvPr/>
        </p:nvCxnSpPr>
        <p:spPr bwMode="auto">
          <a:xfrm flipV="1">
            <a:off x="1093672" y="178517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矩形 49"/>
          <p:cNvSpPr/>
          <p:nvPr/>
        </p:nvSpPr>
        <p:spPr bwMode="auto">
          <a:xfrm>
            <a:off x="1093970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 flipV="1">
            <a:off x="10542499" y="1783296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肘形连接符 141"/>
          <p:cNvCxnSpPr/>
          <p:nvPr/>
        </p:nvCxnSpPr>
        <p:spPr bwMode="auto">
          <a:xfrm rot="16200000" flipH="1">
            <a:off x="10982210" y="2502468"/>
            <a:ext cx="756008" cy="11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0592490" y="2893440"/>
            <a:ext cx="2111172" cy="577081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Par défaut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Nème génération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 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deuxième génération</a:t>
            </a:r>
          </a:p>
        </p:txBody>
      </p:sp>
      <p:sp>
        <p:nvSpPr>
          <p:cNvPr id="5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Caméra réseau (série ECO)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等线 Light"/>
              <a:cs typeface="Segoe UI" panose="020B0502040204020203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74B168-4297-4155-9100-F513D5B3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448602" y="3248286"/>
            <a:ext cx="1812204" cy="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International</a:t>
            </a:r>
            <a:endParaRPr lang="zh-CN" altLang="en-US" sz="1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28007" y="3248285"/>
            <a:ext cx="740571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Alarme</a:t>
            </a:r>
          </a:p>
        </p:txBody>
      </p:sp>
      <p:sp>
        <p:nvSpPr>
          <p:cNvPr id="97" name="矩形 96"/>
          <p:cNvSpPr/>
          <p:nvPr/>
        </p:nvSpPr>
        <p:spPr bwMode="auto">
          <a:xfrm>
            <a:off x="1636767" y="17728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2456273" y="2055595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8500513" y="2062715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951767" y="2500117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85421" y="1772816"/>
            <a:ext cx="720000" cy="1452840"/>
            <a:chOff x="1734818" y="1329612"/>
            <a:chExt cx="540000" cy="1089630"/>
          </a:xfrm>
        </p:grpSpPr>
        <p:sp>
          <p:nvSpPr>
            <p:cNvPr id="94" name="矩形 93"/>
            <p:cNvSpPr/>
            <p:nvPr/>
          </p:nvSpPr>
          <p:spPr bwMode="auto">
            <a:xfrm>
              <a:off x="1734818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985996" y="1869612"/>
              <a:ext cx="67500" cy="549630"/>
              <a:chOff x="2686859" y="2857598"/>
              <a:chExt cx="90000" cy="732840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椭圆 11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764685" y="1772816"/>
            <a:ext cx="720000" cy="1449723"/>
            <a:chOff x="4707447" y="1329612"/>
            <a:chExt cx="540000" cy="1087292"/>
          </a:xfrm>
        </p:grpSpPr>
        <p:sp>
          <p:nvSpPr>
            <p:cNvPr id="100" name="矩形 99"/>
            <p:cNvSpPr/>
            <p:nvPr/>
          </p:nvSpPr>
          <p:spPr bwMode="auto">
            <a:xfrm>
              <a:off x="4707447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08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4961809" y="1867274"/>
              <a:ext cx="67500" cy="549630"/>
              <a:chOff x="2686859" y="2857598"/>
              <a:chExt cx="90000" cy="732840"/>
            </a:xfrm>
          </p:grpSpPr>
          <p:cxnSp>
            <p:nvCxnSpPr>
              <p:cNvPr id="126" name="直接连接符 125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椭圆 126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9040652" y="1777827"/>
            <a:ext cx="720000" cy="1458968"/>
            <a:chOff x="6496231" y="1333370"/>
            <a:chExt cx="540000" cy="1094226"/>
          </a:xfrm>
        </p:grpSpPr>
        <p:sp>
          <p:nvSpPr>
            <p:cNvPr id="102" name="矩形 101"/>
            <p:cNvSpPr/>
            <p:nvPr/>
          </p:nvSpPr>
          <p:spPr bwMode="auto">
            <a:xfrm>
              <a:off x="6496231" y="1333370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6732481" y="1877966"/>
              <a:ext cx="67500" cy="549630"/>
              <a:chOff x="2686859" y="2857598"/>
              <a:chExt cx="90000" cy="732840"/>
            </a:xfrm>
          </p:grpSpPr>
          <p:cxnSp>
            <p:nvCxnSpPr>
              <p:cNvPr id="132" name="直接连接符 13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3" name="椭圆 13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925053" y="1772816"/>
            <a:ext cx="720000" cy="1463979"/>
            <a:chOff x="3204321" y="1329612"/>
            <a:chExt cx="540000" cy="1097984"/>
          </a:xfrm>
        </p:grpSpPr>
        <p:sp>
          <p:nvSpPr>
            <p:cNvPr id="98" name="矩形 97"/>
            <p:cNvSpPr/>
            <p:nvPr/>
          </p:nvSpPr>
          <p:spPr bwMode="auto">
            <a:xfrm>
              <a:off x="3204321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椭圆 120"/>
            <p:cNvSpPr/>
            <p:nvPr/>
          </p:nvSpPr>
          <p:spPr bwMode="auto">
            <a:xfrm>
              <a:off x="3440571" y="236009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5" name="肘形连接符 144"/>
            <p:cNvCxnSpPr>
              <a:stCxn id="98" idx="2"/>
            </p:cNvCxnSpPr>
            <p:nvPr/>
          </p:nvCxnSpPr>
          <p:spPr bwMode="auto">
            <a:xfrm rot="5400000">
              <a:off x="3222321" y="2121611"/>
              <a:ext cx="504000" cy="0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组合 11"/>
          <p:cNvGrpSpPr/>
          <p:nvPr/>
        </p:nvGrpSpPr>
        <p:grpSpPr>
          <a:xfrm>
            <a:off x="7684501" y="1772816"/>
            <a:ext cx="720000" cy="2823437"/>
            <a:chOff x="5459010" y="1329612"/>
            <a:chExt cx="540000" cy="2117578"/>
          </a:xfrm>
        </p:grpSpPr>
        <p:sp>
          <p:nvSpPr>
            <p:cNvPr id="101" name="矩形 100"/>
            <p:cNvSpPr/>
            <p:nvPr/>
          </p:nvSpPr>
          <p:spPr bwMode="auto">
            <a:xfrm>
              <a:off x="5459010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椭圆 129"/>
            <p:cNvSpPr/>
            <p:nvPr/>
          </p:nvSpPr>
          <p:spPr bwMode="auto">
            <a:xfrm>
              <a:off x="5695260" y="3379690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8" name="肘形连接符 147"/>
            <p:cNvCxnSpPr>
              <a:stCxn id="101" idx="2"/>
            </p:cNvCxnSpPr>
            <p:nvPr/>
          </p:nvCxnSpPr>
          <p:spPr bwMode="auto">
            <a:xfrm rot="5400000">
              <a:off x="4973011" y="2625613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组合 9"/>
          <p:cNvGrpSpPr/>
          <p:nvPr/>
        </p:nvGrpSpPr>
        <p:grpSpPr>
          <a:xfrm>
            <a:off x="5844869" y="1772817"/>
            <a:ext cx="720000" cy="2797937"/>
            <a:chOff x="3955884" y="1329612"/>
            <a:chExt cx="540000" cy="2098453"/>
          </a:xfrm>
        </p:grpSpPr>
        <p:sp>
          <p:nvSpPr>
            <p:cNvPr id="99" name="矩形 98"/>
            <p:cNvSpPr/>
            <p:nvPr/>
          </p:nvSpPr>
          <p:spPr bwMode="auto">
            <a:xfrm>
              <a:off x="3955884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椭圆 123"/>
            <p:cNvSpPr/>
            <p:nvPr/>
          </p:nvSpPr>
          <p:spPr bwMode="auto">
            <a:xfrm>
              <a:off x="4192134" y="336056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52" name="肘形连接符 151"/>
            <p:cNvCxnSpPr/>
            <p:nvPr/>
          </p:nvCxnSpPr>
          <p:spPr bwMode="auto">
            <a:xfrm rot="5400000">
              <a:off x="3469884" y="2614429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矩形 44"/>
          <p:cNvSpPr/>
          <p:nvPr/>
        </p:nvSpPr>
        <p:spPr>
          <a:xfrm>
            <a:off x="3478190" y="4545264"/>
            <a:ext cx="1864093" cy="139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Contrôleur d'alarme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Clavier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Détecteur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Accessoire</a:t>
            </a:r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t"/>
            <a:endParaRPr lang="zh-CN" altLang="en-US" sz="1065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72155" y="3218630"/>
            <a:ext cx="16777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: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= Panneau général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3 = Panneau professionnel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= Panneau vidéo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= Panneau MBUS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872987" y="4560069"/>
            <a:ext cx="7737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Vidéo :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0=0CH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4=4 canaux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8=8 canaux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456302" y="3218629"/>
            <a:ext cx="14482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Zone intégrée :</a:t>
            </a:r>
          </a:p>
          <a:p>
            <a:pPr fontAlgn="t"/>
            <a:r>
              <a:rPr lang="en-US" altLang="zh-CN" sz="1200" dirty="0"/>
              <a:t>08=8 zones</a:t>
            </a:r>
            <a:r>
              <a:rPr lang="zh-CN" altLang="en-US" sz="1200" dirty="0"/>
              <a:t/>
            </a:r>
            <a:br>
              <a:rPr lang="zh-CN" altLang="en-US" sz="1200" dirty="0"/>
            </a:br>
            <a:r>
              <a:rPr lang="en-US" altLang="zh-CN" sz="1200" dirty="0"/>
              <a:t>16 = 16 zones</a:t>
            </a:r>
            <a:endParaRPr lang="zh-CN" altLang="en-US" sz="1200" dirty="0"/>
          </a:p>
        </p:txBody>
      </p:sp>
      <p:sp>
        <p:nvSpPr>
          <p:cNvPr id="49" name="矩形 48"/>
          <p:cNvSpPr/>
          <p:nvPr/>
        </p:nvSpPr>
        <p:spPr>
          <a:xfrm>
            <a:off x="7438321" y="4560069"/>
            <a:ext cx="181358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Boîtier :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A=Plastique et clavier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= plastique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= Boîtier métallique</a:t>
            </a:r>
          </a:p>
          <a:p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H = Concentrateur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892637" y="3218629"/>
            <a:ext cx="286804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 :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G：GPRS</a:t>
            </a:r>
          </a:p>
          <a:p>
            <a:pPr fontAlgn="t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LTE</a:t>
            </a:r>
          </a:p>
          <a:p>
            <a:pPr fontAlgn="t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</a:t>
            </a:r>
            <a:r>
              <a:rPr lang="zh-CN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Sans fil</a:t>
            </a:r>
          </a:p>
          <a:p>
            <a:pPr fontAlgn="t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W2 : Sans fil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deuxième génération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05237" y="1772817"/>
            <a:ext cx="720000" cy="2792036"/>
            <a:chOff x="2452758" y="1329612"/>
            <a:chExt cx="540000" cy="2094027"/>
          </a:xfrm>
        </p:grpSpPr>
        <p:sp>
          <p:nvSpPr>
            <p:cNvPr id="95" name="矩形 94"/>
            <p:cNvSpPr/>
            <p:nvPr/>
          </p:nvSpPr>
          <p:spPr bwMode="auto">
            <a:xfrm>
              <a:off x="2452758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2" name="肘形连接符 141"/>
            <p:cNvCxnSpPr/>
            <p:nvPr/>
          </p:nvCxnSpPr>
          <p:spPr bwMode="auto">
            <a:xfrm rot="16200000" flipH="1">
              <a:off x="1966758" y="2623690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椭圆 51"/>
            <p:cNvSpPr/>
            <p:nvPr/>
          </p:nvSpPr>
          <p:spPr bwMode="auto">
            <a:xfrm>
              <a:off x="2689008" y="335613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3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Alarme (contrôleur)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1ED067-6087-4CA6-835B-C547D8BC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60</a:t>
            </a:fld>
            <a:endParaRPr lang="zh-CN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2878252" y="2377700"/>
            <a:ext cx="172293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International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TextBox 69"/>
          <p:cNvSpPr>
            <a:spLocks noChangeArrowheads="1"/>
          </p:cNvSpPr>
          <p:nvPr/>
        </p:nvSpPr>
        <p:spPr bwMode="auto">
          <a:xfrm>
            <a:off x="4490139" y="2347490"/>
            <a:ext cx="1577611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Alarme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4521253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5478508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3072600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6480592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7482676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484760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3892106" y="1467379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5334258" y="2522474"/>
            <a:ext cx="185871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Contrôleur d'alarme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Clavier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Détecteur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74235" y="2348104"/>
            <a:ext cx="147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: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10=série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45665" y="2348105"/>
            <a:ext cx="18636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Affichage :</a:t>
            </a:r>
          </a:p>
          <a:p>
            <a:pPr fontAlgn="t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C=LCD</a:t>
            </a:r>
            <a:b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E=LED</a:t>
            </a:r>
            <a:b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T=écran tactile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473970" y="2348105"/>
            <a:ext cx="1451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 :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W=Sans fil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28952" y="1891633"/>
            <a:ext cx="90000" cy="439347"/>
            <a:chOff x="4345131" y="1627369"/>
            <a:chExt cx="67500" cy="329510"/>
          </a:xfrm>
        </p:grpSpPr>
        <p:sp>
          <p:nvSpPr>
            <p:cNvPr id="103" name="椭圆 102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组合 36"/>
          <p:cNvGrpSpPr/>
          <p:nvPr/>
        </p:nvGrpSpPr>
        <p:grpSpPr>
          <a:xfrm>
            <a:off x="6799265" y="1893760"/>
            <a:ext cx="90000" cy="439347"/>
            <a:chOff x="4345131" y="1627369"/>
            <a:chExt cx="67500" cy="329510"/>
          </a:xfrm>
        </p:grpSpPr>
        <p:sp>
          <p:nvSpPr>
            <p:cNvPr id="41" name="椭圆 40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" name="组合 43"/>
          <p:cNvGrpSpPr/>
          <p:nvPr/>
        </p:nvGrpSpPr>
        <p:grpSpPr>
          <a:xfrm>
            <a:off x="7824008" y="1876927"/>
            <a:ext cx="90000" cy="439347"/>
            <a:chOff x="4345131" y="1627369"/>
            <a:chExt cx="67500" cy="329510"/>
          </a:xfrm>
        </p:grpSpPr>
        <p:sp>
          <p:nvSpPr>
            <p:cNvPr id="45" name="椭圆 44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椭圆 47"/>
          <p:cNvSpPr/>
          <p:nvPr/>
        </p:nvSpPr>
        <p:spPr bwMode="auto">
          <a:xfrm>
            <a:off x="3390463" y="222627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>
            <a:off x="3432600" y="1876927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组合 49"/>
          <p:cNvGrpSpPr/>
          <p:nvPr/>
        </p:nvGrpSpPr>
        <p:grpSpPr>
          <a:xfrm>
            <a:off x="8843133" y="1876927"/>
            <a:ext cx="90000" cy="439347"/>
            <a:chOff x="4345131" y="1627369"/>
            <a:chExt cx="67500" cy="329510"/>
          </a:xfrm>
        </p:grpSpPr>
        <p:sp>
          <p:nvSpPr>
            <p:cNvPr id="51" name="椭圆 50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直接连接符 55"/>
          <p:cNvCxnSpPr/>
          <p:nvPr/>
        </p:nvCxnSpPr>
        <p:spPr bwMode="auto">
          <a:xfrm>
            <a:off x="5870140" y="1904853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椭圆 56"/>
          <p:cNvSpPr/>
          <p:nvPr/>
        </p:nvSpPr>
        <p:spPr bwMode="auto">
          <a:xfrm>
            <a:off x="5813979" y="249771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9" name="TextBox 69"/>
          <p:cNvSpPr>
            <a:spLocks noChangeArrowheads="1"/>
          </p:cNvSpPr>
          <p:nvPr/>
        </p:nvSpPr>
        <p:spPr bwMode="auto">
          <a:xfrm>
            <a:off x="4992865" y="5503080"/>
            <a:ext cx="156550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Alarme</a:t>
            </a:r>
          </a:p>
        </p:txBody>
      </p:sp>
      <p:sp>
        <p:nvSpPr>
          <p:cNvPr id="96" name="矩形 95"/>
          <p:cNvSpPr/>
          <p:nvPr/>
        </p:nvSpPr>
        <p:spPr bwMode="auto">
          <a:xfrm>
            <a:off x="4992866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6067750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366198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7192973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8318194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6" name="直接连接符 105"/>
          <p:cNvCxnSpPr/>
          <p:nvPr/>
        </p:nvCxnSpPr>
        <p:spPr bwMode="auto">
          <a:xfrm>
            <a:off x="4286406" y="4602136"/>
            <a:ext cx="5053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矩形 129"/>
          <p:cNvSpPr/>
          <p:nvPr/>
        </p:nvSpPr>
        <p:spPr>
          <a:xfrm>
            <a:off x="5838508" y="5471291"/>
            <a:ext cx="185871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: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Contrôleur d'alarme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Clavier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Détecteur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7229365" y="5471727"/>
            <a:ext cx="14259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 :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= sortie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= entrée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8329970" y="5455930"/>
            <a:ext cx="12963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Développer :</a:t>
            </a:r>
          </a:p>
          <a:p>
            <a:pPr fontAlgn="t"/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02=2 canaux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08=8 canaux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16=16 canaux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552209" y="5053688"/>
            <a:ext cx="90000" cy="439347"/>
            <a:chOff x="4345131" y="1627369"/>
            <a:chExt cx="67500" cy="329510"/>
          </a:xfrm>
        </p:grpSpPr>
        <p:sp>
          <p:nvSpPr>
            <p:cNvPr id="134" name="椭圆 133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35" name="直接连接符 134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组合 135"/>
          <p:cNvGrpSpPr/>
          <p:nvPr/>
        </p:nvGrpSpPr>
        <p:grpSpPr>
          <a:xfrm>
            <a:off x="8734192" y="5037271"/>
            <a:ext cx="90000" cy="439347"/>
            <a:chOff x="4345131" y="1627369"/>
            <a:chExt cx="67500" cy="329510"/>
          </a:xfrm>
        </p:grpSpPr>
        <p:sp>
          <p:nvSpPr>
            <p:cNvPr id="137" name="椭圆 136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9" name="组合 138"/>
          <p:cNvGrpSpPr/>
          <p:nvPr/>
        </p:nvGrpSpPr>
        <p:grpSpPr>
          <a:xfrm>
            <a:off x="5348728" y="5037271"/>
            <a:ext cx="90000" cy="439347"/>
            <a:chOff x="4345131" y="1627369"/>
            <a:chExt cx="67500" cy="329510"/>
          </a:xfrm>
        </p:grpSpPr>
        <p:sp>
          <p:nvSpPr>
            <p:cNvPr id="140" name="椭圆 139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1" name="直接连接符 140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3" name="组合 142"/>
          <p:cNvGrpSpPr/>
          <p:nvPr/>
        </p:nvGrpSpPr>
        <p:grpSpPr>
          <a:xfrm>
            <a:off x="3723769" y="5031944"/>
            <a:ext cx="90000" cy="439347"/>
            <a:chOff x="4345131" y="1627369"/>
            <a:chExt cx="67500" cy="329510"/>
          </a:xfrm>
        </p:grpSpPr>
        <p:sp>
          <p:nvSpPr>
            <p:cNvPr id="144" name="椭圆 143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5" name="直接连接符 144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6" name="组合 145"/>
          <p:cNvGrpSpPr/>
          <p:nvPr/>
        </p:nvGrpSpPr>
        <p:grpSpPr>
          <a:xfrm>
            <a:off x="6405468" y="5031944"/>
            <a:ext cx="90000" cy="439347"/>
            <a:chOff x="4345131" y="1627369"/>
            <a:chExt cx="67500" cy="329510"/>
          </a:xfrm>
        </p:grpSpPr>
        <p:sp>
          <p:nvSpPr>
            <p:cNvPr id="147" name="椭圆 146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8" name="直接连接符 147"/>
            <p:cNvCxnSpPr/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69"/>
          <p:cNvSpPr>
            <a:spLocks noChangeArrowheads="1"/>
          </p:cNvSpPr>
          <p:nvPr/>
        </p:nvSpPr>
        <p:spPr bwMode="auto">
          <a:xfrm>
            <a:off x="2952302" y="5503081"/>
            <a:ext cx="172293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International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Alarme (clavier et module)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5F4721-47B9-49F9-B9CA-C2AD4ADC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61</a:t>
            </a:fld>
            <a:endParaRPr lang="zh-CN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3155" y="1255715"/>
            <a:ext cx="9889421" cy="4734662"/>
            <a:chOff x="803372" y="1086585"/>
            <a:chExt cx="7542032" cy="3575582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355011" y="4265025"/>
              <a:ext cx="2568590" cy="39494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Marquage algébrique du produit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5F = Première génération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097806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7580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5F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567373" y="1086585"/>
              <a:ext cx="1333788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IRL8ZF1640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88996" y="2231033"/>
              <a:ext cx="1626967" cy="68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Logo de la série de produits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Pour la catégorie de capteur = 0, la valeur par défaut est 2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 = Micro-point de contrôle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circulation intelligente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1057110" y="2649504"/>
              <a:ext cx="928603" cy="105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 </a:t>
              </a:r>
              <a:r>
                <a:rPr lang="zh-CN" altLang="en-US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: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3 MP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4 </a:t>
              </a:r>
              <a:r>
                <a:rPr lang="zh-CN" altLang="en-US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: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4 MP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ea"/>
                </a:rPr>
                <a:t>9 </a:t>
              </a:r>
              <a:r>
                <a:rPr lang="zh-CN" altLang="en-US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ea"/>
                </a:rPr>
                <a:t>: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 9 MP</a:t>
              </a:r>
              <a:endPara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</a:t>
              </a:r>
              <a:r>
                <a:rPr lang="zh-CN" altLang="en-US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16 MP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……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560804" y="3609467"/>
              <a:ext cx="1728192" cy="51116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de capteur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3-CMOS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5-CCD/CMOS haut niveau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 flipV="1">
              <a:off x="6358122" y="135661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395504" y="3592986"/>
              <a:ext cx="1919611" cy="1069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Appliquer l'attribut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= Point de contrôle et police électrique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C=Double vision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D=DHOP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 = Police électronique spéciale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 = 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Point de contrôle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général 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et police électronique</a:t>
              </a:r>
              <a:endPara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07689" y="2740307"/>
              <a:ext cx="1202186" cy="929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Apparence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 = Caméra</a:t>
              </a: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 uniquement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U=Caméra avec boîtier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 = Type pistolet étanche</a:t>
              </a:r>
            </a:p>
          </p:txBody>
        </p:sp>
        <p:cxnSp>
          <p:nvCxnSpPr>
            <p:cNvPr id="106" name="直接连接符 105"/>
            <p:cNvCxnSpPr>
              <a:stCxn id="17" idx="2"/>
            </p:cNvCxnSpPr>
            <p:nvPr/>
          </p:nvCxnSpPr>
          <p:spPr bwMode="auto">
            <a:xfrm flipH="1">
              <a:off x="3897332" y="162658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251887" y="1872563"/>
              <a:ext cx="2093517" cy="190574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Symboles de fonctions spéciales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 = Prise en charge 4G/5G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 = LED blanche intégrée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IRL8 = LED infrarouge 850 nm intégrée IRL7 = LED infrarouge 730 nm intégrée 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ZF = Objectif zoom motorisé avec informations sur la distance focale à l'arrière, par exemple ZF1640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 = Objectif à focale fixe</a:t>
              </a:r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7320733" y="187261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892238" y="4146884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>
              <a:endCxn id="119" idx="0"/>
            </p:cNvCxnSpPr>
            <p:nvPr/>
          </p:nvCxnSpPr>
          <p:spPr bwMode="auto">
            <a:xfrm rot="5400000">
              <a:off x="4709947" y="2842979"/>
              <a:ext cx="2520021" cy="87169"/>
            </a:xfrm>
            <a:prstGeom prst="bentConnector3">
              <a:avLst>
                <a:gd name="adj1" fmla="val 50009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>
              <a:off x="6830777" y="1626153"/>
              <a:ext cx="519361" cy="256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" name="直接连接符 2"/>
          <p:cNvCxnSpPr/>
          <p:nvPr/>
        </p:nvCxnSpPr>
        <p:spPr bwMode="auto">
          <a:xfrm flipV="1">
            <a:off x="10441330" y="1613281"/>
            <a:ext cx="21901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矩形 3"/>
          <p:cNvSpPr/>
          <p:nvPr/>
        </p:nvSpPr>
        <p:spPr bwMode="auto">
          <a:xfrm>
            <a:off x="10852715" y="1255080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FB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肘形连接符 141"/>
          <p:cNvCxnSpPr/>
          <p:nvPr/>
        </p:nvCxnSpPr>
        <p:spPr bwMode="auto">
          <a:xfrm rot="5400000" flipV="1">
            <a:off x="11020425" y="2216150"/>
            <a:ext cx="476250" cy="5715"/>
          </a:xfrm>
          <a:prstGeom prst="bentConnector3">
            <a:avLst>
              <a:gd name="adj1" fmla="val 5006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596880" y="2437765"/>
            <a:ext cx="1737995" cy="507589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Niveau anti-choc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IK10</a:t>
            </a:r>
          </a:p>
        </p:txBody>
      </p:sp>
      <p:sp>
        <p:nvSpPr>
          <p:cNvPr id="12" name="椭圆 11"/>
          <p:cNvSpPr/>
          <p:nvPr/>
        </p:nvSpPr>
        <p:spPr bwMode="auto">
          <a:xfrm>
            <a:off x="11217770" y="243244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Caméra de surveillance routière ITS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AC6A28-8A3C-4C3A-B219-1C7F2E41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62</a:t>
            </a:fld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11917" y="1508415"/>
            <a:ext cx="9991906" cy="4952719"/>
            <a:chOff x="803372" y="1086585"/>
            <a:chExt cx="7493930" cy="3714539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6568899" y="2098787"/>
              <a:ext cx="1728403" cy="1239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Matériel :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 : Version de la plateforme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C1=Plateforme Amba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C2 = Plateforme Faraday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 : Radar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R0=Pas de radar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R1=Radar ST (77 GHz)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705621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SU2F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5532037" y="348853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685660" y="1086585"/>
              <a:ext cx="621951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C2R1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5538800" y="1097812"/>
              <a:ext cx="719609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GQE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91632" y="2266598"/>
              <a:ext cx="1533040" cy="35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Dernier = 5, par défaut : 2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Dernier = 3, par défaut : 1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circulation intelligente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1036186" y="2784009"/>
              <a:ext cx="928603" cy="73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 </a:t>
              </a: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: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9 MP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: 16 MP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……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427959" y="3596316"/>
              <a:ext cx="1728192" cy="50764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de capteur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3=CMOS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5=CCD/CMOS haut niveau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6339678" y="1358035"/>
              <a:ext cx="236212" cy="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394661" y="3591209"/>
              <a:ext cx="189851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de la plateforme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 Génération d'</a:t>
              </a:r>
              <a:r>
                <a:rPr lang="en-US" altLang="zh-CN" sz="1200" baseline="30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s = SU1F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 Génération d'</a:t>
              </a:r>
              <a:r>
                <a:rPr lang="en-US" altLang="zh-CN" sz="1200" baseline="30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nd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s = SU2F</a:t>
              </a:r>
              <a:endParaRPr lang="zh-CN" altLang="zh-CN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458766" y="2185638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直接连接符 105"/>
            <p:cNvCxnSpPr>
              <a:stCxn id="17" idx="2"/>
            </p:cNvCxnSpPr>
            <p:nvPr/>
          </p:nvCxnSpPr>
          <p:spPr bwMode="auto">
            <a:xfrm flipH="1">
              <a:off x="3897332" y="162658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5064433" y="3589435"/>
              <a:ext cx="1824398" cy="121168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Fonction d'extension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G= 4G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P=PRO Nouvelle apparence </a:t>
              </a:r>
              <a:r>
                <a:rPr lang="zh-CN" alt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non 4G</a:t>
              </a:r>
              <a:r>
                <a:rPr lang="zh-CN" alt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zh-CN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Les deux derniers :</a:t>
              </a:r>
              <a:endParaRPr lang="zh-CN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QE </a:t>
              </a:r>
              <a:r>
                <a:rPr lang="zh-CN" altLang="en-US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Point de contrôle et police électronique</a:t>
              </a:r>
              <a:endParaRPr lang="zh-CN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 </a:t>
              </a:r>
              <a:r>
                <a:rPr lang="zh-CN" altLang="en-US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Événement routier</a:t>
              </a:r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6821331" y="203823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6" name="肘形连接符 141"/>
            <p:cNvCxnSpPr/>
            <p:nvPr/>
          </p:nvCxnSpPr>
          <p:spPr bwMode="auto">
            <a:xfrm rot="5400000">
              <a:off x="4784073" y="2399720"/>
              <a:ext cx="1885131" cy="3504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 rot="5400000">
              <a:off x="6701375" y="1799563"/>
              <a:ext cx="412075" cy="9650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椭圆 50"/>
          <p:cNvSpPr/>
          <p:nvPr/>
        </p:nvSpPr>
        <p:spPr bwMode="auto">
          <a:xfrm>
            <a:off x="4962555" y="473275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 flipV="1">
            <a:off x="6662215" y="185994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矩形 43"/>
          <p:cNvSpPr/>
          <p:nvPr/>
        </p:nvSpPr>
        <p:spPr bwMode="auto">
          <a:xfrm>
            <a:off x="9953902" y="1523384"/>
            <a:ext cx="177433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IRL8ZF1640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9492594" y="1885317"/>
            <a:ext cx="314949" cy="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>
            <a:endCxn id="56" idx="0"/>
          </p:cNvCxnSpPr>
          <p:nvPr/>
        </p:nvCxnSpPr>
        <p:spPr bwMode="auto">
          <a:xfrm>
            <a:off x="10737377" y="2243384"/>
            <a:ext cx="11430" cy="2604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8914765" y="4961255"/>
            <a:ext cx="3277235" cy="14155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Symboles de fonctions spéciales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= LED blanche intégrée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IRL8=LED infrarouge 850 nm intégrée IRL7=LED infrarouge 730 nm intégrée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ZF = Objectif zoom motorisé avec informations sur la distance focale à l'arrière, par exemple ZF1640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F = Objectif à focale fixe</a:t>
            </a:r>
            <a:endParaRPr lang="en-US" altLang="zh-CN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10703608" y="484811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ITS-Caméra de surveillance routière-Spotter sky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C5441C-B058-43FD-82ED-05C00C8F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63</a:t>
            </a:fld>
            <a:endParaRPr lang="zh-CN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9586" y="1205704"/>
            <a:ext cx="10972897" cy="4913633"/>
            <a:chOff x="404232" y="1078171"/>
            <a:chExt cx="8229674" cy="3685223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6058582" y="3899601"/>
              <a:ext cx="2575324" cy="6576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Définition de fonction étendue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 = capacité 4T</a:t>
              </a:r>
            </a:p>
            <a:p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= capacité 16T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...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503152" y="1078667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396203" y="1081847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647679" y="1634682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629928" y="263998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077375" y="107817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41250" y="2260422"/>
              <a:ext cx="1954293" cy="5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Propriétés du sous-secteur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 = Police électronique traditionnelle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 Terminal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5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Stockage intelligent en périphérie du trafic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404232" y="3250723"/>
              <a:ext cx="2582115" cy="5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Nombre de composites d'images</a:t>
              </a:r>
            </a:p>
            <a:p>
              <a:pPr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04=Composite 4 canaux maximum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12 = Composition maximale à 12 canaux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ITSE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/>
            <p:nvPr/>
          </p:nvCxnSpPr>
          <p:spPr bwMode="auto">
            <a:xfrm rot="5400000">
              <a:off x="1891362" y="2722516"/>
              <a:ext cx="2404327" cy="2340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2017562" y="4117245"/>
              <a:ext cx="1924993" cy="64614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Nombre de ports analogiques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 = Maximum 2 caméras analogiques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 = jusqu'à 4 caméras analogiques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...</a:t>
              </a: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831005" y="108386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361172" y="3909414"/>
              <a:ext cx="1531601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du produit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A=Première génération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B=Deuxième génération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...</a:t>
              </a:r>
              <a:endParaRPr lang="zh-CN" altLang="zh-CN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16200000" flipH="1">
              <a:off x="3814278" y="2657426"/>
              <a:ext cx="2202988" cy="14373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4071938" y="214246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5110288" y="2720315"/>
              <a:ext cx="156496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Symbole sans fil G = 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Prise en charge 4G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 = Ne prend pas en charge la 4G</a:t>
              </a:r>
            </a:p>
          </p:txBody>
        </p:sp>
        <p:cxnSp>
          <p:nvCxnSpPr>
            <p:cNvPr id="106" name="直接连接符 105"/>
            <p:cNvCxnSpPr>
              <a:stCxn id="17" idx="2"/>
            </p:cNvCxnSpPr>
            <p:nvPr/>
          </p:nvCxnSpPr>
          <p:spPr bwMode="auto">
            <a:xfrm flipH="1">
              <a:off x="4089650" y="162386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6663594" y="376328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>
              <a:endCxn id="119" idx="0"/>
            </p:cNvCxnSpPr>
            <p:nvPr/>
          </p:nvCxnSpPr>
          <p:spPr bwMode="auto">
            <a:xfrm rot="16200000" flipH="1">
              <a:off x="5473129" y="2539073"/>
              <a:ext cx="2139424" cy="309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椭圆 59"/>
          <p:cNvSpPr/>
          <p:nvPr/>
        </p:nvSpPr>
        <p:spPr bwMode="auto">
          <a:xfrm>
            <a:off x="3883710" y="50735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6541105" y="480470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 flipV="1">
            <a:off x="4671777" y="157696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/>
          <p:nvPr/>
        </p:nvCxnSpPr>
        <p:spPr bwMode="auto">
          <a:xfrm flipV="1">
            <a:off x="6779978" y="157696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ITS-Traffic Edge Storage (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ITSE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D3AFBD-8B8C-403B-8975-30EF4187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64</a:t>
            </a:fld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951992" y="1329510"/>
            <a:ext cx="8279539" cy="5266083"/>
            <a:chOff x="1187624" y="868938"/>
            <a:chExt cx="6209655" cy="3949563"/>
          </a:xfrm>
        </p:grpSpPr>
        <p:sp>
          <p:nvSpPr>
            <p:cNvPr id="4" name="矩形 3"/>
            <p:cNvSpPr/>
            <p:nvPr/>
          </p:nvSpPr>
          <p:spPr bwMode="auto">
            <a:xfrm>
              <a:off x="555852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646845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404100" y="20762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2" name="TextBox 69"/>
            <p:cNvSpPr>
              <a:spLocks noChangeArrowheads="1"/>
            </p:cNvSpPr>
            <p:nvPr/>
          </p:nvSpPr>
          <p:spPr bwMode="auto">
            <a:xfrm>
              <a:off x="1187624" y="1957736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4" name="TextBox 69"/>
            <p:cNvSpPr>
              <a:spLocks noChangeArrowheads="1"/>
            </p:cNvSpPr>
            <p:nvPr/>
          </p:nvSpPr>
          <p:spPr bwMode="auto">
            <a:xfrm>
              <a:off x="2115346" y="1955309"/>
              <a:ext cx="1111071" cy="37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Accessoire intelligent pour le trafic</a:t>
              </a:r>
            </a:p>
          </p:txBody>
        </p:sp>
        <p:sp>
          <p:nvSpPr>
            <p:cNvPr id="15" name="TextBox 69"/>
            <p:cNvSpPr>
              <a:spLocks noChangeArrowheads="1"/>
            </p:cNvSpPr>
            <p:nvPr/>
          </p:nvSpPr>
          <p:spPr bwMode="auto">
            <a:xfrm>
              <a:off x="2243411" y="3007409"/>
              <a:ext cx="1587907" cy="630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d'appareil</a:t>
              </a:r>
              <a:endPara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 : Éclairage LED</a:t>
              </a:r>
            </a:p>
            <a:p>
              <a:pPr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LF : illuminateur flash</a:t>
              </a: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078526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225511" y="86893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989863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060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 bwMode="auto">
            <a:xfrm flipV="1">
              <a:off x="1959043" y="114089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组合 19"/>
            <p:cNvGrpSpPr/>
            <p:nvPr/>
          </p:nvGrpSpPr>
          <p:grpSpPr>
            <a:xfrm>
              <a:off x="1421893" y="1414415"/>
              <a:ext cx="67500" cy="544155"/>
              <a:chOff x="2686859" y="2864898"/>
              <a:chExt cx="90000" cy="725540"/>
            </a:xfrm>
          </p:grpSpPr>
          <p:cxnSp>
            <p:nvCxnSpPr>
              <p:cNvPr id="21" name="直接连接符 2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椭圆 2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 bwMode="auto">
            <a:xfrm>
              <a:off x="229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607744" y="1408938"/>
              <a:ext cx="67500" cy="549630"/>
              <a:chOff x="2344534" y="2857598"/>
              <a:chExt cx="90000" cy="732840"/>
            </a:xfrm>
          </p:grpSpPr>
          <p:cxnSp>
            <p:nvCxnSpPr>
              <p:cNvPr id="25" name="直接连接符 24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椭圆 25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 bwMode="auto">
            <a:xfrm>
              <a:off x="2926704" y="29501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8" name="肘形连接符 141"/>
            <p:cNvCxnSpPr>
              <a:endCxn id="27" idx="7"/>
            </p:cNvCxnSpPr>
            <p:nvPr/>
          </p:nvCxnSpPr>
          <p:spPr bwMode="auto">
            <a:xfrm rot="5400000">
              <a:off x="2436492" y="1963116"/>
              <a:ext cx="1544748" cy="4490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椭圆 30"/>
            <p:cNvSpPr/>
            <p:nvPr/>
          </p:nvSpPr>
          <p:spPr bwMode="auto">
            <a:xfrm>
              <a:off x="4226037" y="302139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77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 flipV="1">
              <a:off x="6203160" y="1134732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5638546" y="242711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3594792" y="3088892"/>
              <a:ext cx="1700999" cy="6463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Spécifications :</a:t>
              </a:r>
            </a:p>
            <a:p>
              <a:r>
                <a:rPr lang="en-US" altLang="zh-CN" sz="1200" dirty="0">
                  <a:ea typeface="仿宋_GB2312"/>
                </a:rPr>
                <a:t>060=60 W</a:t>
              </a:r>
            </a:p>
            <a:p>
              <a:r>
                <a:rPr lang="en-US" altLang="zh-CN" sz="1200" dirty="0">
                  <a:ea typeface="仿宋_GB2312"/>
                </a:rPr>
                <a:t>080 = 80 W</a:t>
              </a:r>
            </a:p>
            <a:p>
              <a:r>
                <a:rPr lang="en-US" altLang="zh-CN" sz="1200" dirty="0">
                  <a:ea typeface="仿宋_GB2312"/>
                </a:rPr>
                <a:t>160 = 160 W</a:t>
              </a:r>
              <a:endParaRPr lang="zh-CN" altLang="zh-CN" sz="1200" dirty="0">
                <a:ea typeface="仿宋_GB2312"/>
              </a:endParaRPr>
            </a:p>
          </p:txBody>
        </p:sp>
        <p:cxnSp>
          <p:nvCxnSpPr>
            <p:cNvPr id="51" name="直接连接符 50"/>
            <p:cNvCxnSpPr>
              <a:stCxn id="18" idx="2"/>
              <a:endCxn id="31" idx="0"/>
            </p:cNvCxnSpPr>
            <p:nvPr/>
          </p:nvCxnSpPr>
          <p:spPr bwMode="auto">
            <a:xfrm flipH="1">
              <a:off x="4259787" y="1408939"/>
              <a:ext cx="76" cy="16124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4246830" y="3710505"/>
              <a:ext cx="2221625" cy="110799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Fonction d'extension</a:t>
              </a:r>
            </a:p>
            <a:p>
              <a:r>
                <a:rPr lang="en-US" altLang="zh-CN" sz="1400" b="1" dirty="0">
                  <a:ea typeface="仿宋_GB2312" pitchFamily="49" charset="-122"/>
                </a:rPr>
                <a:t>LE : 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A = Lumière stroboscopique ou continue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B = Lumière stroboscopique + flash</a:t>
              </a:r>
            </a:p>
            <a:p>
              <a:r>
                <a:rPr lang="en-US" altLang="zh-CN" sz="1400" b="1" dirty="0">
                  <a:ea typeface="仿宋_GB2312" pitchFamily="49" charset="-122"/>
                </a:rPr>
                <a:t>LF :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A=Tube simple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B = Double tube</a:t>
              </a:r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5909121" y="2167351"/>
              <a:ext cx="1488158" cy="34624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 = Lumière continue</a:t>
              </a:r>
              <a:endParaRPr lang="zh-CN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 = Lumière stroboscopique</a:t>
              </a:r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4761388" y="3618894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1" name="肘形连接符 141"/>
            <p:cNvCxnSpPr>
              <a:endCxn id="7" idx="6"/>
            </p:cNvCxnSpPr>
            <p:nvPr/>
          </p:nvCxnSpPr>
          <p:spPr bwMode="auto">
            <a:xfrm rot="5400000">
              <a:off x="6274414" y="1611791"/>
              <a:ext cx="695405" cy="301031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肘形连接符 141"/>
            <p:cNvCxnSpPr/>
            <p:nvPr/>
          </p:nvCxnSpPr>
          <p:spPr bwMode="auto">
            <a:xfrm rot="5400000">
              <a:off x="3787784" y="2415446"/>
              <a:ext cx="2261504" cy="2484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肘形连接符 141"/>
            <p:cNvCxnSpPr/>
            <p:nvPr/>
          </p:nvCxnSpPr>
          <p:spPr bwMode="auto">
            <a:xfrm rot="5400000">
              <a:off x="5238812" y="1847941"/>
              <a:ext cx="1009967" cy="14893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125743" y="3615297"/>
            <a:ext cx="1621233" cy="86177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>
                <a:ea typeface="仿宋_GB2312"/>
              </a:rPr>
              <a:t>Génération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= Génération à 1</a:t>
            </a:r>
            <a:r>
              <a:rPr lang="en-US" altLang="zh-CN" sz="12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= Génération à 2</a:t>
            </a:r>
            <a:r>
              <a:rPr lang="en-US" altLang="zh-CN" sz="12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……</a:t>
            </a:r>
            <a:endParaRPr lang="zh-CN" altLang="zh-C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9153043" y="13323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</a:p>
        </p:txBody>
      </p:sp>
      <p:cxnSp>
        <p:nvCxnSpPr>
          <p:cNvPr id="52" name="肘形连接符 141"/>
          <p:cNvCxnSpPr/>
          <p:nvPr/>
        </p:nvCxnSpPr>
        <p:spPr bwMode="auto">
          <a:xfrm rot="5400000">
            <a:off x="8144533" y="3184019"/>
            <a:ext cx="2575064" cy="2856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8571230" y="4700270"/>
            <a:ext cx="1722120" cy="86177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/>
              <a:t>Fonction d'extension :</a:t>
            </a:r>
          </a:p>
          <a:p>
            <a:r>
              <a:rPr lang="en-US" altLang="zh-CN" sz="1200" dirty="0">
                <a:ea typeface="仿宋_GB2312" pitchFamily="49" charset="-122"/>
              </a:rPr>
              <a:t>W= Lumière chaude</a:t>
            </a:r>
          </a:p>
          <a:p>
            <a:r>
              <a:rPr lang="en-US" altLang="zh-CN" sz="1200" dirty="0">
                <a:ea typeface="仿宋_GB2312" pitchFamily="49" charset="-122"/>
              </a:rPr>
              <a:t>IR7=700~799 nm</a:t>
            </a:r>
          </a:p>
          <a:p>
            <a:r>
              <a:rPr lang="en-US" altLang="zh-CN" sz="1200" dirty="0">
                <a:ea typeface="仿宋_GB2312" pitchFamily="49" charset="-122"/>
              </a:rPr>
              <a:t>IR8 = 800 à 899 nm</a:t>
            </a:r>
            <a:endParaRPr lang="zh-CN" altLang="zh-CN" sz="1200" dirty="0">
              <a:ea typeface="仿宋_GB2312" pitchFamily="49" charset="-122"/>
            </a:endParaRPr>
          </a:p>
        </p:txBody>
      </p:sp>
      <p:sp>
        <p:nvSpPr>
          <p:cNvPr id="54" name="椭圆 53"/>
          <p:cNvSpPr/>
          <p:nvPr/>
        </p:nvSpPr>
        <p:spPr bwMode="auto">
          <a:xfrm>
            <a:off x="9240420" y="454370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 flipV="1">
            <a:off x="4325820" y="1692117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接连接符 45"/>
          <p:cNvCxnSpPr/>
          <p:nvPr/>
        </p:nvCxnSpPr>
        <p:spPr bwMode="auto">
          <a:xfrm flipV="1">
            <a:off x="8812368" y="168390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直接连接符 2"/>
          <p:cNvCxnSpPr/>
          <p:nvPr/>
        </p:nvCxnSpPr>
        <p:spPr bwMode="auto">
          <a:xfrm flipV="1">
            <a:off x="10063318" y="168390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矩形 5"/>
          <p:cNvSpPr/>
          <p:nvPr/>
        </p:nvSpPr>
        <p:spPr bwMode="auto">
          <a:xfrm>
            <a:off x="10465435" y="1336675"/>
            <a:ext cx="88201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3510</a:t>
            </a:r>
          </a:p>
        </p:txBody>
      </p:sp>
      <p:cxnSp>
        <p:nvCxnSpPr>
          <p:cNvPr id="8" name="肘形连接符 141"/>
          <p:cNvCxnSpPr/>
          <p:nvPr/>
        </p:nvCxnSpPr>
        <p:spPr bwMode="auto">
          <a:xfrm rot="5400000" flipV="1">
            <a:off x="9924415" y="2966085"/>
            <a:ext cx="2359025" cy="54737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10542905" y="4419600"/>
            <a:ext cx="1649095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b="1" dirty="0"/>
              <a:t>Pour les lampes LED :</a:t>
            </a:r>
          </a:p>
          <a:p>
            <a:r>
              <a:rPr lang="en-US" altLang="zh-CN" sz="1200" dirty="0">
                <a:ea typeface="仿宋_GB2312" pitchFamily="49" charset="-122"/>
              </a:rPr>
              <a:t>3510 = température de couleur 3500 K, angle de faisceau 25</a:t>
            </a:r>
          </a:p>
        </p:txBody>
      </p:sp>
      <p:sp>
        <p:nvSpPr>
          <p:cNvPr id="4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ITS-Feu de signalisation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AD1A0B-82A3-43A5-A715-0A2A353E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65</a:t>
            </a:fld>
            <a:endParaRPr lang="zh-CN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1223551" y="1390629"/>
            <a:ext cx="9956669" cy="5055168"/>
            <a:chOff x="1187624" y="868938"/>
            <a:chExt cx="7467502" cy="3791377"/>
          </a:xfrm>
        </p:grpSpPr>
        <p:sp>
          <p:nvSpPr>
            <p:cNvPr id="4" name="矩形 3"/>
            <p:cNvSpPr/>
            <p:nvPr/>
          </p:nvSpPr>
          <p:spPr bwMode="auto">
            <a:xfrm>
              <a:off x="555852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675421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7348708" y="201021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2" name="TextBox 69"/>
            <p:cNvSpPr>
              <a:spLocks noChangeArrowheads="1"/>
            </p:cNvSpPr>
            <p:nvPr/>
          </p:nvSpPr>
          <p:spPr bwMode="auto">
            <a:xfrm>
              <a:off x="1187624" y="1957736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4" name="TextBox 69"/>
            <p:cNvSpPr>
              <a:spLocks noChangeArrowheads="1"/>
            </p:cNvSpPr>
            <p:nvPr/>
          </p:nvSpPr>
          <p:spPr bwMode="auto">
            <a:xfrm>
              <a:off x="2115346" y="1955309"/>
              <a:ext cx="1111071" cy="32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Accessoire intelligent pour la circulation</a:t>
              </a:r>
            </a:p>
          </p:txBody>
        </p:sp>
        <p:sp>
          <p:nvSpPr>
            <p:cNvPr id="15" name="TextBox 69"/>
            <p:cNvSpPr>
              <a:spLocks noChangeArrowheads="1"/>
            </p:cNvSpPr>
            <p:nvPr/>
          </p:nvSpPr>
          <p:spPr bwMode="auto">
            <a:xfrm>
              <a:off x="1562660" y="2669079"/>
              <a:ext cx="1587907" cy="79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indent="0"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d'appareil</a:t>
              </a:r>
              <a:endPara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RD = Détecteur de vitesse (ITA)</a:t>
              </a:r>
            </a:p>
            <a:p>
              <a:pPr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LD = Détecteur laser </a:t>
              </a:r>
            </a:p>
            <a:p>
              <a:pPr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FL = Détecteur de flux de circulation</a:t>
              </a: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205532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225511" y="86893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989863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 bwMode="auto">
            <a:xfrm flipV="1">
              <a:off x="2009842" y="114089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组合 19"/>
            <p:cNvGrpSpPr/>
            <p:nvPr/>
          </p:nvGrpSpPr>
          <p:grpSpPr>
            <a:xfrm>
              <a:off x="1421893" y="1414415"/>
              <a:ext cx="67500" cy="544155"/>
              <a:chOff x="2686859" y="2864898"/>
              <a:chExt cx="90000" cy="725540"/>
            </a:xfrm>
          </p:grpSpPr>
          <p:cxnSp>
            <p:nvCxnSpPr>
              <p:cNvPr id="21" name="直接连接符 2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椭圆 2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 bwMode="auto">
            <a:xfrm>
              <a:off x="2421201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607744" y="1408938"/>
              <a:ext cx="67500" cy="549630"/>
              <a:chOff x="2344534" y="2857598"/>
              <a:chExt cx="90000" cy="732840"/>
            </a:xfrm>
          </p:grpSpPr>
          <p:cxnSp>
            <p:nvCxnSpPr>
              <p:cNvPr id="25" name="直接连接符 24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椭圆 25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 bwMode="auto">
            <a:xfrm>
              <a:off x="2926704" y="29501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8" name="肘形连接符 141"/>
            <p:cNvCxnSpPr/>
            <p:nvPr/>
          </p:nvCxnSpPr>
          <p:spPr bwMode="auto">
            <a:xfrm rot="5400000">
              <a:off x="2506433" y="1893255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椭圆 30"/>
            <p:cNvSpPr/>
            <p:nvPr/>
          </p:nvSpPr>
          <p:spPr bwMode="auto">
            <a:xfrm>
              <a:off x="4226037" y="302139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77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 flipV="1">
              <a:off x="6342856" y="1134732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6372200" y="329633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3481921" y="3088892"/>
              <a:ext cx="1814309" cy="50783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Sous-classe de dispositif</a:t>
              </a:r>
            </a:p>
            <a:p>
              <a:r>
                <a:rPr lang="en-US" altLang="zh-CN" sz="1200" dirty="0">
                  <a:ea typeface="仿宋_GB2312"/>
                </a:rPr>
                <a:t>Pour RD ou FL :</a:t>
              </a:r>
            </a:p>
            <a:p>
              <a:r>
                <a:rPr lang="en-US" altLang="zh-CN" sz="1200" dirty="0">
                  <a:ea typeface="仿宋_GB2312"/>
                </a:rPr>
                <a:t>024 = fréquence d'émission radar</a:t>
              </a:r>
            </a:p>
          </p:txBody>
        </p:sp>
        <p:cxnSp>
          <p:nvCxnSpPr>
            <p:cNvPr id="51" name="直接连接符 50"/>
            <p:cNvCxnSpPr>
              <a:stCxn id="18" idx="2"/>
              <a:endCxn id="31" idx="0"/>
            </p:cNvCxnSpPr>
            <p:nvPr/>
          </p:nvCxnSpPr>
          <p:spPr bwMode="auto">
            <a:xfrm flipH="1">
              <a:off x="4259787" y="1408939"/>
              <a:ext cx="76" cy="16124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4948597" y="3598486"/>
              <a:ext cx="1456433" cy="106182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Fonction d'extension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RD, FL :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S = canal unique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M = multi-cibles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LD :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S = ligne unique</a:t>
              </a:r>
            </a:p>
            <a:p>
              <a:r>
                <a:rPr lang="en-US" altLang="zh-CN" sz="1200" dirty="0">
                  <a:ea typeface="仿宋_GB2312" pitchFamily="49" charset="-122"/>
                </a:rPr>
                <a:t>M = Multi-lignes</a:t>
              </a:r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7179481" y="2077712"/>
              <a:ext cx="1475645" cy="121591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Fonction spéciale</a:t>
              </a:r>
            </a:p>
            <a:p>
              <a:r>
                <a:rPr lang="en-US" altLang="zh-CN" sz="1200" dirty="0"/>
                <a:t>H--Hui Chang</a:t>
              </a:r>
            </a:p>
            <a:p>
              <a:r>
                <a:rPr lang="en-US" altLang="zh-CN" sz="1200" dirty="0"/>
                <a:t>ST—WHST</a:t>
              </a:r>
            </a:p>
            <a:p>
              <a:r>
                <a:rPr lang="en-US" altLang="zh-CN" sz="1200" dirty="0" err="1"/>
                <a:t>S---Eradar</a:t>
              </a:r>
              <a:endParaRPr lang="en-US" altLang="zh-CN" sz="1200" dirty="0"/>
            </a:p>
            <a:p>
              <a:endParaRPr lang="en-US" altLang="zh-CN" sz="1200" dirty="0"/>
            </a:p>
            <a:p>
              <a:r>
                <a:rPr lang="en-US" altLang="zh-CN" sz="1200" dirty="0"/>
                <a:t>T4---4 voies</a:t>
              </a:r>
            </a:p>
            <a:p>
              <a:r>
                <a:rPr lang="en-US" altLang="zh-CN" sz="1200" dirty="0"/>
                <a:t>M3--300M</a:t>
              </a:r>
            </a:p>
            <a:p>
              <a:endParaRPr lang="en-US" altLang="zh-CN" sz="1335" dirty="0"/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5440426" y="354903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4" name="肘形连接符 141"/>
            <p:cNvCxnSpPr/>
            <p:nvPr/>
          </p:nvCxnSpPr>
          <p:spPr bwMode="auto">
            <a:xfrm rot="16200000" flipH="1">
              <a:off x="4184312" y="2267408"/>
              <a:ext cx="2133615" cy="41667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肘形连接符 141"/>
            <p:cNvCxnSpPr>
              <a:endCxn id="38" idx="2"/>
            </p:cNvCxnSpPr>
            <p:nvPr/>
          </p:nvCxnSpPr>
          <p:spPr bwMode="auto">
            <a:xfrm rot="16200000" flipH="1">
              <a:off x="5138899" y="2096787"/>
              <a:ext cx="1912664" cy="55393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032698" y="4705694"/>
            <a:ext cx="2811262" cy="677108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>
                <a:ea typeface="仿宋_GB2312"/>
              </a:rPr>
              <a:t>Génération 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 génération d'</a:t>
            </a:r>
            <a:r>
              <a:rPr lang="en-US" altLang="zh-CN" sz="12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B=génération à 2</a:t>
            </a:r>
            <a:r>
              <a:rPr lang="en-US" altLang="zh-CN" sz="12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50" name="肘形连接符 141"/>
          <p:cNvCxnSpPr/>
          <p:nvPr/>
        </p:nvCxnSpPr>
        <p:spPr bwMode="auto">
          <a:xfrm rot="16200000" flipH="1">
            <a:off x="8851343" y="2275858"/>
            <a:ext cx="792329" cy="4791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ITS-Radar de circulation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8F71104-2125-4C29-A0B5-431D0DB1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66</a:t>
            </a:fld>
            <a:endParaRPr lang="zh-CN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57694" y="1830915"/>
            <a:ext cx="6472529" cy="2304358"/>
            <a:chOff x="2319629" y="1131590"/>
            <a:chExt cx="4854397" cy="1728269"/>
          </a:xfrm>
        </p:grpSpPr>
        <p:grpSp>
          <p:nvGrpSpPr>
            <p:cNvPr id="8" name="组合 7"/>
            <p:cNvGrpSpPr/>
            <p:nvPr/>
          </p:nvGrpSpPr>
          <p:grpSpPr>
            <a:xfrm>
              <a:off x="2319629" y="1131590"/>
              <a:ext cx="4854397" cy="1728269"/>
              <a:chOff x="803372" y="1086585"/>
              <a:chExt cx="4854397" cy="1728269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4145583" y="108658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</a:p>
            </p:txBody>
          </p:sp>
          <p:sp>
            <p:nvSpPr>
              <p:cNvPr id="5" name="TextBox 69"/>
              <p:cNvSpPr>
                <a:spLocks noChangeArrowheads="1"/>
              </p:cNvSpPr>
              <p:nvPr/>
            </p:nvSpPr>
            <p:spPr bwMode="auto">
              <a:xfrm>
                <a:off x="884381" y="1946244"/>
                <a:ext cx="905732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1" rIns="68580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Marque 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: Dahua</a:t>
                </a:r>
                <a:endParaRPr lang="zh-CN" altLang="en-US" sz="14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TextBox 69"/>
              <p:cNvSpPr>
                <a:spLocks noChangeArrowheads="1"/>
              </p:cNvSpPr>
              <p:nvPr/>
            </p:nvSpPr>
            <p:spPr bwMode="auto">
              <a:xfrm>
                <a:off x="1508301" y="1946244"/>
                <a:ext cx="1010849" cy="53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1" rIns="68580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>
                  <a:buNone/>
                </a:pPr>
                <a:r>
                  <a:rPr lang="en-US" altLang="zh-CN" sz="1400" b="1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Contrôleur intelligent de feux de signalisation</a:t>
                </a: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803372" y="108658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2630736" y="1086585"/>
                <a:ext cx="1268887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036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 bwMode="auto">
              <a:xfrm flipV="1">
                <a:off x="1362004" y="1356585"/>
                <a:ext cx="16702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" name="组合 22"/>
              <p:cNvGrpSpPr/>
              <p:nvPr/>
            </p:nvGrpSpPr>
            <p:grpSpPr>
              <a:xfrm>
                <a:off x="1046399" y="1632061"/>
                <a:ext cx="67500" cy="252000"/>
                <a:chOff x="2686859" y="2864898"/>
                <a:chExt cx="90000" cy="336000"/>
              </a:xfrm>
            </p:grpSpPr>
            <p:cxnSp>
              <p:nvCxnSpPr>
                <p:cNvPr id="41" name="直接连接符 40"/>
                <p:cNvCxnSpPr/>
                <p:nvPr/>
              </p:nvCxnSpPr>
              <p:spPr bwMode="auto">
                <a:xfrm>
                  <a:off x="2731859" y="2864898"/>
                  <a:ext cx="0" cy="33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2" name="椭圆 41"/>
                <p:cNvSpPr/>
                <p:nvPr/>
              </p:nvSpPr>
              <p:spPr bwMode="auto">
                <a:xfrm>
                  <a:off x="2686859" y="309769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 bwMode="auto">
              <a:xfrm>
                <a:off x="1547664" y="1086585"/>
                <a:ext cx="817589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ITRTSC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804932" y="1626586"/>
                <a:ext cx="67500" cy="252000"/>
                <a:chOff x="2344534" y="2857598"/>
                <a:chExt cx="90000" cy="336000"/>
              </a:xfrm>
            </p:grpSpPr>
            <p:cxnSp>
              <p:nvCxnSpPr>
                <p:cNvPr id="39" name="直接连接符 38"/>
                <p:cNvCxnSpPr/>
                <p:nvPr/>
              </p:nvCxnSpPr>
              <p:spPr bwMode="auto">
                <a:xfrm>
                  <a:off x="2398530" y="2857598"/>
                  <a:ext cx="0" cy="33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0" name="椭圆 39"/>
                <p:cNvSpPr/>
                <p:nvPr/>
              </p:nvSpPr>
              <p:spPr bwMode="auto">
                <a:xfrm>
                  <a:off x="2344534" y="309769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583043" y="1902035"/>
                <a:ext cx="2099354" cy="50765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200" tIns="45600" rIns="91200" bIns="456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Spécifications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036=36 canaux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072 = 72 canaux</a:t>
                </a: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3911781" y="2133898"/>
                <a:ext cx="1745988" cy="680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5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Génération de la plateforme</a:t>
                </a:r>
              </a:p>
              <a:p>
                <a:r>
                  <a:rPr lang="en-US" altLang="zh-CN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A=1re génération</a:t>
                </a:r>
                <a:endParaRPr lang="zh-CN" altLang="zh-CN" sz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altLang="zh-CN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 = 2e génération</a:t>
                </a:r>
                <a:endParaRPr lang="zh-CN" altLang="zh-CN" sz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zh-CN" altLang="zh-CN" sz="1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 bwMode="auto">
            <a:xfrm>
              <a:off x="4932040" y="1680076"/>
              <a:ext cx="0" cy="2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椭圆 25"/>
            <p:cNvSpPr/>
            <p:nvPr/>
          </p:nvSpPr>
          <p:spPr bwMode="auto">
            <a:xfrm>
              <a:off x="4891543" y="186015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5931286" y="1671590"/>
              <a:ext cx="554" cy="4426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903489" y="2080273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 flipV="1">
            <a:off x="4207885" y="2190915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接连接符 44"/>
          <p:cNvCxnSpPr/>
          <p:nvPr/>
        </p:nvCxnSpPr>
        <p:spPr bwMode="auto">
          <a:xfrm flipV="1">
            <a:off x="7283873" y="220388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7622944" y="18382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615239" y="3692710"/>
            <a:ext cx="232798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Génération de la plateforme</a:t>
            </a: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= 1re génération</a:t>
            </a:r>
            <a:endParaRPr lang="zh-CN" altLang="zh-C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= 2e génération</a:t>
            </a:r>
            <a:endParaRPr lang="zh-CN" altLang="zh-C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 sz="1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肘形连接符 141"/>
          <p:cNvCxnSpPr/>
          <p:nvPr/>
        </p:nvCxnSpPr>
        <p:spPr bwMode="auto">
          <a:xfrm rot="16200000" flipH="1">
            <a:off x="7979283" y="2585424"/>
            <a:ext cx="1134494" cy="10800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椭圆 49"/>
          <p:cNvSpPr/>
          <p:nvPr/>
        </p:nvSpPr>
        <p:spPr bwMode="auto">
          <a:xfrm>
            <a:off x="9054443" y="3646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Contrôleur de feux de signalisation ITS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CF7DE6-31C0-4F03-81AA-799A8EB9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67</a:t>
            </a:fld>
            <a:endParaRPr lang="zh-CN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AutoShape 10"/>
          <p:cNvCxnSpPr>
            <a:cxnSpLocks noChangeShapeType="1"/>
          </p:cNvCxnSpPr>
          <p:nvPr/>
        </p:nvCxnSpPr>
        <p:spPr bwMode="auto">
          <a:xfrm rot="16200000" flipV="1">
            <a:off x="6656739" y="3437315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2648728" y="3978054"/>
            <a:ext cx="1378844" cy="30777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9" name="AutoShape 10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3154212" y="3171151"/>
            <a:ext cx="702233" cy="56110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4437854" y="3906659"/>
            <a:ext cx="2512168" cy="50321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b="1" kern="0" dirty="0">
                <a:solidFill>
                  <a:prstClr val="black"/>
                </a:solidFill>
                <a:ea typeface="Segoe UI Symbol" panose="020B0502040204020203" pitchFamily="34" charset="0"/>
                <a:cs typeface="Segoe UI" panose="020B0502040204020203" pitchFamily="34" charset="0"/>
              </a:rPr>
              <a:t>Mesure de la vitesse sur autoroute</a:t>
            </a: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8552355" y="3890723"/>
            <a:ext cx="2344655" cy="48244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b="1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Génération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 : 4e génération</a:t>
            </a:r>
          </a:p>
        </p:txBody>
      </p:sp>
      <p:cxnSp>
        <p:nvCxnSpPr>
          <p:cNvPr id="79" name="AutoShape 11"/>
          <p:cNvCxnSpPr>
            <a:cxnSpLocks noChangeShapeType="1"/>
            <a:stCxn id="98" idx="7"/>
            <a:endCxn id="88" idx="2"/>
          </p:cNvCxnSpPr>
          <p:nvPr/>
        </p:nvCxnSpPr>
        <p:spPr bwMode="auto">
          <a:xfrm rot="16200000" flipV="1">
            <a:off x="8240096" y="3179041"/>
            <a:ext cx="625788" cy="46888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矩形 84"/>
          <p:cNvSpPr/>
          <p:nvPr/>
        </p:nvSpPr>
        <p:spPr bwMode="auto">
          <a:xfrm>
            <a:off x="3150125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4732196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HWS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6314266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1600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7899498" y="2380587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椭圆 88"/>
          <p:cNvSpPr/>
          <p:nvPr/>
        </p:nvSpPr>
        <p:spPr bwMode="auto">
          <a:xfrm>
            <a:off x="3191959" y="37816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椭圆 92"/>
          <p:cNvSpPr/>
          <p:nvPr/>
        </p:nvSpPr>
        <p:spPr bwMode="auto">
          <a:xfrm>
            <a:off x="6935795" y="37366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8710610" y="371319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 flipV="1">
            <a:off x="4490063" y="277782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AutoShape 10"/>
          <p:cNvCxnSpPr>
            <a:cxnSpLocks noChangeShapeType="1"/>
          </p:cNvCxnSpPr>
          <p:nvPr/>
        </p:nvCxnSpPr>
        <p:spPr bwMode="auto">
          <a:xfrm rot="16200000" flipV="1">
            <a:off x="5013661" y="3454951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椭圆 106"/>
          <p:cNvSpPr/>
          <p:nvPr/>
        </p:nvSpPr>
        <p:spPr bwMode="auto">
          <a:xfrm>
            <a:off x="5292716" y="375432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6392946" y="3899609"/>
            <a:ext cx="2344655" cy="667106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b="1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Résolution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1600 : 16 MP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800 : 8 MP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Système de mesure de vitesse ITS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EEC01C-57DE-4B1D-B181-8F7926F4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68</a:t>
            </a:fld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80852" y="1251296"/>
            <a:ext cx="10504991" cy="4279363"/>
            <a:chOff x="633300" y="1078181"/>
            <a:chExt cx="8011488" cy="3231744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763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de produits</a:t>
              </a:r>
              <a:endPara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Quatrième génération - LEO+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119437" y="108038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390083" y="107818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311000" y="1086584"/>
              <a:ext cx="1333788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IZ1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88996" y="2231033"/>
              <a:ext cx="1152105" cy="43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Série de produits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SMB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7495" y="2108716"/>
              <a:ext cx="1165376" cy="76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de produit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circulation intelligente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633300" y="2938375"/>
              <a:ext cx="1327620" cy="6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Pixels et résolution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 MP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2688*1520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10049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555381" y="3684103"/>
              <a:ext cx="1728192" cy="45305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de capteur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CMOS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7046633" y="1356584"/>
              <a:ext cx="1910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Attribut de scène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Parking</a:t>
              </a: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07689" y="2740307"/>
              <a:ext cx="1263515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Structure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Pistolet à eau </a:t>
              </a:r>
            </a:p>
          </p:txBody>
        </p:sp>
        <p:cxnSp>
          <p:nvCxnSpPr>
            <p:cNvPr id="106" name="直接连接符 105"/>
            <p:cNvCxnSpPr>
              <a:stCxn id="17" idx="2"/>
              <a:endCxn id="26" idx="0"/>
            </p:cNvCxnSpPr>
            <p:nvPr/>
          </p:nvCxnSpPr>
          <p:spPr bwMode="auto">
            <a:xfrm flipH="1">
              <a:off x="3903672" y="1626585"/>
              <a:ext cx="5014" cy="54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344048" y="3175250"/>
              <a:ext cx="1533703" cy="45305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Apparence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SMB troisième génération</a:t>
              </a: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/>
            <p:nvPr/>
          </p:nvCxnSpPr>
          <p:spPr bwMode="auto">
            <a:xfrm rot="5400000">
              <a:off x="4887401" y="2654042"/>
              <a:ext cx="2153558" cy="98638"/>
            </a:xfrm>
            <a:prstGeom prst="bentConnector3">
              <a:avLst>
                <a:gd name="adj1" fmla="val 3805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 rot="16200000" flipH="1">
              <a:off x="6062429" y="2235029"/>
              <a:ext cx="1479306" cy="256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 bwMode="auto">
          <a:xfrm>
            <a:off x="7460727" y="1251296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8993197" y="393207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>
            <a:stCxn id="49" idx="2"/>
          </p:cNvCxnSpPr>
          <p:nvPr/>
        </p:nvCxnSpPr>
        <p:spPr bwMode="auto">
          <a:xfrm>
            <a:off x="10411385" y="1977472"/>
            <a:ext cx="0" cy="357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10365164" y="2342758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175564" y="2422345"/>
            <a:ext cx="2362092" cy="110775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Fonctionnalités étendues et distance focale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Lumière infrarouge unique intégrée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Focale courte 2,7~11 mm</a:t>
            </a:r>
          </a:p>
        </p:txBody>
      </p:sp>
      <p:sp>
        <p:nvSpPr>
          <p:cNvPr id="51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Caméra </a:t>
            </a:r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ANPR</a:t>
            </a:r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 ITS-Access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F93950-32E5-44AC-8412-4FF738C5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69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4902277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704106" y="13238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855556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750212" y="1323838"/>
            <a:ext cx="860878" cy="7109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690899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487598" y="13238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50025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288488" y="13238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1114430" y="168470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370532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095852" y="13238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 flipV="1">
            <a:off x="8475925" y="168470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/>
          <p:cNvSpPr/>
          <p:nvPr/>
        </p:nvSpPr>
        <p:spPr bwMode="auto">
          <a:xfrm>
            <a:off x="9978001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9661570" y="167802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 flipV="1">
            <a:off x="2131771" y="168470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6546427" y="168470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 flipH="1">
            <a:off x="686576" y="2043010"/>
            <a:ext cx="3022" cy="305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椭圆 39"/>
          <p:cNvSpPr/>
          <p:nvPr/>
        </p:nvSpPr>
        <p:spPr bwMode="auto">
          <a:xfrm>
            <a:off x="631637" y="227943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83566" y="2362865"/>
            <a:ext cx="125291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1446423" y="2419147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 : Réseau </a:t>
            </a:r>
          </a:p>
        </p:txBody>
      </p:sp>
      <p:sp>
        <p:nvSpPr>
          <p:cNvPr id="43" name="椭圆 42"/>
          <p:cNvSpPr/>
          <p:nvPr/>
        </p:nvSpPr>
        <p:spPr bwMode="auto">
          <a:xfrm>
            <a:off x="1977208" y="234038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4" name="肘形连接符 144"/>
          <p:cNvCxnSpPr>
            <a:stCxn id="13" idx="2"/>
            <a:endCxn id="43" idx="2"/>
          </p:cNvCxnSpPr>
          <p:nvPr/>
        </p:nvCxnSpPr>
        <p:spPr bwMode="auto">
          <a:xfrm rot="16200000" flipH="1">
            <a:off x="1683099" y="2091271"/>
            <a:ext cx="341543" cy="24667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肘形连接符 144"/>
          <p:cNvCxnSpPr/>
          <p:nvPr/>
        </p:nvCxnSpPr>
        <p:spPr bwMode="auto">
          <a:xfrm rot="5400000">
            <a:off x="1982412" y="2230468"/>
            <a:ext cx="1094004" cy="726590"/>
          </a:xfrm>
          <a:prstGeom prst="bentConnector3">
            <a:avLst>
              <a:gd name="adj1" fmla="val 99968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文本框 53"/>
          <p:cNvSpPr txBox="1"/>
          <p:nvPr/>
        </p:nvSpPr>
        <p:spPr>
          <a:xfrm>
            <a:off x="509559" y="3063545"/>
            <a:ext cx="2187066" cy="2110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caméra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Caméra cube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: Caméra PT d'intérieur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: Caméra PT d'extérieur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 : Caméra tourelle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 : Caméra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Caméra dôme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: Caméra Floodlight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Caméra à batterie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BF : Caméra bullet à batterie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BH : Caméra PT d'intérieur à batterie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BP : Caméra PT extérieure à batterie</a:t>
            </a:r>
          </a:p>
        </p:txBody>
      </p:sp>
      <p:sp>
        <p:nvSpPr>
          <p:cNvPr id="55" name="椭圆 54"/>
          <p:cNvSpPr/>
          <p:nvPr/>
        </p:nvSpPr>
        <p:spPr bwMode="auto">
          <a:xfrm>
            <a:off x="2129608" y="30891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6" name="直接连接符 55"/>
          <p:cNvCxnSpPr>
            <a:endCxn id="66" idx="0"/>
          </p:cNvCxnSpPr>
          <p:nvPr/>
        </p:nvCxnSpPr>
        <p:spPr bwMode="auto">
          <a:xfrm>
            <a:off x="4475800" y="2060574"/>
            <a:ext cx="0" cy="20247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椭圆 56"/>
          <p:cNvSpPr/>
          <p:nvPr/>
        </p:nvSpPr>
        <p:spPr bwMode="auto">
          <a:xfrm>
            <a:off x="4430800" y="401455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569214" y="3613032"/>
            <a:ext cx="1286058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5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4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3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肘形连接符 144"/>
          <p:cNvCxnSpPr>
            <a:stCxn id="11" idx="2"/>
            <a:endCxn id="60" idx="0"/>
          </p:cNvCxnSpPr>
          <p:nvPr/>
        </p:nvCxnSpPr>
        <p:spPr bwMode="auto">
          <a:xfrm rot="5400000">
            <a:off x="2645769" y="2610312"/>
            <a:ext cx="1569195" cy="43624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椭圆 64"/>
          <p:cNvSpPr/>
          <p:nvPr/>
        </p:nvSpPr>
        <p:spPr bwMode="auto">
          <a:xfrm>
            <a:off x="3171842" y="35507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832771" y="4085299"/>
            <a:ext cx="1286058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Apparence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Apparence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 B Apparence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C Apparence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  <a:endParaRPr kumimoji="0" lang="nn-NO" altLang="zh-CN" sz="10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9" name="肘形连接符 144"/>
          <p:cNvCxnSpPr>
            <a:stCxn id="4" idx="2"/>
            <a:endCxn id="72" idx="0"/>
          </p:cNvCxnSpPr>
          <p:nvPr/>
        </p:nvCxnSpPr>
        <p:spPr bwMode="auto">
          <a:xfrm rot="5400000" flipV="1">
            <a:off x="3803015" y="3503295"/>
            <a:ext cx="3121025" cy="202565"/>
          </a:xfrm>
          <a:prstGeom prst="bentConnector3">
            <a:avLst>
              <a:gd name="adj1" fmla="val 5001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文本框 71"/>
          <p:cNvSpPr txBox="1"/>
          <p:nvPr/>
        </p:nvSpPr>
        <p:spPr>
          <a:xfrm>
            <a:off x="4767265" y="5165015"/>
            <a:ext cx="139353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Par défaut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Réduction des coûts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: Amélioration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Suprême</a:t>
            </a:r>
            <a:endParaRPr kumimoji="0" lang="zh-CN" altLang="en-US" sz="10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5407028" y="511777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>
            <a:off x="6064106" y="2034826"/>
            <a:ext cx="0" cy="10381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椭圆 79"/>
          <p:cNvSpPr/>
          <p:nvPr/>
        </p:nvSpPr>
        <p:spPr bwMode="auto">
          <a:xfrm>
            <a:off x="6024373" y="302395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497028" y="3119827"/>
            <a:ext cx="1511450" cy="47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Identification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: Étranger</a:t>
            </a:r>
          </a:p>
        </p:txBody>
      </p:sp>
      <p:cxnSp>
        <p:nvCxnSpPr>
          <p:cNvPr id="82" name="直接连接符 81"/>
          <p:cNvCxnSpPr>
            <a:stCxn id="6" idx="2"/>
            <a:endCxn id="84" idx="0"/>
          </p:cNvCxnSpPr>
          <p:nvPr/>
        </p:nvCxnSpPr>
        <p:spPr bwMode="auto">
          <a:xfrm>
            <a:off x="7215556" y="2043838"/>
            <a:ext cx="126" cy="1818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椭圆 83"/>
          <p:cNvSpPr/>
          <p:nvPr/>
        </p:nvSpPr>
        <p:spPr bwMode="auto">
          <a:xfrm>
            <a:off x="7170682" y="386214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717065" y="3739345"/>
            <a:ext cx="2652098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d'objectif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Par défaut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Zx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zoom électrique x fois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xZx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x Résolution * zoom électrique x fois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xF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x Résolution Focalisation fixe</a:t>
            </a:r>
            <a:endParaRPr kumimoji="0" lang="zh-CN" altLang="en-US" sz="10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0" name="肘形连接符 144"/>
          <p:cNvCxnSpPr>
            <a:stCxn id="8" idx="2"/>
            <a:endCxn id="96" idx="0"/>
          </p:cNvCxnSpPr>
          <p:nvPr/>
        </p:nvCxnSpPr>
        <p:spPr bwMode="auto">
          <a:xfrm rot="16200000" flipH="1">
            <a:off x="7032459" y="3062277"/>
            <a:ext cx="2587894" cy="5510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文本框 93"/>
          <p:cNvSpPr txBox="1"/>
          <p:nvPr/>
        </p:nvSpPr>
        <p:spPr>
          <a:xfrm>
            <a:off x="7575550" y="4726305"/>
            <a:ext cx="2035175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 commune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Wi-Fi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 : lumière chaude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 : double éclairage intelligent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 : prise en charge de la 4G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5G : prise en charge de la 5G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 : </a:t>
            </a: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 : Surveillance périmétrique (les caméras à batterie ne comportent pas la mention « -PV »)</a:t>
            </a:r>
          </a:p>
        </p:txBody>
      </p:sp>
      <p:sp>
        <p:nvSpPr>
          <p:cNvPr id="96" name="椭圆 95"/>
          <p:cNvSpPr/>
          <p:nvPr/>
        </p:nvSpPr>
        <p:spPr bwMode="auto">
          <a:xfrm>
            <a:off x="8556914" y="46317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3" name="直接连接符 102"/>
          <p:cNvCxnSpPr>
            <a:stCxn id="7" idx="2"/>
          </p:cNvCxnSpPr>
          <p:nvPr/>
        </p:nvCxnSpPr>
        <p:spPr bwMode="auto">
          <a:xfrm flipH="1">
            <a:off x="9174762" y="2034826"/>
            <a:ext cx="5889" cy="692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文本框 106"/>
          <p:cNvSpPr txBox="1"/>
          <p:nvPr/>
        </p:nvSpPr>
        <p:spPr>
          <a:xfrm>
            <a:off x="8732889" y="2779914"/>
            <a:ext cx="1134062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Objectif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0210B : 2,1 mm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 : 2,8 mm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0360B : 3,6 mm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0600B : 6 mm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0800B : 8 mm</a:t>
            </a:r>
          </a:p>
        </p:txBody>
      </p:sp>
      <p:sp>
        <p:nvSpPr>
          <p:cNvPr id="110" name="椭圆 109"/>
          <p:cNvSpPr/>
          <p:nvPr/>
        </p:nvSpPr>
        <p:spPr bwMode="auto">
          <a:xfrm>
            <a:off x="9140372" y="265716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1" name="肘形连接符 141"/>
          <p:cNvCxnSpPr>
            <a:stCxn id="17" idx="2"/>
          </p:cNvCxnSpPr>
          <p:nvPr/>
        </p:nvCxnSpPr>
        <p:spPr bwMode="auto">
          <a:xfrm rot="16200000" flipH="1">
            <a:off x="9903561" y="2478278"/>
            <a:ext cx="1211628" cy="3427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椭圆 118"/>
          <p:cNvSpPr/>
          <p:nvPr/>
        </p:nvSpPr>
        <p:spPr bwMode="auto">
          <a:xfrm>
            <a:off x="10637502" y="319387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41700" y="3374442"/>
            <a:ext cx="2654930" cy="2604770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Attribut supplémentaire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: Par défaut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Génération du matériel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 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deuxième génération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 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Nème génération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Type de batterie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 =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batterie à large plage de températures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XL = batterie haute capacité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Couleur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Cendre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Perle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WizColor : PRO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Région : EUR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Caméra réseau (série sans fil - canal IT)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387F94A8-84B4-4292-B989-3E2282FC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80852" y="1251296"/>
            <a:ext cx="9858591" cy="4233196"/>
            <a:chOff x="633300" y="1078181"/>
            <a:chExt cx="7518520" cy="3196879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4143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de produits</a:t>
              </a:r>
              <a:endPara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Cinquième génération - LEO+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119437" y="108038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390083" y="107818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311000" y="1086584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TF3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88996" y="2231033"/>
              <a:ext cx="1236329" cy="58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Série de produits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détection ponctuelle d'intérieur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détection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55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de produit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circulation intelligente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633300" y="2938375"/>
              <a:ext cx="1327620" cy="61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Pixels et résolution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 MP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2688*1520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10049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555381" y="3684103"/>
              <a:ext cx="1728192" cy="429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de capteur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CMOS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7046633" y="1356584"/>
              <a:ext cx="1910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2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Attribut de scène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Parking</a:t>
              </a: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07689" y="2740307"/>
              <a:ext cx="1202186" cy="56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Structure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Hémisphérique ou sphérique </a:t>
              </a:r>
            </a:p>
          </p:txBody>
        </p:sp>
        <p:cxnSp>
          <p:nvCxnSpPr>
            <p:cNvPr id="106" name="直接连接符 105"/>
            <p:cNvCxnSpPr>
              <a:stCxn id="17" idx="2"/>
              <a:endCxn id="26" idx="0"/>
            </p:cNvCxnSpPr>
            <p:nvPr/>
          </p:nvCxnSpPr>
          <p:spPr bwMode="auto">
            <a:xfrm flipH="1">
              <a:off x="3903672" y="1626585"/>
              <a:ext cx="5014" cy="54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344048" y="3175250"/>
              <a:ext cx="1807772" cy="429813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Apparence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Industrie de deuxième génération</a:t>
              </a: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/>
            <p:nvPr/>
          </p:nvCxnSpPr>
          <p:spPr bwMode="auto">
            <a:xfrm rot="5400000">
              <a:off x="4887401" y="2654042"/>
              <a:ext cx="2153558" cy="98638"/>
            </a:xfrm>
            <a:prstGeom prst="bentConnector3">
              <a:avLst>
                <a:gd name="adj1" fmla="val 3805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 rot="16200000" flipH="1">
              <a:off x="6062429" y="2235029"/>
              <a:ext cx="1479306" cy="256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 bwMode="auto">
          <a:xfrm>
            <a:off x="7460727" y="1251296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8993197" y="393207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>
            <a:stCxn id="49" idx="2"/>
          </p:cNvCxnSpPr>
          <p:nvPr/>
        </p:nvCxnSpPr>
        <p:spPr bwMode="auto">
          <a:xfrm flipH="1">
            <a:off x="9890961" y="1977472"/>
            <a:ext cx="565" cy="3557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9846706" y="2329989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138194" y="2505554"/>
            <a:ext cx="2200781" cy="104619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Fonctionnalité étendue et distance focale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Caméra binoculaire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3,6 mm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10454342" y="1247617"/>
            <a:ext cx="70920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11236836" y="4895335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6" name="肘形连接符 141"/>
          <p:cNvCxnSpPr/>
          <p:nvPr/>
        </p:nvCxnSpPr>
        <p:spPr bwMode="auto">
          <a:xfrm rot="16200000" flipH="1">
            <a:off x="9581193" y="3195437"/>
            <a:ext cx="2932670" cy="467125"/>
          </a:xfrm>
          <a:prstGeom prst="bentConnector3">
            <a:avLst>
              <a:gd name="adj1" fmla="val 1659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10570059" y="4954955"/>
            <a:ext cx="1621941" cy="58453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Alimentation</a:t>
            </a:r>
            <a:endParaRPr lang="en-US" altLang="zh-CN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 standard</a:t>
            </a:r>
          </a:p>
        </p:txBody>
      </p:sp>
      <p:sp>
        <p:nvSpPr>
          <p:cNvPr id="5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Caméra de détection ponctuelle ITS-4MP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D020C40-BCE9-4A67-A80B-89576058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70</a:t>
            </a:fld>
            <a:endParaRPr lang="zh-CN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03857" y="1251296"/>
            <a:ext cx="10235767" cy="4233196"/>
            <a:chOff x="803372" y="1078181"/>
            <a:chExt cx="7806168" cy="3196879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4143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de produits</a:t>
              </a:r>
              <a:endPara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Première génération - CV22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119437" y="108038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390083" y="107818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275752" y="1092061"/>
              <a:ext cx="1333788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Z1050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88996" y="2231033"/>
              <a:ext cx="1626967" cy="61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Série de produits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détection extérieure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détection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166121" cy="69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de produit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Caméra de circulation intelligente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812059" y="2921324"/>
              <a:ext cx="1327620" cy="61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Pixels et résolution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 MP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2688*1520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10049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555381" y="3684103"/>
              <a:ext cx="1728192" cy="429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de capteur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CMOS haut de gamme à faible luminosité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 flipV="1">
              <a:off x="7035413" y="1356584"/>
              <a:ext cx="20228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2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Attribut de scène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Parking</a:t>
              </a: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07689" y="2740307"/>
              <a:ext cx="1202186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Structure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Pistolet étanche </a:t>
              </a:r>
            </a:p>
          </p:txBody>
        </p:sp>
        <p:cxnSp>
          <p:nvCxnSpPr>
            <p:cNvPr id="106" name="直接连接符 105"/>
            <p:cNvCxnSpPr>
              <a:stCxn id="17" idx="2"/>
              <a:endCxn id="26" idx="0"/>
            </p:cNvCxnSpPr>
            <p:nvPr/>
          </p:nvCxnSpPr>
          <p:spPr bwMode="auto">
            <a:xfrm flipH="1">
              <a:off x="3903672" y="1626585"/>
              <a:ext cx="5014" cy="54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344047" y="3175250"/>
              <a:ext cx="1722670" cy="429813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Apparence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Première génération dans l'industrie</a:t>
              </a: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/>
            <p:nvPr/>
          </p:nvCxnSpPr>
          <p:spPr bwMode="auto">
            <a:xfrm rot="5400000">
              <a:off x="4887401" y="2654042"/>
              <a:ext cx="2153558" cy="98638"/>
            </a:xfrm>
            <a:prstGeom prst="bentConnector3">
              <a:avLst>
                <a:gd name="adj1" fmla="val 3805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 rot="16200000" flipH="1">
              <a:off x="6062429" y="2235029"/>
              <a:ext cx="1479306" cy="256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 bwMode="auto">
          <a:xfrm>
            <a:off x="7460727" y="1251296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8993197" y="393207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>
            <a:stCxn id="49" idx="2"/>
          </p:cNvCxnSpPr>
          <p:nvPr/>
        </p:nvCxnSpPr>
        <p:spPr bwMode="auto">
          <a:xfrm>
            <a:off x="10365164" y="1984725"/>
            <a:ext cx="0" cy="357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10320909" y="2344196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611383" y="2474965"/>
            <a:ext cx="2147313" cy="56914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Distance focale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11 mm–46,5 mm</a:t>
            </a:r>
          </a:p>
        </p:txBody>
      </p:sp>
      <p:sp>
        <p:nvSpPr>
          <p:cNvPr id="51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Caméra de détection ponctuelle ITS-4MP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3A0838-627D-4B75-9076-F9280102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71</a:t>
            </a:fld>
            <a:endParaRPr lang="zh-CN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48170" y="1255715"/>
            <a:ext cx="9837353" cy="4206678"/>
            <a:chOff x="593533" y="1086585"/>
            <a:chExt cx="7502323" cy="3176854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2981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de bras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Bras pliable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739593" y="109082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368339" y="1092950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263994" y="1629358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227852" y="265457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618743" y="109082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407828" y="1094475"/>
              <a:ext cx="540001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593533" y="2193188"/>
              <a:ext cx="905732" cy="2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Dahua</a:t>
              </a:r>
              <a:endParaRPr lang="zh-CN" altLang="en-US" sz="1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0" y="2193188"/>
              <a:ext cx="1383754" cy="5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de produit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Gestion intelligente du stationnement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2124275" y="2851878"/>
              <a:ext cx="1327620" cy="55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Dispositif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de contrôle d'entrée et de sortie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IPM 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2720585" y="278437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16200000" flipH="1">
              <a:off x="2084952" y="2126274"/>
              <a:ext cx="1165115" cy="16573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723703" y="3644976"/>
              <a:ext cx="1728192" cy="429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Sous-catégorie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Barrière</a:t>
              </a:r>
              <a:endPara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3519496" y="1351648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6203814" y="1374316"/>
              <a:ext cx="1910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2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Structure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Réservé </a:t>
              </a: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256048" y="2200944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779903" y="356182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617075" y="2747465"/>
              <a:ext cx="1560688" cy="42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de produits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Deuxième génération</a:t>
              </a:r>
            </a:p>
          </p:txBody>
        </p: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561965" y="3210870"/>
              <a:ext cx="1533703" cy="42981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Direction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Droite</a:t>
              </a: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6104098" y="374252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/>
            <p:nvPr/>
          </p:nvCxnSpPr>
          <p:spPr bwMode="auto">
            <a:xfrm rot="16200000" flipH="1">
              <a:off x="4945180" y="2558602"/>
              <a:ext cx="2119210" cy="2661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>
              <a:stCxn id="49" idx="2"/>
            </p:cNvCxnSpPr>
            <p:nvPr/>
          </p:nvCxnSpPr>
          <p:spPr bwMode="auto">
            <a:xfrm rot="16200000" flipH="1">
              <a:off x="6069851" y="2242451"/>
              <a:ext cx="1468208" cy="25225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 bwMode="auto">
          <a:xfrm>
            <a:off x="6121900" y="1266391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8612659" y="3932072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9278839" y="1979389"/>
            <a:ext cx="0" cy="3009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9234584" y="498902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8559419" y="5208218"/>
            <a:ext cx="3285836" cy="56914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Longueur du bras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Bras principal 1,5 m + bras auxiliaire 1,5 m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8781255" y="1265366"/>
            <a:ext cx="1095129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M1515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10213440" y="1246828"/>
            <a:ext cx="708071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T09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1006355" y="1246828"/>
            <a:ext cx="989901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AC110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3" name="直接连接符 102"/>
          <p:cNvCxnSpPr/>
          <p:nvPr/>
        </p:nvCxnSpPr>
        <p:spPr bwMode="auto">
          <a:xfrm>
            <a:off x="9954953" y="1636718"/>
            <a:ext cx="1736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接连接符 103"/>
          <p:cNvCxnSpPr/>
          <p:nvPr/>
        </p:nvCxnSpPr>
        <p:spPr bwMode="auto">
          <a:xfrm>
            <a:off x="4827448" y="1980454"/>
            <a:ext cx="2342" cy="347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10567475" y="1970760"/>
            <a:ext cx="0" cy="13612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接连接符 106"/>
          <p:cNvCxnSpPr/>
          <p:nvPr/>
        </p:nvCxnSpPr>
        <p:spPr bwMode="auto">
          <a:xfrm>
            <a:off x="11498963" y="1970760"/>
            <a:ext cx="2342" cy="347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椭圆 107"/>
          <p:cNvSpPr/>
          <p:nvPr/>
        </p:nvSpPr>
        <p:spPr bwMode="auto">
          <a:xfrm>
            <a:off x="4777991" y="2321538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3918205" y="2385595"/>
            <a:ext cx="174083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Attribut industriel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Industrie haut de gamme</a:t>
            </a:r>
          </a:p>
        </p:txBody>
      </p:sp>
      <p:sp>
        <p:nvSpPr>
          <p:cNvPr id="111" name="椭圆 110"/>
          <p:cNvSpPr/>
          <p:nvPr/>
        </p:nvSpPr>
        <p:spPr bwMode="auto">
          <a:xfrm>
            <a:off x="11454708" y="2321538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2" name="椭圆 111"/>
          <p:cNvSpPr/>
          <p:nvPr/>
        </p:nvSpPr>
        <p:spPr bwMode="auto">
          <a:xfrm>
            <a:off x="10523220" y="3331992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10850584" y="2492138"/>
            <a:ext cx="2011054" cy="56914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Alimentation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 110V</a:t>
            </a:r>
          </a:p>
        </p:txBody>
      </p:sp>
      <p:sp>
        <p:nvSpPr>
          <p:cNvPr id="115" name="Text Box 6"/>
          <p:cNvSpPr txBox="1">
            <a:spLocks noChangeArrowheads="1"/>
          </p:cNvSpPr>
          <p:nvPr/>
        </p:nvSpPr>
        <p:spPr bwMode="auto">
          <a:xfrm>
            <a:off x="10165826" y="3449362"/>
            <a:ext cx="2011054" cy="56914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Temps de levage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0,9 s</a:t>
            </a:r>
          </a:p>
        </p:txBody>
      </p:sp>
      <p:sp>
        <p:nvSpPr>
          <p:cNvPr id="58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Barrière d'accès ITS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E552B-26DA-4CCA-B759-D98C8740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72</a:t>
            </a:fld>
            <a:endParaRPr lang="zh-CN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048682" y="1491927"/>
            <a:ext cx="10143318" cy="4504042"/>
            <a:chOff x="360193" y="1078180"/>
            <a:chExt cx="7735663" cy="3401420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4143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de bras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Bras pliable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820229" y="1078180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493529" y="1080386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>
              <a:stCxn id="19" idx="2"/>
            </p:cNvCxnSpPr>
            <p:nvPr/>
          </p:nvCxnSpPr>
          <p:spPr bwMode="auto">
            <a:xfrm flipH="1">
              <a:off x="4755420" y="1620386"/>
              <a:ext cx="8539" cy="9037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4721670" y="251276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176251" y="1078181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360193" y="2193188"/>
              <a:ext cx="1429919" cy="55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de produit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Gestion intelligente du stationnement</a:t>
              </a: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2978727" y="2260116"/>
              <a:ext cx="965292" cy="41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Barrière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Barrière</a:t>
              </a:r>
              <a:endPara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434264" y="2784265"/>
              <a:ext cx="1429919" cy="55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Dispositif</a:t>
              </a: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de contrôle d'entrée et de sortie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2550921" y="4067034"/>
              <a:ext cx="2100000" cy="41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Sous-catégorie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Barrière</a:t>
              </a:r>
              <a:endPara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188823" y="108174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IPM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2836377" y="1348181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488386" y="108488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731024" y="1632062"/>
              <a:ext cx="67500" cy="1137856"/>
              <a:chOff x="2245990" y="2864898"/>
              <a:chExt cx="90000" cy="1517141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282472" y="2864898"/>
                <a:ext cx="9270" cy="14227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245990" y="429203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2835564" y="391080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081020" y="1084886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308111" y="214290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>
              <a:off x="5790374" y="1354886"/>
              <a:ext cx="1428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480522" y="3491311"/>
              <a:ext cx="1695730" cy="56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Attribut industriel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Barrière à fréquence variable haut de gamme pour l'industrie</a:t>
              </a:r>
            </a:p>
          </p:txBody>
        </p:sp>
        <p:cxnSp>
          <p:nvCxnSpPr>
            <p:cNvPr id="94" name="肘形连接符 144"/>
            <p:cNvCxnSpPr>
              <a:stCxn id="18" idx="2"/>
            </p:cNvCxnSpPr>
            <p:nvPr/>
          </p:nvCxnSpPr>
          <p:spPr bwMode="auto">
            <a:xfrm rot="5400000">
              <a:off x="3050633" y="2504970"/>
              <a:ext cx="1926817" cy="15323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108608" y="2550581"/>
              <a:ext cx="1537299" cy="42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de produit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Deuxième génération</a:t>
              </a:r>
            </a:p>
          </p:txBody>
        </p:sp>
        <p:cxnSp>
          <p:nvCxnSpPr>
            <p:cNvPr id="106" name="直接连接符 105"/>
            <p:cNvCxnSpPr>
              <a:stCxn id="17" idx="2"/>
            </p:cNvCxnSpPr>
            <p:nvPr/>
          </p:nvCxnSpPr>
          <p:spPr bwMode="auto">
            <a:xfrm flipH="1">
              <a:off x="3341862" y="1624886"/>
              <a:ext cx="9589" cy="5175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5881111" y="3784763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>
              <a:stCxn id="47" idx="2"/>
            </p:cNvCxnSpPr>
            <p:nvPr/>
          </p:nvCxnSpPr>
          <p:spPr bwMode="auto">
            <a:xfrm rot="16200000" flipH="1">
              <a:off x="4599792" y="2465070"/>
              <a:ext cx="2161959" cy="468180"/>
            </a:xfrm>
            <a:prstGeom prst="bentConnector3">
              <a:avLst>
                <a:gd name="adj1" fmla="val 39446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矩形 64"/>
          <p:cNvSpPr/>
          <p:nvPr/>
        </p:nvSpPr>
        <p:spPr bwMode="auto">
          <a:xfrm>
            <a:off x="9450782" y="1491926"/>
            <a:ext cx="1147135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M1515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肘形连接符 141"/>
          <p:cNvCxnSpPr/>
          <p:nvPr/>
        </p:nvCxnSpPr>
        <p:spPr bwMode="auto">
          <a:xfrm rot="16200000" flipH="1">
            <a:off x="10034819" y="2224026"/>
            <a:ext cx="814076" cy="7977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2"/>
          <p:cNvSpPr>
            <a:spLocks noChangeArrowheads="1"/>
          </p:cNvSpPr>
          <p:nvPr/>
        </p:nvSpPr>
        <p:spPr bwMode="auto">
          <a:xfrm>
            <a:off x="10194347" y="3177618"/>
            <a:ext cx="2000541" cy="7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Longueur du bras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Bras principal 1,5 m + bras auxiliaire 1,5 m</a:t>
            </a:r>
            <a:endParaRPr lang="zh-CN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5" name="肘形连接符 141"/>
          <p:cNvCxnSpPr/>
          <p:nvPr/>
        </p:nvCxnSpPr>
        <p:spPr bwMode="auto">
          <a:xfrm rot="16200000" flipH="1">
            <a:off x="3549501" y="3449508"/>
            <a:ext cx="3020514" cy="553202"/>
          </a:xfrm>
          <a:prstGeom prst="bentConnector3">
            <a:avLst>
              <a:gd name="adj1" fmla="val 20538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椭圆 87"/>
          <p:cNvSpPr/>
          <p:nvPr/>
        </p:nvSpPr>
        <p:spPr bwMode="auto">
          <a:xfrm>
            <a:off x="10796468" y="3029930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3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Bras pliable ITS 1,5 m-1,5 m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205839-7F8A-4647-A39D-35DAD714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73</a:t>
            </a:fld>
            <a:endParaRPr lang="zh-CN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629796" y="1491928"/>
            <a:ext cx="9562204" cy="4279363"/>
            <a:chOff x="803372" y="1078181"/>
            <a:chExt cx="7292484" cy="3231744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763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Direction/Étage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Aller simple/un étage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820230" y="1086585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493529" y="1080386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>
              <a:stCxn id="19" idx="2"/>
            </p:cNvCxnSpPr>
            <p:nvPr/>
          </p:nvCxnSpPr>
          <p:spPr bwMode="auto">
            <a:xfrm flipH="1">
              <a:off x="4755420" y="1620386"/>
              <a:ext cx="8539" cy="9037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4721670" y="251276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176251" y="1078181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Marque 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2787437" y="2239667"/>
              <a:ext cx="1626967" cy="41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Sous-catégorie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Écran d'orientation</a:t>
              </a:r>
              <a:endParaRPr lang="zh-CN" alt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76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de produit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Gestion intelligente du stationnement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1220534" y="3108049"/>
              <a:ext cx="2100000" cy="41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Catégorie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Dispositif de gestion de guidage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PG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IPM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10049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矩形 16"/>
            <p:cNvSpPr/>
            <p:nvPr/>
          </p:nvSpPr>
          <p:spPr bwMode="auto">
            <a:xfrm>
              <a:off x="2919871" y="1086585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158856" y="217351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>
              <a:off x="3564330" y="1356586"/>
              <a:ext cx="1428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2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Attribut d'écran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Guidage intérieur</a:t>
              </a:r>
            </a:p>
          </p:txBody>
        </p:sp>
        <p:cxnSp>
          <p:nvCxnSpPr>
            <p:cNvPr id="94" name="肘形连接符 144"/>
            <p:cNvCxnSpPr>
              <a:stCxn id="18" idx="2"/>
            </p:cNvCxnSpPr>
            <p:nvPr/>
          </p:nvCxnSpPr>
          <p:spPr bwMode="auto">
            <a:xfrm rot="5400000">
              <a:off x="3050634" y="2513375"/>
              <a:ext cx="1926817" cy="15323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108608" y="2550581"/>
              <a:ext cx="1537299" cy="429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Génération de produits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Première génération</a:t>
              </a:r>
            </a:p>
          </p:txBody>
        </p:sp>
        <p:cxnSp>
          <p:nvCxnSpPr>
            <p:cNvPr id="106" name="直接连接符 105"/>
            <p:cNvCxnSpPr>
              <a:stCxn id="17" idx="2"/>
              <a:endCxn id="26" idx="0"/>
            </p:cNvCxnSpPr>
            <p:nvPr/>
          </p:nvCxnSpPr>
          <p:spPr bwMode="auto">
            <a:xfrm>
              <a:off x="3190302" y="1626585"/>
              <a:ext cx="2304" cy="5469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>
              <a:stCxn id="47" idx="2"/>
            </p:cNvCxnSpPr>
            <p:nvPr/>
          </p:nvCxnSpPr>
          <p:spPr bwMode="auto">
            <a:xfrm rot="16200000" flipH="1">
              <a:off x="4599792" y="2465070"/>
              <a:ext cx="2161959" cy="468180"/>
            </a:xfrm>
            <a:prstGeom prst="bentConnector3">
              <a:avLst>
                <a:gd name="adj1" fmla="val 39446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Écran de guidage intérieur ITS (une couche)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320DCA-A397-4813-8E18-BB8F5B9F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74</a:t>
            </a:fld>
            <a:endParaRPr lang="zh-CN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AutoShape 10"/>
          <p:cNvCxnSpPr>
            <a:cxnSpLocks noChangeShapeType="1"/>
          </p:cNvCxnSpPr>
          <p:nvPr/>
        </p:nvCxnSpPr>
        <p:spPr bwMode="auto">
          <a:xfrm rot="16200000" flipV="1">
            <a:off x="5180899" y="2870873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10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1678372" y="2604709"/>
            <a:ext cx="702233" cy="56110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11"/>
          <p:cNvCxnSpPr>
            <a:cxnSpLocks noChangeShapeType="1"/>
            <a:stCxn id="98" idx="0"/>
          </p:cNvCxnSpPr>
          <p:nvPr/>
        </p:nvCxnSpPr>
        <p:spPr bwMode="auto">
          <a:xfrm rot="16200000">
            <a:off x="5452110" y="3835400"/>
            <a:ext cx="2781300" cy="3175"/>
          </a:xfrm>
          <a:prstGeom prst="bentConnector2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矩形 84"/>
          <p:cNvSpPr/>
          <p:nvPr/>
        </p:nvSpPr>
        <p:spPr bwMode="auto">
          <a:xfrm>
            <a:off x="1674285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256356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4838426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A070E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6423658" y="1814145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H1D 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椭圆 88"/>
          <p:cNvSpPr/>
          <p:nvPr/>
        </p:nvSpPr>
        <p:spPr bwMode="auto">
          <a:xfrm>
            <a:off x="1716119" y="3215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椭圆 92"/>
          <p:cNvSpPr/>
          <p:nvPr/>
        </p:nvSpPr>
        <p:spPr bwMode="auto">
          <a:xfrm>
            <a:off x="5459955" y="3170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6797708" y="522576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 flipV="1">
            <a:off x="3000859" y="2176401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AutoShape 10"/>
          <p:cNvCxnSpPr>
            <a:cxnSpLocks noChangeShapeType="1"/>
          </p:cNvCxnSpPr>
          <p:nvPr/>
        </p:nvCxnSpPr>
        <p:spPr bwMode="auto">
          <a:xfrm rot="16200000" flipV="1">
            <a:off x="3537821" y="2888509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椭圆 106"/>
          <p:cNvSpPr/>
          <p:nvPr/>
        </p:nvSpPr>
        <p:spPr bwMode="auto">
          <a:xfrm>
            <a:off x="3816876" y="318787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 flipV="1">
            <a:off x="4593455" y="2174145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 flipV="1">
            <a:off x="6155446" y="217414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7352776" y="217414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矩形 22"/>
          <p:cNvSpPr/>
          <p:nvPr/>
        </p:nvSpPr>
        <p:spPr bwMode="auto">
          <a:xfrm>
            <a:off x="7651968" y="1814143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AutoShape 10"/>
          <p:cNvCxnSpPr>
            <a:cxnSpLocks noChangeShapeType="1"/>
          </p:cNvCxnSpPr>
          <p:nvPr/>
        </p:nvCxnSpPr>
        <p:spPr bwMode="auto">
          <a:xfrm rot="16200000" flipV="1">
            <a:off x="7763866" y="2888508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椭圆 24"/>
          <p:cNvSpPr/>
          <p:nvPr/>
        </p:nvSpPr>
        <p:spPr bwMode="auto">
          <a:xfrm>
            <a:off x="8085305" y="3170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54797" y="3305183"/>
            <a:ext cx="1378844" cy="30777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760733" y="3277877"/>
            <a:ext cx="1777690" cy="52197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Solution de charge intelligente</a:t>
            </a:r>
            <a:endParaRPr lang="zh-CN" altLang="en-US" sz="1400" b="1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71110" y="3305242"/>
            <a:ext cx="1777690" cy="1200329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 </a:t>
            </a:r>
            <a:r>
              <a:rPr lang="zh-CN" altLang="en-US" sz="12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Chargeur CA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035 : 3,5 kW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070 : 7 kW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110 : 11 kW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220 : 22 kW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E : Norme de type 2</a:t>
            </a:r>
            <a:endParaRPr lang="zh-CN" altLang="en-US" sz="12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224270" y="5315585"/>
            <a:ext cx="2479675" cy="122809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usage domestique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B : Usage professionnel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 : Version standard 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2 : Version professionnelle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D : Distribution</a:t>
            </a:r>
            <a:endParaRPr lang="zh-CN" altLang="en-US" sz="12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618655" y="3302918"/>
            <a:ext cx="1777690" cy="276999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 = Version avec prise</a:t>
            </a:r>
            <a:endParaRPr lang="zh-CN" altLang="en-US" sz="12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Chargeur ICS-AC EV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981A32-074E-4A64-A895-4912E994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75</a:t>
            </a:fld>
            <a:endParaRPr lang="zh-CN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AutoShape 10"/>
          <p:cNvCxnSpPr>
            <a:cxnSpLocks noChangeShapeType="1"/>
          </p:cNvCxnSpPr>
          <p:nvPr/>
        </p:nvCxnSpPr>
        <p:spPr bwMode="auto">
          <a:xfrm rot="16200000" flipV="1">
            <a:off x="5180899" y="2870873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10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1678372" y="2604709"/>
            <a:ext cx="702233" cy="56110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11"/>
          <p:cNvCxnSpPr>
            <a:cxnSpLocks noChangeShapeType="1"/>
          </p:cNvCxnSpPr>
          <p:nvPr/>
        </p:nvCxnSpPr>
        <p:spPr bwMode="auto">
          <a:xfrm rot="16200000">
            <a:off x="5532535" y="3833523"/>
            <a:ext cx="2781300" cy="3175"/>
          </a:xfrm>
          <a:prstGeom prst="bentConnector2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矩形 84"/>
          <p:cNvSpPr/>
          <p:nvPr/>
        </p:nvSpPr>
        <p:spPr bwMode="auto">
          <a:xfrm>
            <a:off x="1674285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256356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4838426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DXXXX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6423658" y="1814145"/>
            <a:ext cx="99909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D161E 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椭圆 88"/>
          <p:cNvSpPr/>
          <p:nvPr/>
        </p:nvSpPr>
        <p:spPr bwMode="auto">
          <a:xfrm>
            <a:off x="1716119" y="3215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椭圆 92"/>
          <p:cNvSpPr/>
          <p:nvPr/>
        </p:nvSpPr>
        <p:spPr bwMode="auto">
          <a:xfrm>
            <a:off x="5459955" y="3170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6876611" y="522576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 flipV="1">
            <a:off x="3000859" y="2176401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AutoShape 10"/>
          <p:cNvCxnSpPr>
            <a:cxnSpLocks noChangeShapeType="1"/>
          </p:cNvCxnSpPr>
          <p:nvPr/>
        </p:nvCxnSpPr>
        <p:spPr bwMode="auto">
          <a:xfrm rot="16200000" flipV="1">
            <a:off x="3537821" y="2888509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椭圆 106"/>
          <p:cNvSpPr/>
          <p:nvPr/>
        </p:nvSpPr>
        <p:spPr bwMode="auto">
          <a:xfrm>
            <a:off x="3816876" y="318787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 flipV="1">
            <a:off x="4593455" y="2174145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 flipV="1">
            <a:off x="6155446" y="217414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7475239" y="217414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矩形 22"/>
          <p:cNvSpPr/>
          <p:nvPr/>
        </p:nvSpPr>
        <p:spPr bwMode="auto">
          <a:xfrm>
            <a:off x="7774431" y="1814143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AutoShape 10"/>
          <p:cNvCxnSpPr>
            <a:cxnSpLocks noChangeShapeType="1"/>
          </p:cNvCxnSpPr>
          <p:nvPr/>
        </p:nvCxnSpPr>
        <p:spPr bwMode="auto">
          <a:xfrm rot="16200000" flipV="1">
            <a:off x="7886329" y="2888508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椭圆 24"/>
          <p:cNvSpPr/>
          <p:nvPr/>
        </p:nvSpPr>
        <p:spPr bwMode="auto">
          <a:xfrm>
            <a:off x="8207768" y="3170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54797" y="3305183"/>
            <a:ext cx="1378844" cy="30777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760733" y="3277877"/>
            <a:ext cx="1777690" cy="52197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Solution de recharge intelligente</a:t>
            </a:r>
            <a:endParaRPr lang="zh-CN" altLang="en-US" sz="1400" b="1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74453" y="3305242"/>
            <a:ext cx="1777690" cy="46166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prstClr val="black"/>
                </a:solidFill>
                <a:ea typeface="宋体" pitchFamily="2" charset="-122"/>
                <a:cs typeface="Segoe UI" panose="020B0502040204020203" pitchFamily="34" charset="0"/>
              </a:rPr>
              <a:t>D : Station de recharge CC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prstClr val="black"/>
                </a:solidFill>
                <a:ea typeface="宋体" charset="0"/>
                <a:cs typeface="Segoe UI" panose="020B0502040204020203" pitchFamily="34" charset="0"/>
              </a:rPr>
              <a:t>XXXX : puissance nominale</a:t>
            </a:r>
            <a:endParaRPr lang="zh-CN" altLang="en-US" sz="12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224270" y="5315585"/>
            <a:ext cx="2479675" cy="122809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prstClr val="black"/>
                </a:solidFill>
                <a:ea typeface="宋体" pitchFamily="2" charset="-122"/>
                <a:cs typeface="Segoe UI" panose="020B0502040204020203" pitchFamily="34" charset="0"/>
              </a:rPr>
              <a:t>D : double connecteur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prstClr val="black"/>
                </a:solidFill>
                <a:ea typeface="宋体" charset="0"/>
                <a:cs typeface="Segoe UI" panose="020B0502040204020203" pitchFamily="34" charset="0"/>
              </a:rPr>
              <a:t>1 : /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prstClr val="black"/>
                </a:solidFill>
                <a:ea typeface="宋体" charset="0"/>
                <a:cs typeface="Segoe UI" panose="020B0502040204020203" pitchFamily="34" charset="0"/>
              </a:rPr>
              <a:t>6 : type standard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prstClr val="black"/>
                </a:solidFill>
                <a:ea typeface="宋体" charset="0"/>
                <a:cs typeface="Segoe UI" panose="020B0502040204020203" pitchFamily="34" charset="0"/>
              </a:rPr>
              <a:t>1 : série d'apparence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prstClr val="black"/>
                </a:solidFill>
                <a:ea typeface="宋体" charset="0"/>
                <a:cs typeface="Segoe UI" panose="020B0502040204020203" pitchFamily="34" charset="0"/>
              </a:rPr>
              <a:t>E : connecteur CCS 2</a:t>
            </a:r>
            <a:endParaRPr lang="zh-CN" altLang="en-US" sz="12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75239" y="3304640"/>
            <a:ext cx="2530067" cy="276999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200" dirty="0">
                <a:solidFill>
                  <a:prstClr val="black"/>
                </a:solidFill>
                <a:ea typeface="宋体" pitchFamily="2" charset="-122"/>
                <a:cs typeface="Segoe UI" panose="020B0502040204020203" pitchFamily="34" charset="0"/>
              </a:rPr>
              <a:t>T : avec système de gestion des câbles</a:t>
            </a:r>
            <a:endParaRPr lang="zh-CN" altLang="en-US" sz="1200" dirty="0">
              <a:solidFill>
                <a:prstClr val="black"/>
              </a:solidFill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Chargeur ICS-DC EV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4935F8-117E-4D56-AFC6-F87FBB8D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76</a:t>
            </a:fld>
            <a:endParaRPr lang="zh-CN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 bwMode="auto">
          <a:xfrm>
            <a:off x="1568397" y="2220132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150468" y="2220132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Dvolt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4732538" y="2220132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Cloud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6317770" y="2220132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 flipV="1">
            <a:off x="2908335" y="261736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7469592" y="2220132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8589732" y="2220132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 flipV="1">
            <a:off x="4441410" y="2580131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接连接符 25"/>
          <p:cNvCxnSpPr/>
          <p:nvPr/>
        </p:nvCxnSpPr>
        <p:spPr bwMode="auto">
          <a:xfrm flipV="1">
            <a:off x="6049558" y="258013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/>
          <p:nvPr/>
        </p:nvCxnSpPr>
        <p:spPr bwMode="auto">
          <a:xfrm flipV="1">
            <a:off x="7201380" y="258013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8294638" y="258013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69"/>
          <p:cNvSpPr>
            <a:spLocks noChangeArrowheads="1"/>
          </p:cNvSpPr>
          <p:nvPr/>
        </p:nvSpPr>
        <p:spPr bwMode="auto">
          <a:xfrm>
            <a:off x="1911075" y="3338494"/>
            <a:ext cx="736875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2203849" y="2951333"/>
            <a:ext cx="0" cy="3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椭圆 31"/>
          <p:cNvSpPr/>
          <p:nvPr/>
        </p:nvSpPr>
        <p:spPr bwMode="auto">
          <a:xfrm>
            <a:off x="2158849" y="31904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3788809" y="2951333"/>
            <a:ext cx="0" cy="3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椭圆 33"/>
          <p:cNvSpPr/>
          <p:nvPr/>
        </p:nvSpPr>
        <p:spPr bwMode="auto">
          <a:xfrm>
            <a:off x="3743809" y="31904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5" name="TextBox 69"/>
          <p:cNvSpPr>
            <a:spLocks noChangeArrowheads="1"/>
          </p:cNvSpPr>
          <p:nvPr/>
        </p:nvSpPr>
        <p:spPr bwMode="auto">
          <a:xfrm>
            <a:off x="2839910" y="3338493"/>
            <a:ext cx="2336720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Chargeur externe de marque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69"/>
          <p:cNvSpPr>
            <a:spLocks noChangeArrowheads="1"/>
          </p:cNvSpPr>
          <p:nvPr/>
        </p:nvSpPr>
        <p:spPr bwMode="auto">
          <a:xfrm>
            <a:off x="4170170" y="4483645"/>
            <a:ext cx="1646430" cy="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</a:t>
            </a:r>
            <a:r>
              <a:rPr lang="en-US" altLang="zh-CN" sz="14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 produit </a:t>
            </a:r>
            <a:r>
              <a:rPr lang="it-IT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Cloud</a:t>
            </a:r>
          </a:p>
        </p:txBody>
      </p:sp>
      <p:sp>
        <p:nvSpPr>
          <p:cNvPr id="39" name="TextBox 48"/>
          <p:cNvSpPr txBox="1"/>
          <p:nvPr/>
        </p:nvSpPr>
        <p:spPr>
          <a:xfrm>
            <a:off x="5716059" y="3398502"/>
            <a:ext cx="21052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Identification du produit 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AC - Courant alternatif DC - Courant continu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OC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-Commande </a:t>
            </a:r>
            <a:endParaRPr lang="en-US" altLang="zh-CN" sz="1200" dirty="0">
              <a:latin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6691821" y="32761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4858431" y="435674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9" name="AutoShape 10"/>
          <p:cNvCxnSpPr>
            <a:cxnSpLocks noChangeShapeType="1"/>
          </p:cNvCxnSpPr>
          <p:nvPr/>
        </p:nvCxnSpPr>
        <p:spPr bwMode="auto">
          <a:xfrm rot="5400000" flipH="1" flipV="1">
            <a:off x="4450440" y="3416808"/>
            <a:ext cx="1395221" cy="490254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49"/>
          <p:cNvCxnSpPr/>
          <p:nvPr/>
        </p:nvCxnSpPr>
        <p:spPr bwMode="auto">
          <a:xfrm>
            <a:off x="6736821" y="2940132"/>
            <a:ext cx="0" cy="3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椭圆 50"/>
          <p:cNvSpPr/>
          <p:nvPr/>
        </p:nvSpPr>
        <p:spPr bwMode="auto">
          <a:xfrm>
            <a:off x="7877361" y="4479194"/>
            <a:ext cx="90000" cy="99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7921858" y="2971250"/>
            <a:ext cx="0" cy="15123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48"/>
          <p:cNvSpPr txBox="1"/>
          <p:nvPr/>
        </p:nvSpPr>
        <p:spPr>
          <a:xfrm>
            <a:off x="7095020" y="4578194"/>
            <a:ext cx="1841373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Sous-catégorie :</a:t>
            </a:r>
          </a:p>
          <a:p>
            <a:pPr defTabSz="1219200">
              <a:defRPr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</a:rPr>
              <a:t>HC-Cloud hybride </a:t>
            </a:r>
            <a:endParaRPr lang="en-US" altLang="zh-CN" sz="12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6" name="TextBox 48"/>
          <p:cNvSpPr txBox="1"/>
          <p:nvPr/>
        </p:nvSpPr>
        <p:spPr>
          <a:xfrm>
            <a:off x="8885356" y="3838633"/>
            <a:ext cx="20099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Identification du type d'emballage 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Jour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Mois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Y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Année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(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,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3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,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5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)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Q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Trimestre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Semestre</a:t>
            </a:r>
            <a:endParaRPr lang="en-US" altLang="zh-CN" sz="1200" dirty="0">
              <a:latin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67" name="AutoShape 10"/>
          <p:cNvCxnSpPr>
            <a:cxnSpLocks noChangeShapeType="1"/>
          </p:cNvCxnSpPr>
          <p:nvPr/>
        </p:nvCxnSpPr>
        <p:spPr bwMode="auto">
          <a:xfrm rot="16200000" flipV="1">
            <a:off x="8980075" y="3025930"/>
            <a:ext cx="791781" cy="668572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椭圆 70"/>
          <p:cNvSpPr/>
          <p:nvPr/>
        </p:nvSpPr>
        <p:spPr bwMode="auto">
          <a:xfrm>
            <a:off x="9665252" y="374105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Système de charge D-Volt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89C216-B5A9-42BC-A8A2-2E84ABBA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77</a:t>
            </a:fld>
            <a:endParaRPr lang="zh-CN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69"/>
          <p:cNvSpPr>
            <a:spLocks noChangeArrowheads="1"/>
          </p:cNvSpPr>
          <p:nvPr/>
        </p:nvSpPr>
        <p:spPr bwMode="auto">
          <a:xfrm>
            <a:off x="290564" y="3398300"/>
            <a:ext cx="1917922" cy="3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7" name="TextBox 70"/>
          <p:cNvSpPr>
            <a:spLocks noChangeArrowheads="1"/>
          </p:cNvSpPr>
          <p:nvPr/>
        </p:nvSpPr>
        <p:spPr bwMode="auto">
          <a:xfrm>
            <a:off x="5145942" y="3398301"/>
            <a:ext cx="1683493" cy="4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Génération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00 : 1</a:t>
            </a:r>
            <a:r>
              <a:rPr lang="en-US" altLang="zh-CN" sz="12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78" name="TextBox 72"/>
          <p:cNvSpPr>
            <a:spLocks noChangeArrowheads="1"/>
          </p:cNvSpPr>
          <p:nvPr/>
        </p:nvSpPr>
        <p:spPr bwMode="auto">
          <a:xfrm>
            <a:off x="6496369" y="4413545"/>
            <a:ext cx="1283376" cy="3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Réservé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9" name="TextBox 73"/>
          <p:cNvSpPr>
            <a:spLocks noChangeArrowheads="1"/>
          </p:cNvSpPr>
          <p:nvPr/>
        </p:nvSpPr>
        <p:spPr bwMode="auto">
          <a:xfrm>
            <a:off x="10547274" y="3805446"/>
            <a:ext cx="1644727" cy="104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CPU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NAND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Température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0" name="TextBox 69"/>
          <p:cNvSpPr>
            <a:spLocks noChangeArrowheads="1"/>
          </p:cNvSpPr>
          <p:nvPr/>
        </p:nvSpPr>
        <p:spPr bwMode="auto">
          <a:xfrm>
            <a:off x="1740878" y="3398302"/>
            <a:ext cx="1170081" cy="2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</a:t>
            </a:r>
          </a:p>
        </p:txBody>
      </p:sp>
      <p:sp>
        <p:nvSpPr>
          <p:cNvPr id="81" name="TextBox 69"/>
          <p:cNvSpPr>
            <a:spLocks noChangeArrowheads="1"/>
          </p:cNvSpPr>
          <p:nvPr/>
        </p:nvSpPr>
        <p:spPr bwMode="auto">
          <a:xfrm>
            <a:off x="4581972" y="4370257"/>
            <a:ext cx="2039657" cy="6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 de protocole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SATA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9 :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PCIe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2" name="TextBox 78"/>
          <p:cNvSpPr>
            <a:spLocks noChangeArrowheads="1"/>
          </p:cNvSpPr>
          <p:nvPr/>
        </p:nvSpPr>
        <p:spPr bwMode="auto">
          <a:xfrm>
            <a:off x="7562149" y="3398302"/>
            <a:ext cx="1400044" cy="104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Interface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 : SATA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mSATA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 : M.2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 : U.2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1796026" y="1433740"/>
            <a:ext cx="109634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SSD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8903431" y="1433740"/>
            <a:ext cx="1110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500G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407668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935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5529915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6654831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7779745" y="1433740"/>
            <a:ext cx="95877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 bwMode="auto">
          <a:xfrm>
            <a:off x="1478402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827668" y="2379965"/>
            <a:ext cx="120000" cy="967387"/>
            <a:chOff x="2686859" y="2864898"/>
            <a:chExt cx="90000" cy="7255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椭圆 9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79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5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311076" y="2379961"/>
            <a:ext cx="120000" cy="97712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79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5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1035283" y="2402049"/>
            <a:ext cx="120000" cy="1385313"/>
            <a:chOff x="2686859" y="2857598"/>
            <a:chExt cx="90000" cy="1038984"/>
          </a:xfrm>
        </p:grpSpPr>
        <p:cxnSp>
          <p:nvCxnSpPr>
            <p:cNvPr id="99" name="直接连接符 98"/>
            <p:cNvCxnSpPr>
              <a:endCxn id="100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椭圆 99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79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5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 bwMode="auto">
          <a:xfrm>
            <a:off x="4404999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3280084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矩形 102"/>
          <p:cNvSpPr/>
          <p:nvPr/>
        </p:nvSpPr>
        <p:spPr bwMode="auto">
          <a:xfrm>
            <a:off x="10601460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79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298955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1020915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69"/>
          <p:cNvSpPr>
            <a:spLocks noChangeArrowheads="1"/>
          </p:cNvSpPr>
          <p:nvPr/>
        </p:nvSpPr>
        <p:spPr bwMode="auto">
          <a:xfrm>
            <a:off x="2892459" y="3398302"/>
            <a:ext cx="1932897" cy="10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Positionnement 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C/E : Consommateur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S/V : Surveillance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 : Industrie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 : Centre de données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5921209" y="2393508"/>
            <a:ext cx="120000" cy="977120"/>
            <a:chOff x="2686859" y="2857598"/>
            <a:chExt cx="90000" cy="7328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79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5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7081972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3735135" y="2398361"/>
            <a:ext cx="120000" cy="977120"/>
            <a:chOff x="2686859" y="2857598"/>
            <a:chExt cx="90000" cy="732840"/>
          </a:xfrm>
        </p:grpSpPr>
        <p:cxnSp>
          <p:nvCxnSpPr>
            <p:cNvPr id="115" name="直接连接符 11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79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5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17" name="肘形连接符 116"/>
          <p:cNvCxnSpPr>
            <a:stCxn id="87" idx="2"/>
          </p:cNvCxnSpPr>
          <p:nvPr/>
        </p:nvCxnSpPr>
        <p:spPr>
          <a:xfrm rot="16200000" flipH="1">
            <a:off x="6171009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组合 128"/>
          <p:cNvGrpSpPr/>
          <p:nvPr/>
        </p:nvGrpSpPr>
        <p:grpSpPr>
          <a:xfrm>
            <a:off x="8192012" y="2416192"/>
            <a:ext cx="120000" cy="977120"/>
            <a:chOff x="2686859" y="2857598"/>
            <a:chExt cx="90000" cy="732840"/>
          </a:xfrm>
        </p:grpSpPr>
        <p:cxnSp>
          <p:nvCxnSpPr>
            <p:cNvPr id="130" name="直接连接符 12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椭圆 13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79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5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9397253" y="2399687"/>
            <a:ext cx="120000" cy="977120"/>
            <a:chOff x="2686859" y="2857598"/>
            <a:chExt cx="90000" cy="732840"/>
          </a:xfrm>
        </p:grpSpPr>
        <p:cxnSp>
          <p:nvCxnSpPr>
            <p:cNvPr id="136" name="直接连接符 13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椭圆 13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79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5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9" name="椭圆 138"/>
          <p:cNvSpPr/>
          <p:nvPr/>
        </p:nvSpPr>
        <p:spPr bwMode="auto">
          <a:xfrm>
            <a:off x="4793081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79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0" name="肘形连接符 139"/>
          <p:cNvCxnSpPr/>
          <p:nvPr/>
        </p:nvCxnSpPr>
        <p:spPr>
          <a:xfrm rot="16200000" flipH="1">
            <a:off x="3882118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78"/>
          <p:cNvSpPr>
            <a:spLocks noChangeArrowheads="1"/>
          </p:cNvSpPr>
          <p:nvPr/>
        </p:nvSpPr>
        <p:spPr bwMode="auto">
          <a:xfrm>
            <a:off x="8846716" y="3398302"/>
            <a:ext cx="1754744" cy="160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Capacité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120G : 120 Go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240 Go : 240 Go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480 Go : 480 Go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500 Go : 500 Go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1000 Go : 1000 Go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To : 1 To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  <p:sp>
        <p:nvSpPr>
          <p:cNvPr id="4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SSD</a:t>
            </a:r>
            <a:endParaRPr lang="en-US" altLang="zh-CN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50AA57-1842-4E0D-8D53-724AFDDC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78</a:t>
            </a:fld>
            <a:endParaRPr lang="zh-CN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9150050" y="2746095"/>
            <a:ext cx="1653309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Partie laser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Par défaut (null) : aucun ou éclairage IR normal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L : Éclairage laser (≤1 km)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L3 : Éclairage laser 3 km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 : LRF (télémètre laser)</a:t>
            </a:r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007BF693-22B4-4889-8826-5BF8989077B1}"/>
              </a:ext>
            </a:extLst>
          </p:cNvPr>
          <p:cNvSpPr txBox="1"/>
          <p:nvPr/>
        </p:nvSpPr>
        <p:spPr>
          <a:xfrm>
            <a:off x="7184918" y="4313085"/>
            <a:ext cx="1961711" cy="11572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Fonctions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Par défaut (null) : sécurité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T : Radiométrie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L :  Radiométrie avec faible précision</a:t>
            </a:r>
          </a:p>
        </p:txBody>
      </p:sp>
      <p:sp>
        <p:nvSpPr>
          <p:cNvPr id="66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346576" y="4754773"/>
            <a:ext cx="1812944" cy="14260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Résolution visible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0 : Aucune visible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1 : 720P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2 : 1080P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4 : 4 MP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8 : 8 MP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4622877" y="1412776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5434907" y="1412776"/>
            <a:ext cx="66877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4162293" y="2065651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矩形 8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6234649" y="1412776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9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8" y="2842143"/>
            <a:ext cx="1166945" cy="7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International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95" name="TextBox 69">
            <a:extLst>
              <a:ext uri="{FF2B5EF4-FFF2-40B4-BE49-F238E27FC236}">
                <a16:creationId xmlns:a16="http://schemas.microsoft.com/office/drawing/2014/main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917" y="2870049"/>
            <a:ext cx="1472738" cy="54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TPC 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Caméra thermique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2A1F419-554E-4EBB-BD37-1B20944A86C3}"/>
              </a:ext>
            </a:extLst>
          </p:cNvPr>
          <p:cNvSpPr/>
          <p:nvPr/>
        </p:nvSpPr>
        <p:spPr bwMode="auto">
          <a:xfrm>
            <a:off x="2260066" y="1412776"/>
            <a:ext cx="668956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PT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78205" y="1412776"/>
            <a:ext cx="70642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3041516" y="1412776"/>
            <a:ext cx="653030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8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841704" y="1760394"/>
            <a:ext cx="23433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424298" y="2080375"/>
            <a:ext cx="94701" cy="710349"/>
            <a:chOff x="2556983" y="2880089"/>
            <a:chExt cx="90001" cy="710349"/>
          </a:xfrm>
        </p:grpSpPr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7" name="矩形 116">
            <a:extLst>
              <a:ext uri="{FF2B5EF4-FFF2-40B4-BE49-F238E27FC236}">
                <a16:creationId xmlns:a16="http://schemas.microsoft.com/office/drawing/2014/main" id="{DDE81126-6BBE-4869-83CC-FC46FB92A87E}"/>
              </a:ext>
            </a:extLst>
          </p:cNvPr>
          <p:cNvSpPr/>
          <p:nvPr/>
        </p:nvSpPr>
        <p:spPr bwMode="auto">
          <a:xfrm>
            <a:off x="1133120" y="1412776"/>
            <a:ext cx="761189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TPC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F883A90E-31D8-4BBD-AF25-8865E7C3CE3B}"/>
              </a:ext>
            </a:extLst>
          </p:cNvPr>
          <p:cNvSpPr/>
          <p:nvPr/>
        </p:nvSpPr>
        <p:spPr bwMode="auto">
          <a:xfrm>
            <a:off x="1210347" y="3876473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3826766" y="1412776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F8247132-DC6F-4B7C-B4F2-24183344644B}"/>
              </a:ext>
            </a:extLst>
          </p:cNvPr>
          <p:cNvSpPr/>
          <p:nvPr/>
        </p:nvSpPr>
        <p:spPr bwMode="auto">
          <a:xfrm>
            <a:off x="5325782" y="448935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2" name="TextBox 16">
            <a:extLst>
              <a:ext uri="{FF2B5EF4-FFF2-40B4-BE49-F238E27FC236}">
                <a16:creationId xmlns:a16="http://schemas.microsoft.com/office/drawing/2014/main" id="{A2314063-7142-46BD-90D2-419C6F565E61}"/>
              </a:ext>
            </a:extLst>
          </p:cNvPr>
          <p:cNvSpPr txBox="1"/>
          <p:nvPr/>
        </p:nvSpPr>
        <p:spPr>
          <a:xfrm>
            <a:off x="2390683" y="4719349"/>
            <a:ext cx="1922388" cy="13419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Position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du produit </a:t>
            </a:r>
            <a:r>
              <a:rPr kumimoji="0" lang="it-IT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1/2 : série Lite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4/5 : Série Pro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8 : Série Ultra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9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Série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refroidie 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                                                                 </a:t>
            </a:r>
          </a:p>
        </p:txBody>
      </p:sp>
      <p:sp>
        <p:nvSpPr>
          <p:cNvPr id="123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3350933" y="2855604"/>
            <a:ext cx="1817848" cy="1426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Résolution thermique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1 : 192*144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2 : 256*192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4 : 400*300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6 : 640*512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A : 1280*1024</a:t>
            </a: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4127950" y="275840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5" name="TextBox 18">
            <a:extLst>
              <a:ext uri="{FF2B5EF4-FFF2-40B4-BE49-F238E27FC236}">
                <a16:creationId xmlns:a16="http://schemas.microsoft.com/office/drawing/2014/main" id="{9132DD62-C616-4FF4-85F4-0BEB400F02E3}"/>
              </a:ext>
            </a:extLst>
          </p:cNvPr>
          <p:cNvSpPr txBox="1"/>
          <p:nvPr/>
        </p:nvSpPr>
        <p:spPr>
          <a:xfrm>
            <a:off x="5360779" y="2831116"/>
            <a:ext cx="125457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Réservé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27" name="TextBox 69">
            <a:extLst>
              <a:ext uri="{FF2B5EF4-FFF2-40B4-BE49-F238E27FC236}">
                <a16:creationId xmlns:a16="http://schemas.microsoft.com/office/drawing/2014/main" id="{49C7464B-B7B8-45F4-BF65-5D63527D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" y="3950029"/>
            <a:ext cx="2333696" cy="273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Type de caméra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DF : Eyeball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BF :  Bullet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SD : Speed dome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SDA : Caméra à liaison intelligente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PT : Pan &amp; Tilt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PTD : </a:t>
            </a: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Panoramique et inclinaison </a:t>
            </a: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haute performance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KF : Compact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AT 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Montage fixe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AEBF : Caméra bullet antidéflagrante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AEPT : Pan &amp; Tilt antidéflagrant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091" y="176039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矩形 128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7807227" y="1412776"/>
            <a:ext cx="68416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B50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9389922" y="1412776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L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7087230" y="1412776"/>
            <a:ext cx="63971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T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35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5956691" y="4786983"/>
            <a:ext cx="2258538" cy="22386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Structure </a:t>
            </a:r>
            <a:r>
              <a:rPr kumimoji="0" lang="en-US" altLang="zh-CN" sz="1467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Par défaut : null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A : PT hybride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B : PTZ hybride  (SD8X41B signifie dôme rapide 9 pouces)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C : PTZ hybride avec partie laser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D : PT hybride avec partie laser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MA : Mini hybride PT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  <a:sym typeface="文泉驿微米黑" charset="-122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G : PT hybride avec partie laser</a:t>
            </a:r>
          </a:p>
        </p:txBody>
      </p:sp>
      <p:sp>
        <p:nvSpPr>
          <p:cNvPr id="136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7422199" y="2826044"/>
            <a:ext cx="1736435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Lentille thermique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B50 : fixe 50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BM100 : mise au point motorisée 100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B20100 : zoom continu 20 mm ~100 mm</a:t>
            </a:r>
          </a:p>
        </p:txBody>
      </p:sp>
      <p:sp>
        <p:nvSpPr>
          <p:cNvPr id="138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8781617" y="5382469"/>
            <a:ext cx="2063748" cy="9749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Lentille visible </a:t>
            </a:r>
            <a:r>
              <a:rPr kumimoji="0" lang="en-US" altLang="zh-CN" sz="1467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: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FXX : fixe </a:t>
            </a:r>
            <a:r>
              <a:rPr kumimoji="0" lang="en-US" altLang="zh-CN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XX mm</a:t>
            </a:r>
            <a:endParaRPr kumimoji="0" lang="en-US" altLang="zh-CN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Z56 : zoom continu</a:t>
            </a: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 56X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ZF711B : </a:t>
            </a: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zoom continu</a:t>
            </a: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 12,5 mm ~ 750 mm</a:t>
            </a:r>
          </a:p>
        </p:txBody>
      </p:sp>
      <p:cxnSp>
        <p:nvCxnSpPr>
          <p:cNvPr id="143" name="肘形连接符 141">
            <a:extLst>
              <a:ext uri="{FF2B5EF4-FFF2-40B4-BE49-F238E27FC236}">
                <a16:creationId xmlns:a16="http://schemas.microsoft.com/office/drawing/2014/main" id="{D6B0B2DD-EBAE-4455-9ECA-E27B41BAEEB9}"/>
              </a:ext>
            </a:extLst>
          </p:cNvPr>
          <p:cNvCxnSpPr>
            <a:cxnSpLocks/>
            <a:stCxn id="98" idx="2"/>
          </p:cNvCxnSpPr>
          <p:nvPr/>
        </p:nvCxnSpPr>
        <p:spPr bwMode="auto">
          <a:xfrm rot="5400000">
            <a:off x="1018029" y="2314447"/>
            <a:ext cx="1815787" cy="1337244"/>
          </a:xfrm>
          <a:prstGeom prst="bentConnector3">
            <a:avLst>
              <a:gd name="adj1" fmla="val 7832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椭圆 143">
            <a:extLst>
              <a:ext uri="{FF2B5EF4-FFF2-40B4-BE49-F238E27FC236}">
                <a16:creationId xmlns:a16="http://schemas.microsoft.com/office/drawing/2014/main" id="{F8E29D90-0A70-44DD-B96D-5A76A3E60DC5}"/>
              </a:ext>
            </a:extLst>
          </p:cNvPr>
          <p:cNvSpPr/>
          <p:nvPr/>
        </p:nvSpPr>
        <p:spPr bwMode="auto">
          <a:xfrm>
            <a:off x="2736317" y="4520887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4BBA136-598C-4766-A8D3-DB9E0C50266E}"/>
              </a:ext>
            </a:extLst>
          </p:cNvPr>
          <p:cNvGrpSpPr/>
          <p:nvPr/>
        </p:nvGrpSpPr>
        <p:grpSpPr>
          <a:xfrm>
            <a:off x="1441535" y="2087792"/>
            <a:ext cx="94701" cy="710349"/>
            <a:chOff x="2556983" y="2880089"/>
            <a:chExt cx="90001" cy="710349"/>
          </a:xfrm>
        </p:grpSpPr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DE0B3780-9E38-45A5-909F-C793F4DFDDD2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885F23DE-9A74-43D9-A2E9-4C5F5BC9D054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48" name="肘形连接符 141">
            <a:extLst>
              <a:ext uri="{FF2B5EF4-FFF2-40B4-BE49-F238E27FC236}">
                <a16:creationId xmlns:a16="http://schemas.microsoft.com/office/drawing/2014/main" id="{3940663A-3022-4D05-B66C-BF81D199A9BA}"/>
              </a:ext>
            </a:extLst>
          </p:cNvPr>
          <p:cNvCxnSpPr>
            <a:cxnSpLocks/>
            <a:stCxn id="102" idx="2"/>
          </p:cNvCxnSpPr>
          <p:nvPr/>
        </p:nvCxnSpPr>
        <p:spPr bwMode="auto">
          <a:xfrm rot="5400000">
            <a:off x="1864760" y="3003327"/>
            <a:ext cx="2431423" cy="5751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5702812" y="2081442"/>
            <a:ext cx="94701" cy="710349"/>
            <a:chOff x="2556983" y="2880089"/>
            <a:chExt cx="90001" cy="710349"/>
          </a:xfrm>
        </p:grpSpPr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52" name="椭圆 151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6523829" y="4499731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6587791" y="2082419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椭圆 153">
            <a:extLst>
              <a:ext uri="{FF2B5EF4-FFF2-40B4-BE49-F238E27FC236}">
                <a16:creationId xmlns:a16="http://schemas.microsoft.com/office/drawing/2014/main" id="{E9CD5111-2924-4362-B252-00F773CE952F}"/>
              </a:ext>
            </a:extLst>
          </p:cNvPr>
          <p:cNvSpPr/>
          <p:nvPr/>
        </p:nvSpPr>
        <p:spPr bwMode="auto">
          <a:xfrm>
            <a:off x="7369694" y="4231185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5A07690A-6342-4C72-B553-9A80920A30B2}"/>
              </a:ext>
            </a:extLst>
          </p:cNvPr>
          <p:cNvCxnSpPr>
            <a:cxnSpLocks/>
          </p:cNvCxnSpPr>
          <p:nvPr/>
        </p:nvCxnSpPr>
        <p:spPr bwMode="auto">
          <a:xfrm>
            <a:off x="7388983" y="2085114"/>
            <a:ext cx="15396" cy="21360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9736EBA1-6CD5-4776-B2E5-9C8176FDB862}"/>
              </a:ext>
            </a:extLst>
          </p:cNvPr>
          <p:cNvGrpSpPr/>
          <p:nvPr/>
        </p:nvGrpSpPr>
        <p:grpSpPr>
          <a:xfrm>
            <a:off x="8096611" y="2089478"/>
            <a:ext cx="94701" cy="710349"/>
            <a:chOff x="2556983" y="2880089"/>
            <a:chExt cx="90001" cy="710349"/>
          </a:xfrm>
        </p:grpSpPr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4D3FC63E-5999-4DDD-B6DD-0B4C6DD0D636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F9533C10-AC7B-4F96-B5D0-5F9F3D570BEE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8618706" y="1426631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Z56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32BDD26-B53A-4153-92B3-DE48D03EAD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03205" y="1764603"/>
            <a:ext cx="86104" cy="3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肘形连接符 141">
            <a:extLst>
              <a:ext uri="{FF2B5EF4-FFF2-40B4-BE49-F238E27FC236}">
                <a16:creationId xmlns:a16="http://schemas.microsoft.com/office/drawing/2014/main" id="{D6B0B2DD-EBAE-4455-9ECA-E27B41BAEEB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610661" y="3439588"/>
            <a:ext cx="2876872" cy="178527"/>
          </a:xfrm>
          <a:prstGeom prst="bentConnector3">
            <a:avLst>
              <a:gd name="adj1" fmla="val 2682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椭圆 86">
            <a:extLst>
              <a:ext uri="{FF2B5EF4-FFF2-40B4-BE49-F238E27FC236}">
                <a16:creationId xmlns:a16="http://schemas.microsoft.com/office/drawing/2014/main" id="{AFFAFCB7-C5AF-41B5-8EE7-052FF3B8CCE7}"/>
              </a:ext>
            </a:extLst>
          </p:cNvPr>
          <p:cNvSpPr/>
          <p:nvPr/>
        </p:nvSpPr>
        <p:spPr bwMode="auto">
          <a:xfrm>
            <a:off x="9091354" y="4948099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4D3FC63E-5999-4DDD-B6DD-0B4C6DD0D636}"/>
              </a:ext>
            </a:extLst>
          </p:cNvPr>
          <p:cNvCxnSpPr/>
          <p:nvPr/>
        </p:nvCxnSpPr>
        <p:spPr bwMode="auto">
          <a:xfrm flipH="1">
            <a:off x="10652365" y="2089031"/>
            <a:ext cx="11245" cy="26742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F9533C10-AC7B-4F96-B5D0-5F9F3D570BEE}"/>
              </a:ext>
            </a:extLst>
          </p:cNvPr>
          <p:cNvSpPr/>
          <p:nvPr/>
        </p:nvSpPr>
        <p:spPr bwMode="auto">
          <a:xfrm>
            <a:off x="10595488" y="4693596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1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10167888" y="4766743"/>
            <a:ext cx="1531017" cy="636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Spécial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: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AC : Anti-corrosion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4G : Prise en charge 4G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10259451" y="1421942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AC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107" name="肘形连接符 141">
            <a:extLst>
              <a:ext uri="{FF2B5EF4-FFF2-40B4-BE49-F238E27FC236}">
                <a16:creationId xmlns:a16="http://schemas.microsoft.com/office/drawing/2014/main" id="{3940663A-3022-4D05-B66C-BF81D199A9BA}"/>
              </a:ext>
            </a:extLst>
          </p:cNvPr>
          <p:cNvCxnSpPr>
            <a:cxnSpLocks/>
            <a:endCxn id="120" idx="0"/>
          </p:cNvCxnSpPr>
          <p:nvPr/>
        </p:nvCxnSpPr>
        <p:spPr bwMode="auto">
          <a:xfrm rot="16200000" flipH="1">
            <a:off x="3947716" y="3063941"/>
            <a:ext cx="2407833" cy="443001"/>
          </a:xfrm>
          <a:prstGeom prst="bentConnector3">
            <a:avLst>
              <a:gd name="adj1" fmla="val 304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9736EBA1-6CD5-4776-B2E5-9C8176FDB862}"/>
              </a:ext>
            </a:extLst>
          </p:cNvPr>
          <p:cNvGrpSpPr/>
          <p:nvPr/>
        </p:nvGrpSpPr>
        <p:grpSpPr>
          <a:xfrm>
            <a:off x="9696811" y="2081858"/>
            <a:ext cx="94701" cy="710349"/>
            <a:chOff x="2556983" y="2880089"/>
            <a:chExt cx="90001" cy="710349"/>
          </a:xfrm>
        </p:grpSpPr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4D3FC63E-5999-4DDD-B6DD-0B4C6DD0D636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F9533C10-AC7B-4F96-B5D0-5F9F3D570BEE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>
            <a:off x="6931632" y="1762109"/>
            <a:ext cx="128575" cy="4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11190040" y="1419458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Vx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>
            <a:off x="11000405" y="1764603"/>
            <a:ext cx="128575" cy="4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9736EBA1-6CD5-4776-B2E5-9C8176FDB862}"/>
              </a:ext>
            </a:extLst>
          </p:cNvPr>
          <p:cNvGrpSpPr/>
          <p:nvPr/>
        </p:nvGrpSpPr>
        <p:grpSpPr>
          <a:xfrm>
            <a:off x="11470259" y="2084793"/>
            <a:ext cx="94701" cy="710349"/>
            <a:chOff x="2556983" y="2880089"/>
            <a:chExt cx="90001" cy="710349"/>
          </a:xfrm>
        </p:grpSpPr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4D3FC63E-5999-4DDD-B6DD-0B4C6DD0D636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9533C10-AC7B-4F96-B5D0-5F9F3D570BEE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462356" y="2738922"/>
            <a:ext cx="1588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Itération de version</a:t>
            </a:r>
          </a:p>
        </p:txBody>
      </p:sp>
      <p:sp>
        <p:nvSpPr>
          <p:cNvPr id="73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Caméra thermique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1C7B0E-FBDF-42A5-8FFE-390981EE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5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7044385" y="3257149"/>
            <a:ext cx="1624171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Génération 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H.265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IA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200381" y="3005095"/>
            <a:ext cx="3204281" cy="569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caméra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 : caméra PT réseau à objectif unique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PTS : caméra PT réseau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multivision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53860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28058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17509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543851" y="1373803"/>
            <a:ext cx="54470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06960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224791" y="2522045"/>
            <a:ext cx="1252917" cy="2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16348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848775" y="1363888"/>
            <a:ext cx="140779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410853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80806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 bwMode="auto">
          <a:xfrm flipH="1">
            <a:off x="1563597" y="3077256"/>
            <a:ext cx="131633" cy="1178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49157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649080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823608" y="177725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肘形连接符 141"/>
          <p:cNvCxnSpPr>
            <a:endCxn id="91" idx="0"/>
          </p:cNvCxnSpPr>
          <p:nvPr/>
        </p:nvCxnSpPr>
        <p:spPr bwMode="auto">
          <a:xfrm rot="16200000" flipH="1">
            <a:off x="6476981" y="2201549"/>
            <a:ext cx="1063740" cy="815097"/>
          </a:xfrm>
          <a:prstGeom prst="bentConnector3">
            <a:avLst>
              <a:gd name="adj1" fmla="val 3638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9074288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435096" y="2522920"/>
            <a:ext cx="137069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 : Réseau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HAC : HDCVI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58" name="直接连接符 57"/>
          <p:cNvCxnSpPr>
            <a:stCxn id="13" idx="2"/>
            <a:endCxn id="60" idx="2"/>
          </p:cNvCxnSpPr>
          <p:nvPr/>
        </p:nvCxnSpPr>
        <p:spPr bwMode="auto">
          <a:xfrm flipH="1">
            <a:off x="2163154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876348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2105092" y="24182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836663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>
            <a:stCxn id="16" idx="2"/>
          </p:cNvCxnSpPr>
          <p:nvPr/>
        </p:nvCxnSpPr>
        <p:spPr bwMode="auto">
          <a:xfrm rot="5400000">
            <a:off x="2059963" y="1632520"/>
            <a:ext cx="1041343" cy="194407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>
            <a:off x="4677089" y="2095307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66"/>
          <p:cNvSpPr txBox="1">
            <a:spLocks noChangeArrowheads="1"/>
          </p:cNvSpPr>
          <p:nvPr/>
        </p:nvSpPr>
        <p:spPr bwMode="auto">
          <a:xfrm>
            <a:off x="3594670" y="2475377"/>
            <a:ext cx="2368925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Plateforme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Série Entry/Série Wireless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Série Lite/Série WizSense 2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Série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WizSense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Série WizMind 4/Série Pro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Série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7/8 : Série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7/Série Ultra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Série panoramique multicapteurs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/Série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Fisheye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WizMind/Série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double objectif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/Série Corner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</a:p>
        </p:txBody>
      </p:sp>
      <p:sp>
        <p:nvSpPr>
          <p:cNvPr id="83" name="TextBox 50"/>
          <p:cNvSpPr txBox="1"/>
          <p:nvPr/>
        </p:nvSpPr>
        <p:spPr>
          <a:xfrm>
            <a:off x="5916979" y="4127257"/>
            <a:ext cx="11376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5K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12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10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8 mégapixels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: 6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: 5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: 4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3 méga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2 méga</a:t>
            </a:r>
          </a:p>
        </p:txBody>
      </p:sp>
      <p:sp>
        <p:nvSpPr>
          <p:cNvPr id="91" name="椭圆 90"/>
          <p:cNvSpPr/>
          <p:nvPr/>
        </p:nvSpPr>
        <p:spPr bwMode="auto">
          <a:xfrm>
            <a:off x="7371399" y="314096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9222709" y="2756925"/>
            <a:ext cx="1664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Standard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WDR/Starlight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: Starlight+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Lumière polaire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: Couleurs</a:t>
            </a:r>
          </a:p>
        </p:txBody>
      </p:sp>
      <p:sp>
        <p:nvSpPr>
          <p:cNvPr id="95" name="椭圆 94"/>
          <p:cNvSpPr/>
          <p:nvPr/>
        </p:nvSpPr>
        <p:spPr bwMode="auto">
          <a:xfrm>
            <a:off x="9573633" y="25649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9" name="肘形连接符 141"/>
          <p:cNvCxnSpPr>
            <a:endCxn id="71" idx="0"/>
          </p:cNvCxnSpPr>
          <p:nvPr/>
        </p:nvCxnSpPr>
        <p:spPr bwMode="auto">
          <a:xfrm rot="16200000" flipH="1">
            <a:off x="5052746" y="2799548"/>
            <a:ext cx="1922487" cy="500565"/>
          </a:xfrm>
          <a:prstGeom prst="bentConnector3">
            <a:avLst>
              <a:gd name="adj1" fmla="val 18291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/>
          <p:cNvSpPr/>
          <p:nvPr/>
        </p:nvSpPr>
        <p:spPr bwMode="auto">
          <a:xfrm>
            <a:off x="6219271" y="401107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137658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11124512" y="177725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/>
          <p:cNvCxnSpPr/>
          <p:nvPr/>
        </p:nvCxnSpPr>
        <p:spPr bwMode="auto">
          <a:xfrm flipV="1">
            <a:off x="8822264" y="177726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矩形 38"/>
          <p:cNvSpPr/>
          <p:nvPr/>
        </p:nvSpPr>
        <p:spPr bwMode="auto">
          <a:xfrm>
            <a:off x="10036922" y="1373803"/>
            <a:ext cx="416368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2" name="肘形连接符 141"/>
          <p:cNvCxnSpPr>
            <a:endCxn id="95" idx="2"/>
          </p:cNvCxnSpPr>
          <p:nvPr/>
        </p:nvCxnSpPr>
        <p:spPr bwMode="auto">
          <a:xfrm>
            <a:off x="7606408" y="2102080"/>
            <a:ext cx="1967225" cy="507824"/>
          </a:xfrm>
          <a:prstGeom prst="bentConnector3">
            <a:avLst>
              <a:gd name="adj1" fmla="val 1582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Caméra réseau PT (1/2)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3A1231-13CA-4469-9FD7-5A317836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174682" y="5024645"/>
            <a:ext cx="2640709" cy="123110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Série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 de sécurité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 thermographique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 de 26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 21 mm x 21 mm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:   Module 17 mm x 17 mm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4355380" y="1834526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3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5367958" y="1848380"/>
            <a:ext cx="607964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3701810" y="2490559"/>
            <a:ext cx="0" cy="12254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6368246" y="1848380"/>
            <a:ext cx="57749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30" y="2795731"/>
            <a:ext cx="2530770" cy="179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Nom public 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Zino26 – Module numérique de 26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Mino17 – Module numérique de 17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Aino – Module 1280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TPC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(L'ancienne version commence par TPC)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1930394" y="1834526"/>
            <a:ext cx="834944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Zino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2338870" y="2490559"/>
            <a:ext cx="94701" cy="348990"/>
            <a:chOff x="2550498" y="2880089"/>
            <a:chExt cx="90001" cy="348990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 flipH="1">
              <a:off x="2601983" y="2880089"/>
              <a:ext cx="1" cy="258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0498" y="3139079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3360166" y="1834526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CA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3197217" y="3821605"/>
            <a:ext cx="23523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Type de produit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 : Non refroidi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CB : Refroidi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3654459" y="371596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9412" y="217272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6378478" y="5011481"/>
            <a:ext cx="2822006" cy="75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Fonction</a:t>
            </a:r>
            <a:r>
              <a:rPr kumimoji="0" lang="it-IT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0 : Sécurité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1 : Thermographie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4739067" y="2487079"/>
            <a:ext cx="94701" cy="2524402"/>
            <a:chOff x="2556983" y="2880089"/>
            <a:chExt cx="90001" cy="2524402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2424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5314491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6641997" y="4921481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6691211" y="2504169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8199905" y="3048146"/>
            <a:ext cx="153447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Objectif thermique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 : pas de lentille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: 7/7,5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 : 13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5708324" y="2507992"/>
            <a:ext cx="9657" cy="417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椭圆 7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5654994" y="2925167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8274144" y="1859457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7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74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833767" y="3018305"/>
            <a:ext cx="2162445" cy="10567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Résolution thermique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256*192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384*288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640*512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  1280 x 1024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8635465" y="2508872"/>
            <a:ext cx="4829" cy="470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8601983" y="2973305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7416781" y="2187256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7241082" y="1871471"/>
            <a:ext cx="637536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D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7939375" y="2214288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7075677" y="3883306"/>
            <a:ext cx="153447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Réseau ou numérique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 : réseau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Numérique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7540956" y="2522726"/>
            <a:ext cx="0" cy="1254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7489002" y="377224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9366394" y="222814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10368232" y="3914084"/>
            <a:ext cx="15344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Interface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CVBS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HDMI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9993746" y="1854839"/>
            <a:ext cx="126825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CVBS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10833720" y="2527345"/>
            <a:ext cx="0" cy="1254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10781766" y="377686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1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Module thermique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DD682B-491E-4A9D-B499-E8E7E974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5495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940364" y="5050542"/>
            <a:ext cx="1812944" cy="14199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Résolution thermique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2 : 256*192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4 : 400*300/384*288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6 : 640*512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A : 1280*1024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5234935" y="1800021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6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6247512" y="1813875"/>
            <a:ext cx="66877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35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4575248" y="2452896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7247801" y="1813875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046" y="3229388"/>
            <a:ext cx="1166945" cy="6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Pixfra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International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2673923" y="1800021"/>
            <a:ext cx="70642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PFI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3020016" y="2467620"/>
            <a:ext cx="94701" cy="710349"/>
            <a:chOff x="2556983" y="2880089"/>
            <a:chExt cx="90001" cy="710349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4239721" y="1800021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A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3763888" y="3242849"/>
            <a:ext cx="164139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Nom de la promotion du produit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A : Arc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C : Chiron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 : Ranger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M : Mile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P : Pegasus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4533531" y="3145654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716790" y="2145075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7182648" y="5057603"/>
            <a:ext cx="2369691" cy="982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Réserve </a:t>
            </a:r>
            <a:r>
              <a:rPr kumimoji="0" lang="en-US" altLang="zh-CN" sz="1467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Par défaut : null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F : Fixation avant thermique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P : Version Pro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5520378" y="2462421"/>
            <a:ext cx="94701" cy="2524402"/>
            <a:chOff x="2556983" y="2880089"/>
            <a:chExt cx="90001" cy="2524402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2424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5314491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7534091" y="4886976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7583305" y="2469664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8247727" y="3276029"/>
            <a:ext cx="153101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Télémètre laser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6576817" y="2478020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椭圆 7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6542474" y="317077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8580137" y="1813875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LRF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74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6318402" y="3271913"/>
            <a:ext cx="1812944" cy="163737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Objectif 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07 : 7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10 : 10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15 : 15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19 : 19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25 : 25 mm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35 : 35 mm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8940805" y="2469664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8906462" y="3162422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Caméra thermique - PVS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1732D6-A096-4A1F-B3E6-190D0AC5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468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3187444" y="5170525"/>
            <a:ext cx="1812944" cy="145687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Résolution thermique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192*144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256*192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400*300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640*512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  1280x1024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3653423" y="1834526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4666000" y="1848380"/>
            <a:ext cx="66877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0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2999853" y="2490559"/>
            <a:ext cx="0" cy="12254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5666289" y="1848380"/>
            <a:ext cx="941542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(PRO)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928" y="2855186"/>
            <a:ext cx="1166945" cy="6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Marque :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Pixfra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International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1356957" y="1834526"/>
            <a:ext cx="70642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PFI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1636913" y="2490559"/>
            <a:ext cx="94701" cy="348990"/>
            <a:chOff x="2550498" y="2880089"/>
            <a:chExt cx="90001" cy="348990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 flipH="1">
              <a:off x="2601983" y="2880089"/>
              <a:ext cx="1" cy="258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0498" y="3139079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2658209" y="1834526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1710168" y="3821605"/>
            <a:ext cx="2352318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Type de produit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HI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Appareil portable économique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HC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de poche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HS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Appareil portable milieu de gamme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HA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Appareil portable haut de gamme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2952502" y="371596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17455" y="217272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5334777" y="5011481"/>
            <a:ext cx="282200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Positionnement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du produit </a:t>
            </a:r>
            <a:r>
              <a:rPr kumimoji="0" lang="it-IT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(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Réservé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)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 : entrée de gamme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: milieu de gamme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Ultra : haut de gamme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4037110" y="2487079"/>
            <a:ext cx="94701" cy="2524402"/>
            <a:chOff x="2556983" y="2880089"/>
            <a:chExt cx="90001" cy="2524402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2424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5314491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6217125" y="4921481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6266339" y="2504169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6789255" y="3131192"/>
            <a:ext cx="1534478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Lentille thermique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B2 : 2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B3 : 3,5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B7 : 7/7,5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5006367" y="2507992"/>
            <a:ext cx="9657" cy="417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椭圆 7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4953037" y="2925167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7054953" y="1859457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TBX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74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376260" y="3013042"/>
            <a:ext cx="1812944" cy="10464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  <a:sym typeface="文泉驿微米黑" charset="-122"/>
              </a:rPr>
              <a:t>Résolution visible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Aucune visible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 MP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 MP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:   8 MP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7416274" y="2499636"/>
            <a:ext cx="4829" cy="470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7382792" y="2973305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6714824" y="2187256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8037761" y="1859457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FX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等线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56783" y="3015765"/>
            <a:ext cx="31412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等线"/>
                <a:cs typeface="Segoe UI" panose="020B0502040204020203" pitchFamily="34" charset="0"/>
              </a:rPr>
              <a:t>Objectif visible :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FXX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fixe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XX mm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8459405" y="2519359"/>
            <a:ext cx="4829" cy="470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8412054" y="296308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 Light"/>
                <a:cs typeface="Segoe UI" panose="020B0502040204020203" pitchFamily="34" charset="0"/>
              </a:rPr>
              <a:t>Thermographie portable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2E510D-421A-4E05-8310-B2D65124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6692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-1245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319356" y="1409570"/>
            <a:ext cx="10201632" cy="3135207"/>
            <a:chOff x="2175" y="2027"/>
            <a:chExt cx="16065" cy="4937"/>
          </a:xfrm>
        </p:grpSpPr>
        <p:grpSp>
          <p:nvGrpSpPr>
            <p:cNvPr id="4" name="组合 3"/>
            <p:cNvGrpSpPr/>
            <p:nvPr/>
          </p:nvGrpSpPr>
          <p:grpSpPr>
            <a:xfrm>
              <a:off x="2175" y="2027"/>
              <a:ext cx="13778" cy="4937"/>
              <a:chOff x="758845" y="3146623"/>
              <a:chExt cx="4927804" cy="2351687"/>
            </a:xfrm>
          </p:grpSpPr>
          <p:sp>
            <p:nvSpPr>
              <p:cNvPr id="64" name="TextBox 69"/>
              <p:cNvSpPr>
                <a:spLocks noChangeArrowheads="1"/>
              </p:cNvSpPr>
              <p:nvPr/>
            </p:nvSpPr>
            <p:spPr bwMode="auto">
              <a:xfrm>
                <a:off x="758845" y="4031552"/>
                <a:ext cx="873457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no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Marque 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: 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Étranger  Dahua</a:t>
                </a:r>
                <a:endParaRPr lang="zh-CN" altLang="en-US" sz="1400" dirty="0">
                  <a:solidFill>
                    <a:prstClr val="black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TextBox 70"/>
              <p:cNvSpPr>
                <a:spLocks noChangeArrowheads="1"/>
              </p:cNvSpPr>
              <p:nvPr/>
            </p:nvSpPr>
            <p:spPr bwMode="auto">
              <a:xfrm>
                <a:off x="3693474" y="4040334"/>
                <a:ext cx="1453503" cy="145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Positionnement :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endParaRPr>
              </a:p>
              <a:p>
                <a:pPr indent="0" algn="l"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 : haut de gamme (boîtier métallique, haute protection)</a:t>
                </a:r>
              </a:p>
              <a:p>
                <a:pPr indent="0" algn="l"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 : Niveau standard (boîtier en plastique)</a:t>
                </a:r>
              </a:p>
              <a:p>
                <a:pPr indent="0" algn="l"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 : Niveau industriel (boîtier en plastique)</a:t>
                </a:r>
              </a:p>
              <a:p>
                <a:pPr indent="0" algn="l"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 : Modèle à économie d'énergie (boîtier en plastique, longue durée de vie)</a:t>
                </a:r>
              </a:p>
              <a:p>
                <a:pPr indent="0" algn="l"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 : niveau d'entrée (boîtier en plastique, économique)</a:t>
                </a:r>
                <a:endParaRPr sz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6" name="TextBox 69"/>
              <p:cNvSpPr>
                <a:spLocks noChangeArrowheads="1"/>
              </p:cNvSpPr>
              <p:nvPr/>
            </p:nvSpPr>
            <p:spPr bwMode="auto">
              <a:xfrm>
                <a:off x="2880786" y="4031624"/>
                <a:ext cx="658171" cy="767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Taille :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19 : 19 pouces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22 : 22 pouces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………….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98 : 98 pouces</a:t>
                </a: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974092" y="3147814"/>
                <a:ext cx="616692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LM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841160" y="3147814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5146649" y="316584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200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1103223" y="3682643"/>
                <a:ext cx="67500" cy="327336"/>
                <a:chOff x="2686859" y="2864900"/>
                <a:chExt cx="90000" cy="436448"/>
              </a:xfrm>
            </p:grpSpPr>
            <p:cxnSp>
              <p:nvCxnSpPr>
                <p:cNvPr id="86" name="直接连接符 85"/>
                <p:cNvCxnSpPr/>
                <p:nvPr/>
              </p:nvCxnSpPr>
              <p:spPr bwMode="auto">
                <a:xfrm>
                  <a:off x="2731859" y="286490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椭圆 86"/>
                <p:cNvSpPr/>
                <p:nvPr/>
              </p:nvSpPr>
              <p:spPr bwMode="auto">
                <a:xfrm>
                  <a:off x="2686859" y="321134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2238081" y="3682637"/>
                <a:ext cx="67500" cy="331847"/>
                <a:chOff x="2686859" y="2857598"/>
                <a:chExt cx="90000" cy="442463"/>
              </a:xfrm>
            </p:grpSpPr>
            <p:cxnSp>
              <p:nvCxnSpPr>
                <p:cNvPr id="92" name="直接连接符 91"/>
                <p:cNvCxnSpPr/>
                <p:nvPr/>
              </p:nvCxnSpPr>
              <p:spPr bwMode="auto">
                <a:xfrm>
                  <a:off x="2731859" y="2857598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" name="椭圆 92"/>
                <p:cNvSpPr/>
                <p:nvPr/>
              </p:nvSpPr>
              <p:spPr bwMode="auto">
                <a:xfrm>
                  <a:off x="2686859" y="321006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4" name="矩形 93"/>
              <p:cNvSpPr/>
              <p:nvPr/>
            </p:nvSpPr>
            <p:spPr bwMode="auto">
              <a:xfrm>
                <a:off x="4150405" y="3146623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2911873" y="3147808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>
                <a:off x="4385061" y="3697371"/>
                <a:ext cx="67500" cy="330836"/>
                <a:chOff x="1957993" y="2877236"/>
                <a:chExt cx="90000" cy="441114"/>
              </a:xfrm>
            </p:grpSpPr>
            <p:cxnSp>
              <p:nvCxnSpPr>
                <p:cNvPr id="97" name="直接连接符 96"/>
                <p:cNvCxnSpPr/>
                <p:nvPr/>
              </p:nvCxnSpPr>
              <p:spPr bwMode="auto">
                <a:xfrm>
                  <a:off x="1999199" y="2877236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" name="椭圆 97"/>
                <p:cNvSpPr/>
                <p:nvPr/>
              </p:nvSpPr>
              <p:spPr bwMode="auto">
                <a:xfrm>
                  <a:off x="1957993" y="322835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9" name="组合 98"/>
              <p:cNvGrpSpPr/>
              <p:nvPr/>
            </p:nvGrpSpPr>
            <p:grpSpPr>
              <a:xfrm>
                <a:off x="3181426" y="3679959"/>
                <a:ext cx="67500" cy="316988"/>
                <a:chOff x="2155261" y="2840220"/>
                <a:chExt cx="90000" cy="422650"/>
              </a:xfrm>
            </p:grpSpPr>
            <p:cxnSp>
              <p:nvCxnSpPr>
                <p:cNvPr id="108" name="直接连接符 107"/>
                <p:cNvCxnSpPr/>
                <p:nvPr/>
              </p:nvCxnSpPr>
              <p:spPr bwMode="auto">
                <a:xfrm>
                  <a:off x="2200263" y="284022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椭圆 108"/>
                <p:cNvSpPr/>
                <p:nvPr/>
              </p:nvSpPr>
              <p:spPr bwMode="auto">
                <a:xfrm>
                  <a:off x="2155261" y="31728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10" name="矩形 109"/>
              <p:cNvSpPr/>
              <p:nvPr/>
            </p:nvSpPr>
            <p:spPr>
              <a:xfrm>
                <a:off x="1974109" y="4049671"/>
                <a:ext cx="662976" cy="230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Moniteur LED</a:t>
                </a:r>
                <a:endParaRPr lang="zh-CN" altLang="en-US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 bwMode="auto">
              <a:xfrm>
                <a:off x="1541402" y="3435846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直接连接符 111"/>
              <p:cNvCxnSpPr/>
              <p:nvPr/>
            </p:nvCxnSpPr>
            <p:spPr bwMode="auto">
              <a:xfrm>
                <a:off x="3647493" y="3397622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5" name="组合 114"/>
              <p:cNvGrpSpPr/>
              <p:nvPr/>
            </p:nvGrpSpPr>
            <p:grpSpPr>
              <a:xfrm>
                <a:off x="5404113" y="3717821"/>
                <a:ext cx="67500" cy="331848"/>
                <a:chOff x="1731249" y="2881640"/>
                <a:chExt cx="90000" cy="442463"/>
              </a:xfrm>
            </p:grpSpPr>
            <p:cxnSp>
              <p:nvCxnSpPr>
                <p:cNvPr id="116" name="直接连接符 115"/>
                <p:cNvCxnSpPr/>
                <p:nvPr/>
              </p:nvCxnSpPr>
              <p:spPr bwMode="auto">
                <a:xfrm>
                  <a:off x="1772981" y="288164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7" name="椭圆 116"/>
                <p:cNvSpPr/>
                <p:nvPr/>
              </p:nvSpPr>
              <p:spPr bwMode="auto">
                <a:xfrm>
                  <a:off x="1731249" y="323410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38" name="TextBox 72"/>
            <p:cNvSpPr>
              <a:spLocks noChangeArrowheads="1"/>
            </p:cNvSpPr>
            <p:nvPr/>
          </p:nvSpPr>
          <p:spPr bwMode="auto">
            <a:xfrm>
              <a:off x="14378" y="3933"/>
              <a:ext cx="2658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Résolution </a:t>
              </a:r>
              <a:r>
                <a:rPr lang="zh-CN" altLang="en-US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</a:t>
              </a:r>
            </a:p>
            <a:p>
              <a:pPr defTabSz="1219200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100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＜</a:t>
              </a:r>
              <a:r>
                <a:rPr lang="zh-CN" altLang="en-US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1080P</a:t>
              </a:r>
            </a:p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200=1080P</a:t>
              </a:r>
            </a:p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400=4K</a:t>
              </a: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16725" y="2067"/>
              <a:ext cx="1510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7445" y="3781"/>
              <a:ext cx="189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TextBox 72"/>
            <p:cNvSpPr>
              <a:spLocks noChangeArrowheads="1"/>
            </p:cNvSpPr>
            <p:nvPr/>
          </p:nvSpPr>
          <p:spPr bwMode="auto">
            <a:xfrm>
              <a:off x="16725" y="3885"/>
              <a:ext cx="1515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no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indent="0" algn="l">
                <a:buNone/>
              </a:pPr>
              <a:r>
                <a:rPr lang="en-US" altLang="zh-CN" sz="1400" b="1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Réservé</a:t>
              </a:r>
              <a:endParaRPr sz="14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17510" y="3248"/>
              <a:ext cx="0" cy="6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" name="图片 4" descr="upload_post_object_v2_42098037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551" y="4583430"/>
            <a:ext cx="9744897" cy="2274570"/>
          </a:xfrm>
          <a:prstGeom prst="rect">
            <a:avLst/>
          </a:prstGeom>
        </p:spPr>
      </p:pic>
      <p:sp>
        <p:nvSpPr>
          <p:cNvPr id="3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Moniteur-CCTV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DC1C47-F8F7-4680-B99C-D5362D31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83</a:t>
            </a:fld>
            <a:endParaRPr lang="zh-CN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94289" y="1247699"/>
            <a:ext cx="6989013" cy="2553529"/>
            <a:chOff x="760697" y="835337"/>
            <a:chExt cx="5445278" cy="1915145"/>
          </a:xfrm>
        </p:grpSpPr>
        <p:grpSp>
          <p:nvGrpSpPr>
            <p:cNvPr id="4" name="组合 3"/>
            <p:cNvGrpSpPr/>
            <p:nvPr/>
          </p:nvGrpSpPr>
          <p:grpSpPr>
            <a:xfrm>
              <a:off x="760697" y="835337"/>
              <a:ext cx="5172672" cy="1915145"/>
              <a:chOff x="652338" y="3146623"/>
              <a:chExt cx="5172672" cy="1915145"/>
            </a:xfrm>
          </p:grpSpPr>
          <p:sp>
            <p:nvSpPr>
              <p:cNvPr id="64" name="TextBox 69"/>
              <p:cNvSpPr>
                <a:spLocks noChangeArrowheads="1"/>
              </p:cNvSpPr>
              <p:nvPr/>
            </p:nvSpPr>
            <p:spPr bwMode="auto">
              <a:xfrm>
                <a:off x="652338" y="4035091"/>
                <a:ext cx="1438435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Marque 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: 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Étranger  Dahua</a:t>
                </a:r>
                <a:endParaRPr lang="zh-CN" altLang="en-US" sz="1400" dirty="0">
                  <a:solidFill>
                    <a:prstClr val="black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TextBox 70"/>
              <p:cNvSpPr>
                <a:spLocks noChangeArrowheads="1"/>
              </p:cNvSpPr>
              <p:nvPr/>
            </p:nvSpPr>
            <p:spPr bwMode="auto">
              <a:xfrm>
                <a:off x="4019048" y="4040334"/>
                <a:ext cx="1029134" cy="102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Positionnement :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endParaRP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A = entrée (base circulaire)</a:t>
                </a:r>
                <a:endParaRPr lang="zh-CN" altLang="en-US" sz="10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endParaRP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B=entrée (base en V)</a:t>
                </a:r>
                <a:endParaRPr lang="zh-CN" altLang="en-US" sz="10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endParaRP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C=entrée (rectangulaire-Base)</a:t>
                </a:r>
                <a:endParaRPr lang="zh-CN" altLang="en-US" sz="10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endParaRP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E/G=jeux</a:t>
                </a:r>
                <a:endParaRPr lang="zh-CN" altLang="en-US" sz="10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endParaRP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P = premium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U=ultra</a:t>
                </a:r>
                <a:r>
                  <a:rPr lang="zh-CN" altLang="en-US" sz="10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）</a:t>
                </a:r>
                <a:endParaRPr lang="en-US" altLang="zh-CN" sz="10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6" name="TextBox 69"/>
              <p:cNvSpPr>
                <a:spLocks noChangeArrowheads="1"/>
              </p:cNvSpPr>
              <p:nvPr/>
            </p:nvSpPr>
            <p:spPr bwMode="auto">
              <a:xfrm>
                <a:off x="2880786" y="4031624"/>
                <a:ext cx="658171" cy="906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Taille :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17 : 17 pouces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19 : 19 pouces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22 : 22 pouces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………….</a:t>
                </a:r>
              </a:p>
              <a:p>
                <a:pPr defTabSz="1219200">
                  <a:spcBef>
                    <a:spcPct val="0"/>
                  </a:spcBef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98 : 98 pouces</a:t>
                </a: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974092" y="3147814"/>
                <a:ext cx="616692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LM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841160" y="3147814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5285010" y="316584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1103223" y="3682643"/>
                <a:ext cx="67500" cy="327336"/>
                <a:chOff x="2686859" y="2864900"/>
                <a:chExt cx="90000" cy="436448"/>
              </a:xfrm>
            </p:grpSpPr>
            <p:cxnSp>
              <p:nvCxnSpPr>
                <p:cNvPr id="86" name="直接连接符 85"/>
                <p:cNvCxnSpPr/>
                <p:nvPr/>
              </p:nvCxnSpPr>
              <p:spPr bwMode="auto">
                <a:xfrm>
                  <a:off x="2731859" y="286490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椭圆 86"/>
                <p:cNvSpPr/>
                <p:nvPr/>
              </p:nvSpPr>
              <p:spPr bwMode="auto">
                <a:xfrm>
                  <a:off x="2686859" y="321134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2238081" y="3682637"/>
                <a:ext cx="67500" cy="331847"/>
                <a:chOff x="2686859" y="2857598"/>
                <a:chExt cx="90000" cy="442463"/>
              </a:xfrm>
            </p:grpSpPr>
            <p:cxnSp>
              <p:nvCxnSpPr>
                <p:cNvPr id="92" name="直接连接符 91"/>
                <p:cNvCxnSpPr/>
                <p:nvPr/>
              </p:nvCxnSpPr>
              <p:spPr bwMode="auto">
                <a:xfrm>
                  <a:off x="2731859" y="2857598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" name="椭圆 92"/>
                <p:cNvSpPr/>
                <p:nvPr/>
              </p:nvSpPr>
              <p:spPr bwMode="auto">
                <a:xfrm>
                  <a:off x="2686859" y="321006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4" name="矩形 93"/>
              <p:cNvSpPr/>
              <p:nvPr/>
            </p:nvSpPr>
            <p:spPr bwMode="auto">
              <a:xfrm>
                <a:off x="4150405" y="3146623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2911873" y="3147808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>
                <a:off x="4385061" y="3697371"/>
                <a:ext cx="67500" cy="330836"/>
                <a:chOff x="1957993" y="2877236"/>
                <a:chExt cx="90000" cy="441114"/>
              </a:xfrm>
            </p:grpSpPr>
            <p:cxnSp>
              <p:nvCxnSpPr>
                <p:cNvPr id="97" name="直接连接符 96"/>
                <p:cNvCxnSpPr/>
                <p:nvPr/>
              </p:nvCxnSpPr>
              <p:spPr bwMode="auto">
                <a:xfrm>
                  <a:off x="1999199" y="2877236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" name="椭圆 97"/>
                <p:cNvSpPr/>
                <p:nvPr/>
              </p:nvSpPr>
              <p:spPr bwMode="auto">
                <a:xfrm>
                  <a:off x="1957993" y="322835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9" name="组合 98"/>
              <p:cNvGrpSpPr/>
              <p:nvPr/>
            </p:nvGrpSpPr>
            <p:grpSpPr>
              <a:xfrm>
                <a:off x="3181426" y="3679959"/>
                <a:ext cx="67500" cy="316988"/>
                <a:chOff x="2155261" y="2840220"/>
                <a:chExt cx="90000" cy="422650"/>
              </a:xfrm>
            </p:grpSpPr>
            <p:cxnSp>
              <p:nvCxnSpPr>
                <p:cNvPr id="108" name="直接连接符 107"/>
                <p:cNvCxnSpPr/>
                <p:nvPr/>
              </p:nvCxnSpPr>
              <p:spPr bwMode="auto">
                <a:xfrm>
                  <a:off x="2200263" y="284022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椭圆 108"/>
                <p:cNvSpPr/>
                <p:nvPr/>
              </p:nvSpPr>
              <p:spPr bwMode="auto">
                <a:xfrm>
                  <a:off x="2155261" y="31728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10" name="矩形 109"/>
              <p:cNvSpPr/>
              <p:nvPr/>
            </p:nvSpPr>
            <p:spPr>
              <a:xfrm>
                <a:off x="1744983" y="4024288"/>
                <a:ext cx="917115" cy="230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Moniteur LED</a:t>
                </a:r>
                <a:endParaRPr lang="zh-CN" altLang="en-US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endParaRPr>
              </a:p>
            </p:txBody>
          </p:sp>
          <p:cxnSp>
            <p:nvCxnSpPr>
              <p:cNvPr id="111" name="直接连接符 110"/>
              <p:cNvCxnSpPr/>
              <p:nvPr/>
            </p:nvCxnSpPr>
            <p:spPr bwMode="auto">
              <a:xfrm>
                <a:off x="1541402" y="3435846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直接连接符 111"/>
              <p:cNvCxnSpPr/>
              <p:nvPr/>
            </p:nvCxnSpPr>
            <p:spPr bwMode="auto">
              <a:xfrm>
                <a:off x="3647493" y="3397622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5" name="组合 114"/>
              <p:cNvGrpSpPr/>
              <p:nvPr/>
            </p:nvGrpSpPr>
            <p:grpSpPr>
              <a:xfrm>
                <a:off x="5542476" y="3717821"/>
                <a:ext cx="67500" cy="331848"/>
                <a:chOff x="1915733" y="2881640"/>
                <a:chExt cx="90000" cy="442463"/>
              </a:xfrm>
            </p:grpSpPr>
            <p:cxnSp>
              <p:nvCxnSpPr>
                <p:cNvPr id="116" name="直接连接符 115"/>
                <p:cNvCxnSpPr/>
                <p:nvPr/>
              </p:nvCxnSpPr>
              <p:spPr bwMode="auto">
                <a:xfrm>
                  <a:off x="1960731" y="288164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7" name="椭圆 116"/>
                <p:cNvSpPr/>
                <p:nvPr/>
              </p:nvSpPr>
              <p:spPr bwMode="auto">
                <a:xfrm>
                  <a:off x="1915733" y="323410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38" name="TextBox 72"/>
            <p:cNvSpPr>
              <a:spLocks noChangeArrowheads="1"/>
            </p:cNvSpPr>
            <p:nvPr/>
          </p:nvSpPr>
          <p:spPr bwMode="auto">
            <a:xfrm>
              <a:off x="5255337" y="1743074"/>
              <a:ext cx="950638" cy="88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Résolution </a:t>
              </a:r>
              <a:r>
                <a:rPr lang="zh-CN" altLang="en-US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1 ≤ 720P</a:t>
              </a:r>
            </a:p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2=FHD/WFHD/1600*900</a:t>
              </a:r>
            </a:p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3=QHD/WQHD</a:t>
              </a:r>
            </a:p>
            <a:p>
              <a:pPr defTabSz="121920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4=UHD/WUHD</a:t>
              </a:r>
            </a:p>
          </p:txBody>
        </p:sp>
      </p:grpSp>
      <p:sp>
        <p:nvSpPr>
          <p:cNvPr id="59" name="矩形 58"/>
          <p:cNvSpPr/>
          <p:nvPr/>
        </p:nvSpPr>
        <p:spPr bwMode="auto">
          <a:xfrm>
            <a:off x="8131870" y="127344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>
            <a:off x="8520157" y="2019344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/>
          <p:cNvSpPr/>
          <p:nvPr/>
        </p:nvSpPr>
        <p:spPr bwMode="auto">
          <a:xfrm>
            <a:off x="8495033" y="24016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72"/>
          <p:cNvSpPr>
            <a:spLocks noChangeArrowheads="1"/>
          </p:cNvSpPr>
          <p:nvPr/>
        </p:nvSpPr>
        <p:spPr bwMode="auto">
          <a:xfrm>
            <a:off x="8055825" y="2458016"/>
            <a:ext cx="1267517" cy="11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Référence </a:t>
            </a:r>
            <a:r>
              <a:rPr lang="zh-CN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0 : ≤75 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75-100 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101-140 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: 141-200 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&gt;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200 Hz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-1245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9213066" y="12671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9" name="直接连接符 88"/>
          <p:cNvCxnSpPr/>
          <p:nvPr/>
        </p:nvCxnSpPr>
        <p:spPr bwMode="auto">
          <a:xfrm>
            <a:off x="9601353" y="2013087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椭圆 89"/>
          <p:cNvSpPr/>
          <p:nvPr/>
        </p:nvSpPr>
        <p:spPr bwMode="auto">
          <a:xfrm>
            <a:off x="9576229" y="239536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TextBox 72"/>
          <p:cNvSpPr>
            <a:spLocks noChangeArrowheads="1"/>
          </p:cNvSpPr>
          <p:nvPr/>
        </p:nvSpPr>
        <p:spPr bwMode="auto">
          <a:xfrm>
            <a:off x="9158740" y="2467830"/>
            <a:ext cx="1267517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de panneau </a:t>
            </a:r>
            <a:r>
              <a:rPr lang="zh-CN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zh-CN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: VA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TN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10261654" y="125808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2" name="直接连接符 101"/>
          <p:cNvCxnSpPr/>
          <p:nvPr/>
        </p:nvCxnSpPr>
        <p:spPr bwMode="auto">
          <a:xfrm>
            <a:off x="10649941" y="2003985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椭圆 102"/>
          <p:cNvSpPr/>
          <p:nvPr/>
        </p:nvSpPr>
        <p:spPr bwMode="auto">
          <a:xfrm>
            <a:off x="10624817" y="238626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TextBox 72"/>
          <p:cNvSpPr>
            <a:spLocks noChangeArrowheads="1"/>
          </p:cNvSpPr>
          <p:nvPr/>
        </p:nvSpPr>
        <p:spPr bwMode="auto">
          <a:xfrm>
            <a:off x="10261654" y="2556361"/>
            <a:ext cx="1267517" cy="11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réglage de la hauteur de la base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haut-parleur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: incurvé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Développé en interne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1" y="3937813"/>
            <a:ext cx="11207258" cy="2824945"/>
          </a:xfrm>
          <a:prstGeom prst="rect">
            <a:avLst/>
          </a:prstGeom>
        </p:spPr>
      </p:pic>
      <p:sp>
        <p:nvSpPr>
          <p:cNvPr id="4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Monitor-IT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0D8ED5-1C9D-4DC6-B076-2A293B5E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84</a:t>
            </a:fld>
            <a:endParaRPr lang="zh-CN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2359" r="1" b="1"/>
          <a:stretch>
            <a:fillRect/>
          </a:stretch>
        </p:blipFill>
        <p:spPr>
          <a:xfrm>
            <a:off x="287441" y="4079872"/>
            <a:ext cx="11735183" cy="2162755"/>
          </a:xfrm>
          <a:prstGeom prst="rect">
            <a:avLst/>
          </a:prstGeom>
        </p:spPr>
      </p:pic>
      <p:sp>
        <p:nvSpPr>
          <p:cNvPr id="77" name="TextBox 69"/>
          <p:cNvSpPr>
            <a:spLocks noChangeArrowheads="1"/>
          </p:cNvSpPr>
          <p:nvPr/>
        </p:nvSpPr>
        <p:spPr bwMode="auto">
          <a:xfrm>
            <a:off x="764622" y="2707843"/>
            <a:ext cx="1408689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Étranger  Dahua</a:t>
            </a:r>
            <a:endParaRPr lang="zh-CN" altLang="en-US" sz="1065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8" name="TextBox 70"/>
          <p:cNvSpPr>
            <a:spLocks noChangeArrowheads="1"/>
          </p:cNvSpPr>
          <p:nvPr/>
        </p:nvSpPr>
        <p:spPr bwMode="auto">
          <a:xfrm>
            <a:off x="5434613" y="2701518"/>
            <a:ext cx="1300104" cy="12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Série :</a:t>
            </a:r>
            <a:endParaRPr lang="en-US" altLang="zh-CN" sz="106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LN=ATV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LD=DTV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SA=AOSP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SN=Netflix</a:t>
            </a:r>
            <a:endParaRPr lang="zh-CN" altLang="en-US" sz="106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SD=Android</a:t>
            </a:r>
            <a:endParaRPr lang="zh-CN" altLang="en-US" sz="106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SG=Google</a:t>
            </a:r>
          </a:p>
        </p:txBody>
      </p:sp>
      <p:sp>
        <p:nvSpPr>
          <p:cNvPr id="79" name="TextBox 69"/>
          <p:cNvSpPr>
            <a:spLocks noChangeArrowheads="1"/>
          </p:cNvSpPr>
          <p:nvPr/>
        </p:nvSpPr>
        <p:spPr bwMode="auto">
          <a:xfrm>
            <a:off x="2978767" y="2707850"/>
            <a:ext cx="1230663" cy="12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Taille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22 : 21,5 pouces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24 : 23,8 pouces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 : 32 pouces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43 : 43 po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 : 50 po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55 : 55 po</a:t>
            </a:r>
          </a:p>
        </p:txBody>
      </p:sp>
      <p:sp>
        <p:nvSpPr>
          <p:cNvPr id="80" name="矩形 79"/>
          <p:cNvSpPr/>
          <p:nvPr/>
        </p:nvSpPr>
        <p:spPr bwMode="auto">
          <a:xfrm>
            <a:off x="2233965" y="1591327"/>
            <a:ext cx="63833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LTV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918250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551078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249314" y="2266975"/>
            <a:ext cx="85273" cy="413523"/>
            <a:chOff x="2686859" y="2864900"/>
            <a:chExt cx="90000" cy="436448"/>
          </a:xfrm>
        </p:grpSpPr>
        <p:cxnSp>
          <p:nvCxnSpPr>
            <p:cNvPr id="101" name="直接连接符 100"/>
            <p:cNvCxnSpPr/>
            <p:nvPr/>
          </p:nvCxnSpPr>
          <p:spPr bwMode="auto">
            <a:xfrm>
              <a:off x="2731859" y="2864900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椭圆 101"/>
            <p:cNvSpPr/>
            <p:nvPr/>
          </p:nvSpPr>
          <p:spPr bwMode="auto">
            <a:xfrm>
              <a:off x="2686859" y="321134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509152" y="2266969"/>
            <a:ext cx="85273" cy="419223"/>
            <a:chOff x="2686859" y="2857598"/>
            <a:chExt cx="90000" cy="442463"/>
          </a:xfrm>
        </p:grpSpPr>
        <p:cxnSp>
          <p:nvCxnSpPr>
            <p:cNvPr id="99" name="直接连接符 98"/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椭圆 99"/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5" name="矩形 84"/>
          <p:cNvSpPr/>
          <p:nvPr/>
        </p:nvSpPr>
        <p:spPr bwMode="auto">
          <a:xfrm>
            <a:off x="5510435" y="1572494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018038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5806877" y="2266969"/>
            <a:ext cx="85273" cy="419223"/>
            <a:chOff x="2686859" y="2857598"/>
            <a:chExt cx="90000" cy="442463"/>
          </a:xfrm>
        </p:grpSpPr>
        <p:cxnSp>
          <p:nvCxnSpPr>
            <p:cNvPr id="97" name="直接连接符 96"/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椭圆 97"/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351878" y="2280049"/>
            <a:ext cx="85273" cy="400451"/>
            <a:chOff x="2686859" y="2857598"/>
            <a:chExt cx="90000" cy="422650"/>
          </a:xfrm>
        </p:grpSpPr>
        <p:cxnSp>
          <p:nvCxnSpPr>
            <p:cNvPr id="95" name="直接连接符 94"/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19024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2348540" y="2734315"/>
            <a:ext cx="34176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TV</a:t>
            </a:r>
            <a:endParaRPr lang="zh-CN" altLang="en-US" sz="106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90" name="直接连接符 89"/>
          <p:cNvCxnSpPr/>
          <p:nvPr/>
        </p:nvCxnSpPr>
        <p:spPr bwMode="auto">
          <a:xfrm>
            <a:off x="1722507" y="1955197"/>
            <a:ext cx="3692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直接连接符 90"/>
          <p:cNvCxnSpPr/>
          <p:nvPr/>
        </p:nvCxnSpPr>
        <p:spPr bwMode="auto">
          <a:xfrm>
            <a:off x="3899247" y="1910793"/>
            <a:ext cx="3692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6876333" y="2288629"/>
            <a:ext cx="85273" cy="419223"/>
            <a:chOff x="2686859" y="2857598"/>
            <a:chExt cx="90000" cy="442463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椭圆 93"/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6" name="TextBox 72"/>
          <p:cNvSpPr>
            <a:spLocks noChangeArrowheads="1"/>
          </p:cNvSpPr>
          <p:nvPr/>
        </p:nvSpPr>
        <p:spPr bwMode="auto">
          <a:xfrm>
            <a:off x="6568990" y="2794671"/>
            <a:ext cx="1200940" cy="8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Résolution </a:t>
            </a:r>
            <a:r>
              <a:rPr lang="zh-CN" altLang="en-US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&lt;1080P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1080P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4K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: 8K</a:t>
            </a:r>
          </a:p>
        </p:txBody>
      </p:sp>
      <p:sp>
        <p:nvSpPr>
          <p:cNvPr id="103" name="矩形 102"/>
          <p:cNvSpPr/>
          <p:nvPr/>
        </p:nvSpPr>
        <p:spPr bwMode="auto">
          <a:xfrm>
            <a:off x="10072978" y="1575631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0440869" y="2282351"/>
            <a:ext cx="0" cy="363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椭圆 104"/>
          <p:cNvSpPr/>
          <p:nvPr/>
        </p:nvSpPr>
        <p:spPr bwMode="auto">
          <a:xfrm>
            <a:off x="10417066" y="2644553"/>
            <a:ext cx="85273" cy="8527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TextBox 72"/>
          <p:cNvSpPr>
            <a:spLocks noChangeArrowheads="1"/>
          </p:cNvSpPr>
          <p:nvPr/>
        </p:nvSpPr>
        <p:spPr bwMode="auto">
          <a:xfrm>
            <a:off x="10105825" y="2797809"/>
            <a:ext cx="1200940" cy="2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sous-famille</a:t>
            </a:r>
            <a:endParaRPr lang="en-US" altLang="zh-CN" sz="1065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07" name="TextBox 70"/>
          <p:cNvSpPr>
            <a:spLocks noChangeArrowheads="1"/>
          </p:cNvSpPr>
          <p:nvPr/>
        </p:nvSpPr>
        <p:spPr bwMode="auto">
          <a:xfrm>
            <a:off x="4272731" y="2698167"/>
            <a:ext cx="1300104" cy="72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Technologie </a:t>
            </a:r>
            <a:r>
              <a:rPr lang="zh-CN" altLang="en-US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en-US" altLang="zh-CN" sz="1065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/=LCD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O=OLED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M=mini LED</a:t>
            </a:r>
          </a:p>
        </p:txBody>
      </p:sp>
      <p:sp>
        <p:nvSpPr>
          <p:cNvPr id="108" name="矩形 107"/>
          <p:cNvSpPr/>
          <p:nvPr/>
        </p:nvSpPr>
        <p:spPr bwMode="auto">
          <a:xfrm>
            <a:off x="4438674" y="1569143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4735117" y="2263618"/>
            <a:ext cx="85273" cy="419223"/>
            <a:chOff x="2686859" y="2857598"/>
            <a:chExt cx="90000" cy="442463"/>
          </a:xfrm>
        </p:grpSpPr>
        <p:cxnSp>
          <p:nvCxnSpPr>
            <p:cNvPr id="110" name="直接连接符 109"/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椭圆 110"/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3" name="矩形 112"/>
          <p:cNvSpPr/>
          <p:nvPr/>
        </p:nvSpPr>
        <p:spPr bwMode="auto">
          <a:xfrm>
            <a:off x="7625735" y="1594466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7950990" y="2291767"/>
            <a:ext cx="85273" cy="419223"/>
            <a:chOff x="2686859" y="2857598"/>
            <a:chExt cx="90000" cy="442463"/>
          </a:xfrm>
        </p:grpSpPr>
        <p:cxnSp>
          <p:nvCxnSpPr>
            <p:cNvPr id="115" name="直接连接符 114"/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7" name="TextBox 72"/>
          <p:cNvSpPr>
            <a:spLocks noChangeArrowheads="1"/>
          </p:cNvSpPr>
          <p:nvPr/>
        </p:nvSpPr>
        <p:spPr bwMode="auto">
          <a:xfrm>
            <a:off x="7505355" y="2692932"/>
            <a:ext cx="1200940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Fréquence de rafraîchissement </a:t>
            </a:r>
            <a:r>
              <a:rPr lang="zh-CN" altLang="en-US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en-US" altLang="zh-CN" sz="1065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≤75 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75-100 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101-140 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141-165 Hz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＞165 Hz</a:t>
            </a:r>
          </a:p>
        </p:txBody>
      </p:sp>
      <p:sp>
        <p:nvSpPr>
          <p:cNvPr id="118" name="矩形 117"/>
          <p:cNvSpPr/>
          <p:nvPr/>
        </p:nvSpPr>
        <p:spPr bwMode="auto">
          <a:xfrm>
            <a:off x="8893554" y="1597868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9218809" y="2295170"/>
            <a:ext cx="85273" cy="419223"/>
            <a:chOff x="2686859" y="2857598"/>
            <a:chExt cx="90000" cy="442463"/>
          </a:xfrm>
        </p:grpSpPr>
        <p:cxnSp>
          <p:nvCxnSpPr>
            <p:cNvPr id="120" name="直接连接符 119"/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椭圆 120"/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4" name="TextBox 72"/>
          <p:cNvSpPr>
            <a:spLocks noChangeArrowheads="1"/>
          </p:cNvSpPr>
          <p:nvPr/>
        </p:nvSpPr>
        <p:spPr bwMode="auto">
          <a:xfrm>
            <a:off x="8775678" y="2789924"/>
            <a:ext cx="1200940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DTV </a:t>
            </a:r>
            <a:r>
              <a:rPr lang="zh-CN" altLang="en-US" sz="1065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  <a:endParaRPr lang="en-US" altLang="zh-CN" sz="1065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 : Sans signification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 : DVB-T2/T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 : DVB-S2/S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 : DVB-T2/S2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 : ISDB</a:t>
            </a:r>
          </a:p>
        </p:txBody>
      </p:sp>
      <p:sp>
        <p:nvSpPr>
          <p:cNvPr id="5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TV</a:t>
            </a:r>
            <a:endParaRPr lang="zh-CN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F43491-00EC-4BDC-AE90-1B4064BB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85</a:t>
            </a:fld>
            <a:endParaRPr lang="zh-CN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2850278" y="2982221"/>
            <a:ext cx="1058629" cy="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LS : mur vidéo LCD</a:t>
            </a: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7567752" y="4641309"/>
            <a:ext cx="3423640" cy="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Luminosité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 : haute luminosité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 : Luminosité standard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996618" y="3898729"/>
            <a:ext cx="1696508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de produits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 : Série Basic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: Série Essential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 : Série Ultra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4303747" y="2967703"/>
            <a:ext cx="837435" cy="102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Taille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460 : 46 pouces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490 : 49 pouces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550 : 55 pouces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650 : 65 pouces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831665" y="151225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398411" y="1514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7567752" y="15293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3197793" y="2239379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633631" y="2232252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5532911" y="15122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4318631" y="14984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460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 bwMode="auto">
          <a:xfrm>
            <a:off x="7942207" y="2249377"/>
            <a:ext cx="0" cy="232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椭圆 67"/>
          <p:cNvSpPr/>
          <p:nvPr/>
        </p:nvSpPr>
        <p:spPr bwMode="auto">
          <a:xfrm>
            <a:off x="7895139" y="452734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852205" y="2218452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386718" y="2928687"/>
            <a:ext cx="1740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Résolution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U : 1080P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K : 4K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9486748" y="2235203"/>
            <a:ext cx="90000" cy="1649303"/>
            <a:chOff x="2630284" y="1941136"/>
            <a:chExt cx="90000" cy="1649302"/>
          </a:xfrm>
        </p:grpSpPr>
        <p:cxnSp>
          <p:nvCxnSpPr>
            <p:cNvPr id="72" name="直接连接符 71"/>
            <p:cNvCxnSpPr>
              <a:endCxn id="73" idx="1"/>
            </p:cNvCxnSpPr>
            <p:nvPr/>
          </p:nvCxnSpPr>
          <p:spPr bwMode="auto">
            <a:xfrm>
              <a:off x="2672345" y="1941136"/>
              <a:ext cx="13180" cy="1572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30284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10361549" y="15333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61550" y="3065106"/>
            <a:ext cx="17708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nl-NL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Type de dalle </a:t>
            </a:r>
            <a:r>
              <a:rPr lang="nl-NL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9200">
              <a:spcBef>
                <a:spcPct val="0"/>
              </a:spcBef>
            </a:pPr>
            <a:r>
              <a:rPr lang="nl-NL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 : PVA</a:t>
            </a:r>
          </a:p>
          <a:p>
            <a:pPr defTabSz="1219200">
              <a:spcBef>
                <a:spcPct val="0"/>
              </a:spcBef>
            </a:pPr>
            <a:r>
              <a:rPr lang="nl-NL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 : IPS</a:t>
            </a:r>
          </a:p>
          <a:p>
            <a:pPr defTabSz="1219200">
              <a:spcBef>
                <a:spcPct val="0"/>
              </a:spcBef>
            </a:pPr>
            <a:r>
              <a:rPr lang="nl-NL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 : ADS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698529" y="2273896"/>
            <a:ext cx="90000" cy="732840"/>
            <a:chOff x="2686859" y="2857598"/>
            <a:chExt cx="90000" cy="7328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 bwMode="auto">
          <a:xfrm>
            <a:off x="9148273" y="15293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713411" y="2253323"/>
            <a:ext cx="90000" cy="725540"/>
            <a:chOff x="2686859" y="2864898"/>
            <a:chExt cx="90000" cy="725540"/>
          </a:xfrm>
        </p:grpSpPr>
        <p:cxnSp>
          <p:nvCxnSpPr>
            <p:cNvPr id="44" name="直接连接符 43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椭圆 4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 bwMode="auto">
          <a:xfrm>
            <a:off x="8573285" y="1868801"/>
            <a:ext cx="3897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/>
          <p:nvPr/>
        </p:nvCxnSpPr>
        <p:spPr bwMode="auto">
          <a:xfrm>
            <a:off x="2233893" y="1868801"/>
            <a:ext cx="3897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矩形 49"/>
          <p:cNvSpPr/>
          <p:nvPr/>
        </p:nvSpPr>
        <p:spPr bwMode="auto">
          <a:xfrm>
            <a:off x="6540156" y="15017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6895577" y="2232253"/>
            <a:ext cx="0" cy="232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/>
          <p:cNvSpPr/>
          <p:nvPr/>
        </p:nvSpPr>
        <p:spPr bwMode="auto">
          <a:xfrm>
            <a:off x="6850109" y="449975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52912" y="4517956"/>
            <a:ext cx="17408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Couture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 : 0,5~1 mm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 : 1,x~2,x mm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 : 3,x~4,x mm</a:t>
            </a:r>
          </a:p>
        </p:txBody>
      </p:sp>
      <p:sp>
        <p:nvSpPr>
          <p:cNvPr id="54" name="TextBox 69"/>
          <p:cNvSpPr>
            <a:spLocks noChangeArrowheads="1"/>
          </p:cNvSpPr>
          <p:nvPr/>
        </p:nvSpPr>
        <p:spPr bwMode="auto">
          <a:xfrm>
            <a:off x="1137352" y="2973683"/>
            <a:ext cx="1575945" cy="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Marque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Étranger  Dahua</a:t>
            </a:r>
            <a:endParaRPr lang="zh-CN" altLang="en-US" sz="1200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Mur vidéo LCD</a:t>
            </a:r>
            <a:endParaRPr lang="zh-CN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7B4A96-861E-4671-9575-AE3C512B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86</a:t>
            </a:fld>
            <a:endParaRPr lang="zh-CN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880253" y="1660453"/>
            <a:ext cx="10042867" cy="2639623"/>
            <a:chOff x="1106605" y="1505308"/>
            <a:chExt cx="10743986" cy="3128614"/>
          </a:xfrm>
        </p:grpSpPr>
        <p:sp>
          <p:nvSpPr>
            <p:cNvPr id="74" name="矩形 73"/>
            <p:cNvSpPr/>
            <p:nvPr/>
          </p:nvSpPr>
          <p:spPr bwMode="auto">
            <a:xfrm>
              <a:off x="3600043" y="1505308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H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106605" y="1512149"/>
              <a:ext cx="778055" cy="6141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DHI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7378067" y="1505308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AI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 bwMode="auto">
            <a:xfrm flipH="1">
              <a:off x="5694085" y="1876734"/>
              <a:ext cx="5066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8" name="组合 77"/>
            <p:cNvGrpSpPr/>
            <p:nvPr/>
          </p:nvGrpSpPr>
          <p:grpSpPr>
            <a:xfrm>
              <a:off x="2802297" y="2133147"/>
              <a:ext cx="90000" cy="1391328"/>
              <a:chOff x="2788457" y="2170082"/>
              <a:chExt cx="90000" cy="1391328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2840221" y="2170082"/>
                <a:ext cx="0" cy="13008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2788457" y="3471410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3911119" y="2139139"/>
              <a:ext cx="90001" cy="863368"/>
              <a:chOff x="2511209" y="2720229"/>
              <a:chExt cx="90001" cy="863368"/>
            </a:xfrm>
          </p:grpSpPr>
          <p:cxnSp>
            <p:nvCxnSpPr>
              <p:cNvPr id="106" name="直接连接符 105"/>
              <p:cNvCxnSpPr/>
              <p:nvPr/>
            </p:nvCxnSpPr>
            <p:spPr bwMode="auto">
              <a:xfrm>
                <a:off x="2580095" y="2720229"/>
                <a:ext cx="0" cy="816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7" name="椭圆 106"/>
              <p:cNvSpPr/>
              <p:nvPr/>
            </p:nvSpPr>
            <p:spPr bwMode="auto">
              <a:xfrm>
                <a:off x="2511209" y="3493597"/>
                <a:ext cx="90001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80" name="矩形 79"/>
            <p:cNvSpPr/>
            <p:nvPr/>
          </p:nvSpPr>
          <p:spPr bwMode="auto">
            <a:xfrm>
              <a:off x="6202083" y="1505308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S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6581231" y="2147122"/>
              <a:ext cx="90000" cy="782666"/>
              <a:chOff x="2402931" y="2800573"/>
              <a:chExt cx="90000" cy="782666"/>
            </a:xfrm>
          </p:grpSpPr>
          <p:cxnSp>
            <p:nvCxnSpPr>
              <p:cNvPr id="104" name="直接连接符 103"/>
              <p:cNvCxnSpPr/>
              <p:nvPr/>
            </p:nvCxnSpPr>
            <p:spPr bwMode="auto">
              <a:xfrm>
                <a:off x="2444964" y="2800573"/>
                <a:ext cx="0" cy="7617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椭圆 104"/>
              <p:cNvSpPr/>
              <p:nvPr/>
            </p:nvSpPr>
            <p:spPr bwMode="auto">
              <a:xfrm>
                <a:off x="2402931" y="349323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057815" y="2132299"/>
              <a:ext cx="90000" cy="840339"/>
              <a:chOff x="2399962" y="2743258"/>
              <a:chExt cx="90000" cy="840339"/>
            </a:xfrm>
          </p:grpSpPr>
          <p:cxnSp>
            <p:nvCxnSpPr>
              <p:cNvPr id="102" name="直接连接符 101"/>
              <p:cNvCxnSpPr/>
              <p:nvPr/>
            </p:nvCxnSpPr>
            <p:spPr bwMode="auto">
              <a:xfrm>
                <a:off x="2444964" y="2743258"/>
                <a:ext cx="0" cy="7617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椭圆 102"/>
              <p:cNvSpPr/>
              <p:nvPr/>
            </p:nvSpPr>
            <p:spPr bwMode="auto">
              <a:xfrm>
                <a:off x="2399962" y="3493597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8871080" y="2143101"/>
              <a:ext cx="90000" cy="786586"/>
              <a:chOff x="2193300" y="2803852"/>
              <a:chExt cx="90000" cy="786586"/>
            </a:xfrm>
          </p:grpSpPr>
          <p:cxnSp>
            <p:nvCxnSpPr>
              <p:cNvPr id="100" name="直接连接符 99"/>
              <p:cNvCxnSpPr/>
              <p:nvPr/>
            </p:nvCxnSpPr>
            <p:spPr bwMode="auto">
              <a:xfrm>
                <a:off x="2238302" y="2803852"/>
                <a:ext cx="0" cy="7617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椭圆 100"/>
              <p:cNvSpPr/>
              <p:nvPr/>
            </p:nvSpPr>
            <p:spPr bwMode="auto">
              <a:xfrm>
                <a:off x="2193300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85" name="矩形 84"/>
            <p:cNvSpPr/>
            <p:nvPr/>
          </p:nvSpPr>
          <p:spPr bwMode="auto">
            <a:xfrm>
              <a:off x="4845439" y="1505308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32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8504197" y="1512149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200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2419048" y="1512149"/>
              <a:ext cx="822256" cy="6209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LD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479660" y="2126305"/>
              <a:ext cx="90000" cy="893382"/>
              <a:chOff x="2686859" y="2697056"/>
              <a:chExt cx="90000" cy="893382"/>
            </a:xfrm>
          </p:grpSpPr>
          <p:cxnSp>
            <p:nvCxnSpPr>
              <p:cNvPr id="98" name="直接连接符 97"/>
              <p:cNvCxnSpPr/>
              <p:nvPr/>
            </p:nvCxnSpPr>
            <p:spPr bwMode="auto">
              <a:xfrm>
                <a:off x="2746373" y="2697056"/>
                <a:ext cx="0" cy="81619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椭圆 9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90" name="矩形 89"/>
            <p:cNvSpPr/>
            <p:nvPr/>
          </p:nvSpPr>
          <p:spPr bwMode="auto">
            <a:xfrm>
              <a:off x="11130592" y="1512149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K/L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10196490" y="2133147"/>
              <a:ext cx="1308651" cy="1788866"/>
              <a:chOff x="2199394" y="1711572"/>
              <a:chExt cx="1308651" cy="1788866"/>
            </a:xfrm>
          </p:grpSpPr>
          <p:cxnSp>
            <p:nvCxnSpPr>
              <p:cNvPr id="96" name="直接连接符 95"/>
              <p:cNvCxnSpPr/>
              <p:nvPr/>
            </p:nvCxnSpPr>
            <p:spPr bwMode="auto">
              <a:xfrm>
                <a:off x="3493493" y="1711572"/>
                <a:ext cx="14552" cy="17888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7" name="椭圆 96"/>
              <p:cNvSpPr/>
              <p:nvPr/>
            </p:nvSpPr>
            <p:spPr bwMode="auto">
              <a:xfrm>
                <a:off x="2199394" y="2931757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7706192" y="2130900"/>
              <a:ext cx="90000" cy="2503022"/>
              <a:chOff x="2321560" y="1625727"/>
              <a:chExt cx="90000" cy="2503022"/>
            </a:xfrm>
          </p:grpSpPr>
          <p:cxnSp>
            <p:nvCxnSpPr>
              <p:cNvPr id="94" name="直接连接符 93"/>
              <p:cNvCxnSpPr/>
              <p:nvPr/>
            </p:nvCxnSpPr>
            <p:spPr bwMode="auto">
              <a:xfrm>
                <a:off x="2369699" y="1625727"/>
                <a:ext cx="14553" cy="24485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椭圆 94"/>
              <p:cNvSpPr/>
              <p:nvPr/>
            </p:nvSpPr>
            <p:spPr bwMode="auto">
              <a:xfrm>
                <a:off x="2321560" y="403874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1884659" y="1853075"/>
              <a:ext cx="5066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TextBox 69"/>
          <p:cNvSpPr>
            <a:spLocks noChangeArrowheads="1"/>
          </p:cNvSpPr>
          <p:nvPr/>
        </p:nvSpPr>
        <p:spPr bwMode="auto">
          <a:xfrm>
            <a:off x="636867" y="2911874"/>
            <a:ext cx="1423740" cy="4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Marque </a:t>
            </a:r>
            <a:r>
              <a:rPr lang="en-US" altLang="zh-CN" sz="105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: 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 err="1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Dahua </a:t>
            </a: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Overseas</a:t>
            </a:r>
            <a:endParaRPr lang="zh-CN" altLang="en-US" sz="105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2" name="TextBox 70"/>
          <p:cNvSpPr>
            <a:spLocks noChangeArrowheads="1"/>
          </p:cNvSpPr>
          <p:nvPr/>
        </p:nvSpPr>
        <p:spPr bwMode="auto">
          <a:xfrm>
            <a:off x="5558125" y="2899501"/>
            <a:ext cx="1972388" cy="12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4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Positionnement :</a:t>
            </a:r>
            <a:endParaRPr lang="en-US" altLang="zh-CN" sz="14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  <a:p>
            <a:pPr defTabSz="9144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L : Lite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S : Standard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H : Haut de gamme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W : Vitrine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E : </a:t>
            </a: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Calibri" panose="020F0502020204030204" pitchFamily="34" charset="0"/>
              </a:rPr>
              <a:t>Extérieur</a:t>
            </a:r>
          </a:p>
        </p:txBody>
      </p:sp>
      <p:sp>
        <p:nvSpPr>
          <p:cNvPr id="63" name="TextBox 72"/>
          <p:cNvSpPr>
            <a:spLocks noChangeArrowheads="1"/>
          </p:cNvSpPr>
          <p:nvPr/>
        </p:nvSpPr>
        <p:spPr bwMode="auto">
          <a:xfrm>
            <a:off x="7675399" y="2898443"/>
            <a:ext cx="1377520" cy="8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4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Résolution </a:t>
            </a:r>
            <a:r>
              <a:rPr lang="en-US" altLang="zh-CN" sz="14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:</a:t>
            </a: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 100 : &lt;1080P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200 : 1080P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400 : 4K</a:t>
            </a:r>
          </a:p>
        </p:txBody>
      </p:sp>
      <p:sp>
        <p:nvSpPr>
          <p:cNvPr id="64" name="TextBox 69"/>
          <p:cNvSpPr>
            <a:spLocks noChangeArrowheads="1"/>
          </p:cNvSpPr>
          <p:nvPr/>
        </p:nvSpPr>
        <p:spPr bwMode="auto">
          <a:xfrm>
            <a:off x="4419925" y="3012208"/>
            <a:ext cx="953723" cy="15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4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Taille :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22 : 22 pouces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32 : 32 pouces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43 : 43 pouces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50 :</a:t>
            </a:r>
            <a:r>
              <a:rPr lang="zh-CN" altLang="en-US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 50 pouces</a:t>
            </a:r>
            <a:endParaRPr lang="en-US" altLang="zh-CN" sz="12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55 : 55 po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65 : 65 po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...</a:t>
            </a:r>
          </a:p>
        </p:txBody>
      </p:sp>
      <p:sp>
        <p:nvSpPr>
          <p:cNvPr id="65" name="矩形 64"/>
          <p:cNvSpPr/>
          <p:nvPr/>
        </p:nvSpPr>
        <p:spPr>
          <a:xfrm>
            <a:off x="2909893" y="2999850"/>
            <a:ext cx="172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H : mural 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V : Sur pied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charset="0"/>
                <a:cs typeface="Segoe UI" panose="020B0502040204020203" pitchFamily="34" charset="0"/>
                <a:sym typeface="Segoe UI" panose="020B0502040204020203" pitchFamily="34" charset="0"/>
              </a:rPr>
              <a:t>W : Machine à requêtes</a:t>
            </a:r>
            <a:endParaRPr lang="zh-CN" altLang="en-US" sz="12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754738" y="3571161"/>
            <a:ext cx="1835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LD : Affichage numérique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DS : Boîtier de lecture multimédia</a:t>
            </a:r>
          </a:p>
        </p:txBody>
      </p:sp>
      <p:sp>
        <p:nvSpPr>
          <p:cNvPr id="67" name="矩形 66"/>
          <p:cNvSpPr/>
          <p:nvPr/>
        </p:nvSpPr>
        <p:spPr>
          <a:xfrm>
            <a:off x="6585344" y="4370866"/>
            <a:ext cx="241951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Système :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AI : Android intérieur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AO : Android extérieur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WI : Windows intérieur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WO : Windows extérieur</a:t>
            </a:r>
          </a:p>
        </p:txBody>
      </p:sp>
      <p:sp>
        <p:nvSpPr>
          <p:cNvPr id="68" name="矩形 67"/>
          <p:cNvSpPr/>
          <p:nvPr/>
        </p:nvSpPr>
        <p:spPr>
          <a:xfrm>
            <a:off x="8715747" y="3364000"/>
            <a:ext cx="1406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Autres : 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T : Tactile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A : Climatisation</a:t>
            </a:r>
          </a:p>
          <a:p>
            <a:pPr defTabSz="91440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D : double face</a:t>
            </a:r>
          </a:p>
        </p:txBody>
      </p:sp>
      <p:sp>
        <p:nvSpPr>
          <p:cNvPr id="69" name="矩形 68"/>
          <p:cNvSpPr/>
          <p:nvPr/>
        </p:nvSpPr>
        <p:spPr bwMode="auto">
          <a:xfrm>
            <a:off x="9079950" y="1660451"/>
            <a:ext cx="673015" cy="5239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()</a:t>
            </a:r>
          </a:p>
        </p:txBody>
      </p:sp>
      <p:cxnSp>
        <p:nvCxnSpPr>
          <p:cNvPr id="70" name="直接连接符 69"/>
          <p:cNvCxnSpPr/>
          <p:nvPr/>
        </p:nvCxnSpPr>
        <p:spPr bwMode="auto">
          <a:xfrm>
            <a:off x="9401331" y="2174031"/>
            <a:ext cx="13603" cy="11017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/>
          <p:cNvSpPr/>
          <p:nvPr/>
        </p:nvSpPr>
        <p:spPr bwMode="auto">
          <a:xfrm>
            <a:off x="10555965" y="3687274"/>
            <a:ext cx="84127" cy="759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9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2" name="TextBox 72"/>
          <p:cNvSpPr>
            <a:spLocks noChangeArrowheads="1"/>
          </p:cNvSpPr>
          <p:nvPr/>
        </p:nvSpPr>
        <p:spPr bwMode="auto">
          <a:xfrm>
            <a:off x="10216764" y="3847271"/>
            <a:ext cx="1377520" cy="9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Carte mère : 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K : RK3288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charset="0"/>
                <a:cs typeface="Segoe UI" panose="020B0502040204020203" pitchFamily="34" charset="0"/>
                <a:sym typeface="Segoe UI" panose="020B0502040204020203" pitchFamily="34" charset="0"/>
              </a:rPr>
              <a:t>L : T982</a:t>
            </a:r>
            <a:endParaRPr lang="en-US" altLang="zh-CN" sz="120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P : PX30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…</a:t>
            </a:r>
          </a:p>
        </p:txBody>
      </p:sp>
      <p:sp>
        <p:nvSpPr>
          <p:cNvPr id="51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Affichage numérique</a:t>
            </a:r>
            <a:endParaRPr lang="zh-CN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7C37FD7-AB1B-479C-8F71-406D8691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87</a:t>
            </a:fld>
            <a:endParaRPr lang="zh-CN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566225" y="3083787"/>
            <a:ext cx="560653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8793162" y="3102895"/>
            <a:ext cx="1630680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A~Z : Série LED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10332756" y="3781698"/>
            <a:ext cx="1716193" cy="47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None/>
            </a:pPr>
            <a:r>
              <a:rPr lang="en-US" altLang="zh-CN" sz="12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 : Haut de gamme</a:t>
            </a:r>
          </a:p>
          <a:p>
            <a:pPr>
              <a:buNone/>
            </a:pPr>
            <a:r>
              <a:rPr lang="en-US" altLang="zh-CN" sz="12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A~Z : Normal     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7060265" y="3083481"/>
            <a:ext cx="2449407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0,09-99,99 : </a:t>
            </a: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 de pixel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unité : mm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681815" y="158076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476597" y="158076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9177071" y="158070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 flipH="1">
            <a:off x="8245253" y="2000993"/>
            <a:ext cx="654535" cy="34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791597" y="2305696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056898" y="2286812"/>
            <a:ext cx="90000" cy="1424535"/>
            <a:chOff x="2686859" y="2165904"/>
            <a:chExt cx="90000" cy="1424534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62" y="2165904"/>
              <a:ext cx="0" cy="13345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7402615" y="158076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5821816" y="158076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509766" y="2293232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746508" y="2311240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196638" y="3784314"/>
            <a:ext cx="140384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 : Pas de pixel fin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 : Activité de location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 : Général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 : Guidage routier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V : Stade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: Commercial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 : Chaîne</a:t>
            </a:r>
          </a:p>
        </p:txBody>
      </p:sp>
      <p:cxnSp>
        <p:nvCxnSpPr>
          <p:cNvPr id="72" name="直接连接符 71"/>
          <p:cNvCxnSpPr/>
          <p:nvPr/>
        </p:nvCxnSpPr>
        <p:spPr bwMode="auto">
          <a:xfrm>
            <a:off x="10831089" y="2223208"/>
            <a:ext cx="0" cy="1481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椭圆 72"/>
          <p:cNvSpPr/>
          <p:nvPr/>
        </p:nvSpPr>
        <p:spPr bwMode="auto">
          <a:xfrm>
            <a:off x="10780289" y="3679475"/>
            <a:ext cx="101600" cy="93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0470853" y="158070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5733" y="3048024"/>
            <a:ext cx="176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5405" eaLnBrk="0" hangingPunct="0"/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: Couleur</a:t>
            </a:r>
          </a:p>
          <a:p>
            <a:pPr defTabSz="1335405" eaLnBrk="0" hangingPunct="0"/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Deux couleurs</a:t>
            </a:r>
          </a:p>
          <a:p>
            <a:pPr defTabSz="1219200">
              <a:spcBef>
                <a:spcPct val="0"/>
              </a:spcBef>
            </a:pP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136816" y="2267445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椭圆 4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106761" y="3146404"/>
            <a:ext cx="1078285" cy="503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33307" tIns="66648" rIns="133307" bIns="66648">
            <a:spAutoFit/>
          </a:bodyPr>
          <a:lstStyle/>
          <a:p>
            <a:pPr defTabSz="1335405" eaLnBrk="0" hangingPunct="0"/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: Intérieur</a:t>
            </a:r>
          </a:p>
          <a:p>
            <a:pPr defTabSz="1335405" eaLnBrk="0" hangingPunct="0"/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:  Extérieur</a:t>
            </a:r>
          </a:p>
        </p:txBody>
      </p:sp>
      <p:sp>
        <p:nvSpPr>
          <p:cNvPr id="47" name="矩形 46"/>
          <p:cNvSpPr/>
          <p:nvPr/>
        </p:nvSpPr>
        <p:spPr bwMode="auto">
          <a:xfrm>
            <a:off x="4340147" y="158076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700147" y="2307094"/>
            <a:ext cx="90000" cy="732840"/>
            <a:chOff x="2686859" y="2857598"/>
            <a:chExt cx="90000" cy="732840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椭圆 4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TextBox 69"/>
          <p:cNvSpPr>
            <a:spLocks noChangeArrowheads="1"/>
          </p:cNvSpPr>
          <p:nvPr/>
        </p:nvSpPr>
        <p:spPr bwMode="auto">
          <a:xfrm>
            <a:off x="307972" y="3146378"/>
            <a:ext cx="1423740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Marque </a:t>
            </a:r>
            <a:r>
              <a:rPr lang="en-US" altLang="zh-CN" sz="105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: </a:t>
            </a:r>
          </a:p>
          <a:p>
            <a:pPr defTabSz="121920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0" dirty="0" err="1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Dahua </a:t>
            </a:r>
            <a:r>
              <a:rPr lang="en-US" altLang="zh-CN" sz="105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à l'étranger</a:t>
            </a:r>
            <a:endParaRPr lang="zh-CN" altLang="en-US" sz="1050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307916" y="15912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1813" y="2401038"/>
            <a:ext cx="90000" cy="725540"/>
            <a:chOff x="2686859" y="2864898"/>
            <a:chExt cx="90000" cy="725540"/>
          </a:xfrm>
        </p:grpSpPr>
        <p:cxnSp>
          <p:nvCxnSpPr>
            <p:cNvPr id="6" name="直接连接符 5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椭圆 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2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Écran LED</a:t>
            </a:r>
            <a:endParaRPr lang="zh-CN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0C518C-0E68-448A-87C7-00B36E2B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88</a:t>
            </a:fld>
            <a:endParaRPr lang="zh-CN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3321768" y="2241401"/>
            <a:ext cx="0" cy="27184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289472" y="3099223"/>
            <a:ext cx="2061028" cy="10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domestique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l'étranger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OEM-Neutre national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Null-Neutre à l'étranger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226647" y="2933795"/>
            <a:ext cx="1687463" cy="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Extension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4I-Entrée 4 canaux</a:t>
            </a:r>
            <a:endParaRPr lang="en-US" altLang="zh-CN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5481394" y="2933795"/>
            <a:ext cx="1141773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04-H.264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05-H.265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4284503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09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67347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 flipH="1">
            <a:off x="7859795" y="1855083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椭圆 108"/>
          <p:cNvSpPr/>
          <p:nvPr/>
        </p:nvSpPr>
        <p:spPr bwMode="auto">
          <a:xfrm>
            <a:off x="3276768" y="491488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4595580" y="2247456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699779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6027691" y="2261128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010687" y="2933795"/>
            <a:ext cx="121219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01-1 canal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04-4 canaux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06-6 canaux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09-9 canaux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12-12 canaux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16-16 canaux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20-20 canaux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659520" y="2176033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5641147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292637" y="149133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927859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NVD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88471" y="230863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988472" y="4959889"/>
            <a:ext cx="387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NVD - Décodeur vidéo réseau (nouveau type)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NVS - Serveur vidéo réseau (ancien type)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9649284" y="149133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73845" y="3978160"/>
            <a:ext cx="18147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Extension 2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Capacité de décodage 4K-4K</a:t>
            </a: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10024896" y="2209080"/>
            <a:ext cx="14553" cy="168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/>
          <p:cNvSpPr/>
          <p:nvPr/>
        </p:nvSpPr>
        <p:spPr bwMode="auto">
          <a:xfrm>
            <a:off x="9987171" y="385394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2463554" y="1886639"/>
            <a:ext cx="4497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 flipH="1">
            <a:off x="9216857" y="1876857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7312791" y="2275781"/>
            <a:ext cx="90000" cy="732840"/>
            <a:chOff x="2686859" y="2857598"/>
            <a:chExt cx="90000" cy="732840"/>
          </a:xfrm>
        </p:grpSpPr>
        <p:cxnSp>
          <p:nvCxnSpPr>
            <p:cNvPr id="48" name="直接连接符 4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椭圆 4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6390727" y="2933795"/>
            <a:ext cx="1989498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 : haute définition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 : Ultra haute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définition</a:t>
            </a:r>
          </a:p>
        </p:txBody>
      </p:sp>
      <p:sp>
        <p:nvSpPr>
          <p:cNvPr id="3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Décodeur</a:t>
            </a:r>
            <a:endParaRPr lang="zh-CN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3B03DB-D2D3-4EAE-BC97-BA695ADB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89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 bwMode="auto">
          <a:xfrm>
            <a:off x="6969591" y="298840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6" name="TextBox 4095"/>
          <p:cNvSpPr txBox="1"/>
          <p:nvPr/>
        </p:nvSpPr>
        <p:spPr>
          <a:xfrm>
            <a:off x="319734" y="2326686"/>
            <a:ext cx="2229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Apparence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: Modèle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 PoE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: Caméra d'intérieur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 : Caméra PT série 1 pour extérieur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Bx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Caméra PT extérieure série 2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Cx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Caméra PT extérieure série 3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椭圆 100"/>
          <p:cNvSpPr/>
          <p:nvPr/>
        </p:nvSpPr>
        <p:spPr bwMode="auto">
          <a:xfrm>
            <a:off x="1440159" y="237288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3" name="TextBox 70"/>
          <p:cNvSpPr txBox="1"/>
          <p:nvPr/>
        </p:nvSpPr>
        <p:spPr>
          <a:xfrm>
            <a:off x="2549006" y="2484789"/>
            <a:ext cx="2057717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Modèle multi-objectifs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 = résolution du canal panoramique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 elle est identique à celle du canal détaillé, elle n'apparaît pas.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= nombre total d'objectifs panoramiques et de détail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5" name="肘形连接符 141"/>
          <p:cNvCxnSpPr/>
          <p:nvPr/>
        </p:nvCxnSpPr>
        <p:spPr bwMode="auto">
          <a:xfrm rot="10800000" flipV="1">
            <a:off x="7000589" y="2118340"/>
            <a:ext cx="3497888" cy="915065"/>
          </a:xfrm>
          <a:prstGeom prst="bentConnector3">
            <a:avLst>
              <a:gd name="adj1" fmla="val 162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9508488" y="3796319"/>
            <a:ext cx="206012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529308" y="2899863"/>
            <a:ext cx="3673897" cy="301621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Fonction commune :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: carte SD (série PT-1) ; carte SD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micro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(sauf série PT-1)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 :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SD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micro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uniquement pour la série PT-1)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: audio, alarme et carte SD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 : carte SD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WiFi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SAW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SD + micro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WiFi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 :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SD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communication bidirectionnelle (type intérieur)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STW : Carte SD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communication bidirectionnelle +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STWB20 : Carte SD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communication bidirectionnelle + WiFi + batterie 20 000 mAh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Z : Zoom hybride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 : 4G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5G : 5G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 : Surveillance périmétrique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extérieur)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 : double éclairage intelligent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 : Lumière chaude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6" name="肘形连接符 144"/>
          <p:cNvCxnSpPr/>
          <p:nvPr/>
        </p:nvCxnSpPr>
        <p:spPr bwMode="auto">
          <a:xfrm rot="10800000" flipV="1">
            <a:off x="1453627" y="2080282"/>
            <a:ext cx="6922581" cy="353205"/>
          </a:xfrm>
          <a:prstGeom prst="bentConnector3">
            <a:avLst>
              <a:gd name="adj1" fmla="val 74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肘形连接符 141"/>
          <p:cNvCxnSpPr/>
          <p:nvPr/>
        </p:nvCxnSpPr>
        <p:spPr bwMode="auto">
          <a:xfrm rot="10800000" flipV="1">
            <a:off x="3759594" y="2093800"/>
            <a:ext cx="5495938" cy="519833"/>
          </a:xfrm>
          <a:prstGeom prst="bentConnector3">
            <a:avLst>
              <a:gd name="adj1" fmla="val -326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椭圆 81"/>
          <p:cNvSpPr/>
          <p:nvPr/>
        </p:nvSpPr>
        <p:spPr bwMode="auto">
          <a:xfrm>
            <a:off x="3705006" y="256863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3" name="肘形连接符 141"/>
          <p:cNvCxnSpPr>
            <a:stCxn id="74" idx="2"/>
          </p:cNvCxnSpPr>
          <p:nvPr/>
        </p:nvCxnSpPr>
        <p:spPr bwMode="auto">
          <a:xfrm rot="5400000">
            <a:off x="10584598" y="2222497"/>
            <a:ext cx="1294207" cy="1009773"/>
          </a:xfrm>
          <a:prstGeom prst="bentConnector3">
            <a:avLst>
              <a:gd name="adj1" fmla="val 9828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椭圆 33"/>
          <p:cNvSpPr/>
          <p:nvPr/>
        </p:nvSpPr>
        <p:spPr bwMode="auto">
          <a:xfrm>
            <a:off x="10636813" y="331572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934960" y="3374486"/>
            <a:ext cx="2029083" cy="1785104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: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WizColor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BK : Modèle de couleur noire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Nème génération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Pearl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Blanc nacré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Ash : Gris métallisé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Jordan : Modèle Jordan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USA : Modèle américain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Modèle canadien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53860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628058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717509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10543851" y="1373803"/>
            <a:ext cx="54470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806960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516348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2848775" y="1363888"/>
            <a:ext cx="140779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 bwMode="auto">
          <a:xfrm flipV="1">
            <a:off x="1410853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矩形 69"/>
          <p:cNvSpPr/>
          <p:nvPr/>
        </p:nvSpPr>
        <p:spPr bwMode="auto">
          <a:xfrm>
            <a:off x="180806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449157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 bwMode="auto">
          <a:xfrm flipV="1">
            <a:off x="9823608" y="177725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矩形 72"/>
          <p:cNvSpPr/>
          <p:nvPr/>
        </p:nvSpPr>
        <p:spPr bwMode="auto">
          <a:xfrm>
            <a:off x="9074288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1137658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5" name="直接连接符 74"/>
          <p:cNvCxnSpPr/>
          <p:nvPr/>
        </p:nvCxnSpPr>
        <p:spPr bwMode="auto">
          <a:xfrm flipV="1">
            <a:off x="11124512" y="177725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接连接符 75"/>
          <p:cNvCxnSpPr/>
          <p:nvPr/>
        </p:nvCxnSpPr>
        <p:spPr bwMode="auto">
          <a:xfrm flipV="1">
            <a:off x="8822264" y="177726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矩形 77"/>
          <p:cNvSpPr/>
          <p:nvPr/>
        </p:nvSpPr>
        <p:spPr bwMode="auto">
          <a:xfrm>
            <a:off x="10036922" y="1373803"/>
            <a:ext cx="416368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等线 Light"/>
                <a:cs typeface="Segoe UI" panose="020B0502040204020203" pitchFamily="34" charset="0"/>
              </a:rPr>
              <a:t>Caméra réseau PT (2/2)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0E9DEF-047A-4D9C-A212-FE4FCEA2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3321768" y="2241401"/>
            <a:ext cx="0" cy="27184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047958" y="2933795"/>
            <a:ext cx="2061028" cy="10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domestique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l'étranger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OEM-Neutre national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Null-Neutre à l'étranger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598924" y="3034189"/>
            <a:ext cx="1687463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4U-4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7U-7U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12U-12U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4284503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67347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 flipH="1">
            <a:off x="5106829" y="1890366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椭圆 108"/>
          <p:cNvSpPr/>
          <p:nvPr/>
        </p:nvSpPr>
        <p:spPr bwMode="auto">
          <a:xfrm>
            <a:off x="3276768" y="491488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4595580" y="2247456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3750231" y="2969181"/>
            <a:ext cx="1351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70-70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80-80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2100-2100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3000-3000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5906554" y="2211316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 bwMode="auto">
          <a:xfrm>
            <a:off x="5539671" y="152661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4U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927859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88471" y="230863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393394" y="4959906"/>
            <a:ext cx="387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M-VMP (M70/M60)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DSCON-DSCON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896318" y="152661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16129" y="3979307"/>
            <a:ext cx="1814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 1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E-Amélioré</a:t>
            </a: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7271930" y="2244363"/>
            <a:ext cx="14553" cy="168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/>
          <p:cNvSpPr/>
          <p:nvPr/>
        </p:nvSpPr>
        <p:spPr bwMode="auto">
          <a:xfrm>
            <a:off x="7234205" y="38892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2463554" y="1886639"/>
            <a:ext cx="4497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 flipH="1">
            <a:off x="6463891" y="1912140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Matrice - Boîtier central</a:t>
            </a:r>
            <a:endParaRPr lang="zh-CN" altLang="en-US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ECD50F-48BF-43E0-A911-8BBA3C42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90</a:t>
            </a:fld>
            <a:endParaRPr lang="zh-CN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3321768" y="2241401"/>
            <a:ext cx="0" cy="27184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047958" y="2933795"/>
            <a:ext cx="2061028" cy="102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domestique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l'étranger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OEM-Neutre national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Null-Neutre à l'étranger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598924" y="3034189"/>
            <a:ext cx="1687463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04-H.264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05-H.265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4284503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67347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椭圆 108"/>
          <p:cNvSpPr/>
          <p:nvPr/>
        </p:nvSpPr>
        <p:spPr bwMode="auto">
          <a:xfrm>
            <a:off x="3276768" y="491488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4595580" y="2247456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3750231" y="2969181"/>
            <a:ext cx="106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02-2 canaux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04-4 canaux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08-8 canaux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5906554" y="2211316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 bwMode="auto">
          <a:xfrm>
            <a:off x="5539671" y="152661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927859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VEC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88471" y="230863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393394" y="5096277"/>
            <a:ext cx="387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 d'encodage vidéo VEC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VDC - Carte de décodage vidéo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VIC/VI - Carte d'entrée vidéo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 - Carte de sortie vidéo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896318" y="152661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16129" y="3979307"/>
            <a:ext cx="1814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U-Ultra HD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H-HD</a:t>
            </a: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7271930" y="2244363"/>
            <a:ext cx="14553" cy="168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/>
          <p:cNvSpPr/>
          <p:nvPr/>
        </p:nvSpPr>
        <p:spPr bwMode="auto">
          <a:xfrm>
            <a:off x="7234205" y="38892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2463554" y="1886639"/>
            <a:ext cx="4497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矩形 38"/>
          <p:cNvSpPr/>
          <p:nvPr/>
        </p:nvSpPr>
        <p:spPr bwMode="auto">
          <a:xfrm>
            <a:off x="8140193" y="152661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9324460" y="152661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M70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flipH="1">
            <a:off x="8860155" y="1886619"/>
            <a:ext cx="4497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72"/>
          <p:cNvSpPr>
            <a:spLocks noChangeArrowheads="1"/>
          </p:cNvSpPr>
          <p:nvPr/>
        </p:nvSpPr>
        <p:spPr bwMode="auto">
          <a:xfrm>
            <a:off x="8140303" y="3178644"/>
            <a:ext cx="1687463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H-HDMI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8447933" y="2355771"/>
            <a:ext cx="90000" cy="732840"/>
            <a:chOff x="2686859" y="2857598"/>
            <a:chExt cx="90000" cy="732840"/>
          </a:xfrm>
        </p:grpSpPr>
        <p:cxnSp>
          <p:nvCxnSpPr>
            <p:cNvPr id="46" name="直接连接符 4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TextBox 72"/>
          <p:cNvSpPr>
            <a:spLocks noChangeArrowheads="1"/>
          </p:cNvSpPr>
          <p:nvPr/>
        </p:nvSpPr>
        <p:spPr bwMode="auto">
          <a:xfrm>
            <a:off x="9324499" y="3178644"/>
            <a:ext cx="2735213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M70-Série M70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M60-M60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Série DC3000-DSCON3000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9632129" y="2355771"/>
            <a:ext cx="90000" cy="732840"/>
            <a:chOff x="2686859" y="2857598"/>
            <a:chExt cx="90000" cy="732840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椭圆 5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Matrix--Carte </a:t>
            </a:r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d'entrée/sortie</a:t>
            </a:r>
            <a:endParaRPr lang="zh-CN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05E38F-B0B9-4987-A0D0-846D9C81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91</a:t>
            </a:fld>
            <a:endParaRPr lang="zh-CN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3321768" y="2241401"/>
            <a:ext cx="0" cy="27184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047958" y="2933795"/>
            <a:ext cx="2061028" cy="10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domestique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l'étranger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OEM-Neutre national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Null-Neutre à l'étranger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598924" y="3034189"/>
            <a:ext cx="1687463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04-H.264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05-H.265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4284503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67347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椭圆 108"/>
          <p:cNvSpPr/>
          <p:nvPr/>
        </p:nvSpPr>
        <p:spPr bwMode="auto">
          <a:xfrm>
            <a:off x="3276768" y="491488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4595580" y="2247456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203182" y="2969181"/>
            <a:ext cx="1051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01-1 canal d'entrée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5906554" y="2211316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 bwMode="auto">
          <a:xfrm>
            <a:off x="5539671" y="152661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927859" y="1526639"/>
            <a:ext cx="106038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DSMS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88471" y="230863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393394" y="4959906"/>
            <a:ext cx="2713435" cy="5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DSMS - Système de gestion des places assises distribué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896318" y="152661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16129" y="3979307"/>
            <a:ext cx="1814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 H-HDMI</a:t>
            </a: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7271930" y="2244363"/>
            <a:ext cx="14553" cy="168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/>
          <p:cNvSpPr/>
          <p:nvPr/>
        </p:nvSpPr>
        <p:spPr bwMode="auto">
          <a:xfrm>
            <a:off x="7234205" y="38892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2463554" y="1886639"/>
            <a:ext cx="4497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矩形 38"/>
          <p:cNvSpPr/>
          <p:nvPr/>
        </p:nvSpPr>
        <p:spPr bwMode="auto">
          <a:xfrm>
            <a:off x="8140193" y="152661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9324460" y="152661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flipH="1">
            <a:off x="8860155" y="1886619"/>
            <a:ext cx="4497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72"/>
          <p:cNvSpPr>
            <a:spLocks noChangeArrowheads="1"/>
          </p:cNvSpPr>
          <p:nvPr/>
        </p:nvSpPr>
        <p:spPr bwMode="auto">
          <a:xfrm>
            <a:off x="8140303" y="3178644"/>
            <a:ext cx="1687463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I-Entrée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O-Sortie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8447933" y="2355771"/>
            <a:ext cx="90000" cy="732840"/>
            <a:chOff x="2686859" y="2857598"/>
            <a:chExt cx="90000" cy="732840"/>
          </a:xfrm>
        </p:grpSpPr>
        <p:cxnSp>
          <p:nvCxnSpPr>
            <p:cNvPr id="46" name="直接连接符 4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TextBox 72"/>
          <p:cNvSpPr>
            <a:spLocks noChangeArrowheads="1"/>
          </p:cNvSpPr>
          <p:nvPr/>
        </p:nvSpPr>
        <p:spPr bwMode="auto">
          <a:xfrm>
            <a:off x="9324499" y="3178644"/>
            <a:ext cx="3206807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 1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Prise en charge 4K Résolution 4K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9632129" y="2355771"/>
            <a:ext cx="90000" cy="732840"/>
            <a:chOff x="2686859" y="2857598"/>
            <a:chExt cx="90000" cy="732840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椭圆 5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AVoIP</a:t>
            </a:r>
            <a:endParaRPr lang="en-US" altLang="zh-CN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B8247B-2EEC-4BEB-853D-A39D9815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92</a:t>
            </a:fld>
            <a:endParaRPr lang="zh-CN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855423" y="3007702"/>
            <a:ext cx="2061028" cy="10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Marque 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DH-Dahua domestique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à l'étranger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OEM-Neutre national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Null-Neutre à l'étranger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832829" y="3051306"/>
            <a:ext cx="1514420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01-1 canal d'entrée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674776" y="2999319"/>
            <a:ext cx="1504105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I-Entrée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4818310" y="2999319"/>
            <a:ext cx="1367236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B-BOX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3501875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234743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7313879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 flipH="1">
            <a:off x="8564914" y="1875896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1" name="组合 110"/>
          <p:cNvGrpSpPr/>
          <p:nvPr/>
        </p:nvGrpSpPr>
        <p:grpSpPr>
          <a:xfrm>
            <a:off x="10469098" y="2241847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6191616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487795" y="2233175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156031" y="2246639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141174" y="3074391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Encodage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4K-4K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953511" y="2253749"/>
            <a:ext cx="90000" cy="732840"/>
            <a:chOff x="2686859" y="2857598"/>
            <a:chExt cx="90000" cy="73284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4726170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542383" y="153767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419048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79660" y="229414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400093" y="4111752"/>
            <a:ext cx="1858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Réseau 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25198" y="4171238"/>
            <a:ext cx="1113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04-H.264</a:t>
            </a:r>
          </a:p>
          <a:p>
            <a:pPr defTabSz="1219200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05-H.265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621556" y="2253750"/>
            <a:ext cx="90000" cy="1841861"/>
            <a:chOff x="2686859" y="1748577"/>
            <a:chExt cx="90000" cy="1841861"/>
          </a:xfrm>
        </p:grpSpPr>
        <p:cxnSp>
          <p:nvCxnSpPr>
            <p:cNvPr id="56" name="直接连接符 55"/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/>
          <p:nvPr/>
        </p:nvCxnSpPr>
        <p:spPr bwMode="auto">
          <a:xfrm flipH="1">
            <a:off x="2107070" y="1872149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102970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 flipH="1">
            <a:off x="5741789" y="1886639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/>
          <p:nvPr/>
        </p:nvCxnSpPr>
        <p:spPr bwMode="auto">
          <a:xfrm flipH="1">
            <a:off x="9550401" y="1897671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组合 61"/>
          <p:cNvGrpSpPr/>
          <p:nvPr/>
        </p:nvGrpSpPr>
        <p:grpSpPr>
          <a:xfrm>
            <a:off x="2785176" y="2232591"/>
            <a:ext cx="90000" cy="1841861"/>
            <a:chOff x="2686859" y="1748577"/>
            <a:chExt cx="90000" cy="1841861"/>
          </a:xfrm>
        </p:grpSpPr>
        <p:cxnSp>
          <p:nvCxnSpPr>
            <p:cNvPr id="63" name="直接连接符 62"/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椭圆 6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3550404" y="3010797"/>
            <a:ext cx="1367236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E-Encodage</a:t>
            </a:r>
            <a:endParaRPr lang="zh-CN" altLang="en-US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868003" y="2297943"/>
            <a:ext cx="90000" cy="732840"/>
            <a:chOff x="2686859" y="2857598"/>
            <a:chExt cx="90000" cy="732840"/>
          </a:xfrm>
        </p:grpSpPr>
        <p:cxnSp>
          <p:nvCxnSpPr>
            <p:cNvPr id="61" name="直接连接符 6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err="1">
                <a:latin typeface="+mn-lt"/>
                <a:cs typeface="Segoe UI" panose="020B0502040204020203" pitchFamily="34" charset="0"/>
              </a:rPr>
              <a:t>AVoIP</a:t>
            </a:r>
            <a:endParaRPr lang="en-US" altLang="zh-CN" sz="36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08EB527-0554-4941-8DDA-89D44CF6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93</a:t>
            </a:fld>
            <a:endParaRPr lang="zh-CN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42933" y="1963671"/>
            <a:ext cx="7754442" cy="2915620"/>
            <a:chOff x="2654397" y="1744281"/>
            <a:chExt cx="7754442" cy="2915620"/>
          </a:xfrm>
        </p:grpSpPr>
        <p:sp>
          <p:nvSpPr>
            <p:cNvPr id="75" name="矩形 74"/>
            <p:cNvSpPr/>
            <p:nvPr/>
          </p:nvSpPr>
          <p:spPr bwMode="auto">
            <a:xfrm>
              <a:off x="2654397" y="1752984"/>
              <a:ext cx="1083527" cy="5181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DHI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7997484" y="1747212"/>
              <a:ext cx="1002678" cy="5239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15W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 bwMode="auto">
            <a:xfrm flipH="1">
              <a:off x="5564582" y="2060585"/>
              <a:ext cx="7055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8" name="组合 77"/>
            <p:cNvGrpSpPr/>
            <p:nvPr/>
          </p:nvGrpSpPr>
          <p:grpSpPr>
            <a:xfrm>
              <a:off x="5026613" y="2276922"/>
              <a:ext cx="90000" cy="1173868"/>
              <a:chOff x="5134328" y="2170082"/>
              <a:chExt cx="90000" cy="1391328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5181187" y="2170082"/>
                <a:ext cx="0" cy="13008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5134328" y="3471410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80" name="矩形 79"/>
            <p:cNvSpPr/>
            <p:nvPr/>
          </p:nvSpPr>
          <p:spPr bwMode="auto">
            <a:xfrm>
              <a:off x="6277971" y="1756177"/>
              <a:ext cx="1002678" cy="5239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H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 bwMode="auto">
            <a:xfrm>
              <a:off x="6805769" y="2288711"/>
              <a:ext cx="0" cy="6427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 bwMode="auto">
            <a:xfrm>
              <a:off x="4461783" y="1752984"/>
              <a:ext cx="1145082" cy="5239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SP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98" name="直接连接符 97"/>
            <p:cNvCxnSpPr/>
            <p:nvPr/>
          </p:nvCxnSpPr>
          <p:spPr bwMode="auto">
            <a:xfrm>
              <a:off x="3201808" y="2271149"/>
              <a:ext cx="0" cy="6886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直接连接符 93"/>
            <p:cNvCxnSpPr/>
            <p:nvPr/>
          </p:nvCxnSpPr>
          <p:spPr bwMode="auto">
            <a:xfrm>
              <a:off x="8508133" y="2275026"/>
              <a:ext cx="20267" cy="20658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接连接符 92"/>
            <p:cNvCxnSpPr/>
            <p:nvPr/>
          </p:nvCxnSpPr>
          <p:spPr bwMode="auto">
            <a:xfrm flipH="1">
              <a:off x="3737918" y="2040624"/>
              <a:ext cx="7055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9"/>
            <p:cNvSpPr>
              <a:spLocks noChangeArrowheads="1"/>
            </p:cNvSpPr>
            <p:nvPr/>
          </p:nvSpPr>
          <p:spPr bwMode="auto">
            <a:xfrm>
              <a:off x="2786050" y="3122652"/>
              <a:ext cx="1423740" cy="4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92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Marque </a:t>
              </a: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: </a:t>
              </a:r>
            </a:p>
            <a:p>
              <a:pPr defTabSz="12192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 err="1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Dahua </a:t>
              </a: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Overseas</a:t>
              </a:r>
              <a:endParaRPr lang="zh-CN" altLang="en-US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62" name="TextBox 70"/>
            <p:cNvSpPr>
              <a:spLocks noChangeArrowheads="1"/>
            </p:cNvSpPr>
            <p:nvPr/>
          </p:nvSpPr>
          <p:spPr bwMode="auto">
            <a:xfrm>
              <a:off x="6351613" y="3019450"/>
              <a:ext cx="1418748" cy="65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En option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H : Type corne </a:t>
              </a:r>
            </a:p>
            <a:p>
              <a:pPr defTabSz="9144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C : Type plafond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4598900" y="3545560"/>
              <a:ext cx="1835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CS : Enceinte colonne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SP : haut-parleur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LB : Enceinte acoustique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8248400" y="4382902"/>
              <a:ext cx="69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Puissance</a:t>
              </a:r>
            </a:p>
          </p:txBody>
        </p:sp>
        <p:cxnSp>
          <p:nvCxnSpPr>
            <p:cNvPr id="52" name="直接连接符 51"/>
            <p:cNvCxnSpPr/>
            <p:nvPr/>
          </p:nvCxnSpPr>
          <p:spPr bwMode="auto">
            <a:xfrm flipH="1">
              <a:off x="7288926" y="2058875"/>
              <a:ext cx="7055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3155215" y="2942304"/>
              <a:ext cx="90000" cy="759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759035" y="2928854"/>
              <a:ext cx="90000" cy="759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 bwMode="auto">
            <a:xfrm>
              <a:off x="8484741" y="4325111"/>
              <a:ext cx="90000" cy="759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 bwMode="auto">
            <a:xfrm flipH="1">
              <a:off x="9002700" y="2056001"/>
              <a:ext cx="512236" cy="86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矩形 57"/>
            <p:cNvSpPr/>
            <p:nvPr/>
          </p:nvSpPr>
          <p:spPr bwMode="auto">
            <a:xfrm>
              <a:off x="9414234" y="1744281"/>
              <a:ext cx="660329" cy="5239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A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110" name="直接连接符 109"/>
            <p:cNvCxnSpPr/>
            <p:nvPr/>
          </p:nvCxnSpPr>
          <p:spPr bwMode="auto">
            <a:xfrm>
              <a:off x="9744398" y="2268217"/>
              <a:ext cx="0" cy="6427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椭圆 113"/>
            <p:cNvSpPr/>
            <p:nvPr/>
          </p:nvSpPr>
          <p:spPr bwMode="auto">
            <a:xfrm>
              <a:off x="9698705" y="2893965"/>
              <a:ext cx="90000" cy="759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115" name="TextBox 70"/>
            <p:cNvSpPr>
              <a:spLocks noChangeArrowheads="1"/>
            </p:cNvSpPr>
            <p:nvPr/>
          </p:nvSpPr>
          <p:spPr bwMode="auto">
            <a:xfrm>
              <a:off x="9338850" y="3004787"/>
              <a:ext cx="1069989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9144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A : Analogique</a:t>
              </a:r>
            </a:p>
            <a:p>
              <a:pPr defTabSz="9144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N : Réseau</a:t>
              </a:r>
            </a:p>
          </p:txBody>
        </p:sp>
      </p:grpSp>
      <p:sp>
        <p:nvSpPr>
          <p:cNvPr id="2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Haut-parleur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ADBA26-2844-41C0-B2C8-6A2AF91E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94</a:t>
            </a:fld>
            <a:endParaRPr lang="zh-CN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92392" y="1673525"/>
            <a:ext cx="7051480" cy="3510625"/>
            <a:chOff x="2654397" y="1747212"/>
            <a:chExt cx="7044307" cy="3034779"/>
          </a:xfrm>
        </p:grpSpPr>
        <p:sp>
          <p:nvSpPr>
            <p:cNvPr id="75" name="矩形 74"/>
            <p:cNvSpPr/>
            <p:nvPr/>
          </p:nvSpPr>
          <p:spPr bwMode="auto">
            <a:xfrm>
              <a:off x="2654397" y="1752984"/>
              <a:ext cx="1083527" cy="5181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DHI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7997484" y="1747212"/>
              <a:ext cx="1002678" cy="5239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N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 bwMode="auto">
            <a:xfrm flipH="1">
              <a:off x="5564582" y="2060585"/>
              <a:ext cx="7055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8" name="组合 77"/>
            <p:cNvGrpSpPr/>
            <p:nvPr/>
          </p:nvGrpSpPr>
          <p:grpSpPr>
            <a:xfrm>
              <a:off x="5026613" y="2276922"/>
              <a:ext cx="90000" cy="1173868"/>
              <a:chOff x="5134328" y="2170082"/>
              <a:chExt cx="90000" cy="1391328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5181187" y="2170082"/>
                <a:ext cx="0" cy="13008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5134328" y="3471410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80" name="矩形 79"/>
            <p:cNvSpPr/>
            <p:nvPr/>
          </p:nvSpPr>
          <p:spPr bwMode="auto">
            <a:xfrm>
              <a:off x="6277971" y="1756177"/>
              <a:ext cx="1002678" cy="5239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U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 bwMode="auto">
            <a:xfrm>
              <a:off x="6805769" y="2288711"/>
              <a:ext cx="0" cy="6427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 bwMode="auto">
            <a:xfrm>
              <a:off x="4461783" y="1752984"/>
              <a:ext cx="1145082" cy="5239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PP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98" name="直接连接符 97"/>
            <p:cNvCxnSpPr/>
            <p:nvPr/>
          </p:nvCxnSpPr>
          <p:spPr bwMode="auto">
            <a:xfrm>
              <a:off x="3201808" y="2271149"/>
              <a:ext cx="0" cy="6886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直接连接符 93"/>
            <p:cNvCxnSpPr/>
            <p:nvPr/>
          </p:nvCxnSpPr>
          <p:spPr bwMode="auto">
            <a:xfrm>
              <a:off x="8508133" y="2275026"/>
              <a:ext cx="20267" cy="20658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接连接符 92"/>
            <p:cNvCxnSpPr/>
            <p:nvPr/>
          </p:nvCxnSpPr>
          <p:spPr bwMode="auto">
            <a:xfrm flipH="1">
              <a:off x="3737918" y="2040624"/>
              <a:ext cx="7055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9"/>
            <p:cNvSpPr>
              <a:spLocks noChangeArrowheads="1"/>
            </p:cNvSpPr>
            <p:nvPr/>
          </p:nvSpPr>
          <p:spPr bwMode="auto">
            <a:xfrm>
              <a:off x="2786050" y="3122652"/>
              <a:ext cx="1423740" cy="40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92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Marque </a:t>
              </a: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: </a:t>
              </a:r>
            </a:p>
            <a:p>
              <a:pPr defTabSz="12192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 err="1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Dahua </a:t>
              </a: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Overseas</a:t>
              </a:r>
              <a:endParaRPr lang="zh-CN" altLang="en-US" sz="12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62" name="TextBox 70"/>
            <p:cNvSpPr>
              <a:spLocks noChangeArrowheads="1"/>
            </p:cNvSpPr>
            <p:nvPr/>
          </p:nvSpPr>
          <p:spPr bwMode="auto">
            <a:xfrm>
              <a:off x="6166838" y="3060793"/>
              <a:ext cx="1642876" cy="1017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U : Type universel 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W : Type fenêtre</a:t>
              </a:r>
            </a:p>
            <a:p>
              <a:pPr defTabSz="9144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D : Type bureau</a:t>
              </a:r>
            </a:p>
            <a:p>
              <a:pPr defTabSz="9144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E : Type intégré</a:t>
              </a:r>
            </a:p>
            <a:p>
              <a:pPr defTabSz="9144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S : Type commutateur</a:t>
              </a:r>
            </a:p>
            <a:p>
              <a:pPr defTabSz="914400"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C : Type dissimulé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4541255" y="3452198"/>
              <a:ext cx="1185715" cy="239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PP : Capteur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8248399" y="4382902"/>
              <a:ext cx="1450305" cy="399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N : Réseau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A : Analogique</a:t>
              </a:r>
            </a:p>
          </p:txBody>
        </p:sp>
        <p:cxnSp>
          <p:nvCxnSpPr>
            <p:cNvPr id="52" name="直接连接符 51"/>
            <p:cNvCxnSpPr/>
            <p:nvPr/>
          </p:nvCxnSpPr>
          <p:spPr bwMode="auto">
            <a:xfrm flipH="1">
              <a:off x="7288926" y="2058875"/>
              <a:ext cx="7055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3155215" y="2942304"/>
              <a:ext cx="90000" cy="759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759035" y="2928854"/>
              <a:ext cx="90000" cy="759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 bwMode="auto">
            <a:xfrm>
              <a:off x="8484741" y="4325111"/>
              <a:ext cx="90000" cy="759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</p:grpSp>
      <p:sp>
        <p:nvSpPr>
          <p:cNvPr id="24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+mn-lt"/>
                <a:cs typeface="Segoe UI" panose="020B0502040204020203" pitchFamily="34" charset="0"/>
              </a:rPr>
              <a:t>Capteur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285EC6-B9A3-499D-A591-85B2ED38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95</a:t>
            </a:fld>
            <a:endParaRPr lang="zh-CN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81015" y="1794294"/>
            <a:ext cx="8113174" cy="3480988"/>
            <a:chOff x="2101503" y="2148067"/>
            <a:chExt cx="7864113" cy="3068725"/>
          </a:xfrm>
        </p:grpSpPr>
        <p:grpSp>
          <p:nvGrpSpPr>
            <p:cNvPr id="5" name="组合 4"/>
            <p:cNvGrpSpPr/>
            <p:nvPr/>
          </p:nvGrpSpPr>
          <p:grpSpPr>
            <a:xfrm>
              <a:off x="2101503" y="2157716"/>
              <a:ext cx="7864113" cy="2641434"/>
              <a:chOff x="2654397" y="1752984"/>
              <a:chExt cx="7864113" cy="2641434"/>
            </a:xfrm>
          </p:grpSpPr>
          <p:sp>
            <p:nvSpPr>
              <p:cNvPr id="75" name="矩形 74"/>
              <p:cNvSpPr/>
              <p:nvPr/>
            </p:nvSpPr>
            <p:spPr bwMode="auto">
              <a:xfrm>
                <a:off x="2654397" y="1752984"/>
                <a:ext cx="1083527" cy="51816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DHI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7745696" y="1767090"/>
                <a:ext cx="510649" cy="52393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N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4814743" y="2276922"/>
                <a:ext cx="90000" cy="1173868"/>
                <a:chOff x="4922458" y="2170082"/>
                <a:chExt cx="90000" cy="1391328"/>
              </a:xfrm>
            </p:grpSpPr>
            <p:cxnSp>
              <p:nvCxnSpPr>
                <p:cNvPr id="108" name="直接连接符 107"/>
                <p:cNvCxnSpPr/>
                <p:nvPr/>
              </p:nvCxnSpPr>
              <p:spPr bwMode="auto">
                <a:xfrm>
                  <a:off x="4958167" y="2170082"/>
                  <a:ext cx="0" cy="13008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椭圆 108"/>
                <p:cNvSpPr/>
                <p:nvPr/>
              </p:nvSpPr>
              <p:spPr bwMode="auto">
                <a:xfrm>
                  <a:off x="4922458" y="347141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endParaRPr>
                </a:p>
              </p:txBody>
            </p:sp>
          </p:grpSp>
          <p:sp>
            <p:nvSpPr>
              <p:cNvPr id="80" name="矩形 79"/>
              <p:cNvSpPr/>
              <p:nvPr/>
            </p:nvSpPr>
            <p:spPr bwMode="auto">
              <a:xfrm>
                <a:off x="5468418" y="1756177"/>
                <a:ext cx="595707" cy="52393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130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cxnSp>
            <p:nvCxnSpPr>
              <p:cNvPr id="104" name="直接连接符 103"/>
              <p:cNvCxnSpPr/>
              <p:nvPr/>
            </p:nvCxnSpPr>
            <p:spPr bwMode="auto">
              <a:xfrm>
                <a:off x="5791267" y="2288711"/>
                <a:ext cx="0" cy="6427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7" name="矩形 86"/>
              <p:cNvSpPr/>
              <p:nvPr/>
            </p:nvSpPr>
            <p:spPr bwMode="auto">
              <a:xfrm>
                <a:off x="4448531" y="1752984"/>
                <a:ext cx="787249" cy="52393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PA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cxnSp>
            <p:nvCxnSpPr>
              <p:cNvPr id="98" name="直接连接符 97"/>
              <p:cNvCxnSpPr/>
              <p:nvPr/>
            </p:nvCxnSpPr>
            <p:spPr bwMode="auto">
              <a:xfrm>
                <a:off x="3201808" y="2271149"/>
                <a:ext cx="0" cy="68862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直接连接符 93"/>
              <p:cNvCxnSpPr/>
              <p:nvPr/>
            </p:nvCxnSpPr>
            <p:spPr bwMode="auto">
              <a:xfrm>
                <a:off x="8004553" y="2294904"/>
                <a:ext cx="20267" cy="20658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直接连接符 92"/>
              <p:cNvCxnSpPr/>
              <p:nvPr/>
            </p:nvCxnSpPr>
            <p:spPr bwMode="auto">
              <a:xfrm flipH="1">
                <a:off x="3737918" y="2040624"/>
                <a:ext cx="7055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TextBox 69"/>
              <p:cNvSpPr>
                <a:spLocks noChangeArrowheads="1"/>
              </p:cNvSpPr>
              <p:nvPr/>
            </p:nvSpPr>
            <p:spPr bwMode="auto">
              <a:xfrm>
                <a:off x="2786050" y="3122652"/>
                <a:ext cx="1423740" cy="41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92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400" b="1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Marque </a:t>
                </a:r>
                <a:r>
                  <a:rPr lang="en-US" altLang="zh-CN" sz="14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: </a:t>
                </a:r>
              </a:p>
              <a:p>
                <a:pPr defTabSz="12192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 err="1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Dahua </a:t>
                </a: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Overseas</a:t>
                </a:r>
                <a:endParaRPr lang="zh-CN" altLang="en-US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62" name="TextBox 70"/>
              <p:cNvSpPr>
                <a:spLocks noChangeArrowheads="1"/>
              </p:cNvSpPr>
              <p:nvPr/>
            </p:nvSpPr>
            <p:spPr bwMode="auto">
              <a:xfrm>
                <a:off x="5570344" y="3041273"/>
                <a:ext cx="619135" cy="22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Puissance</a:t>
                </a: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039917" y="3562190"/>
                <a:ext cx="1470946" cy="244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PA : amplificateur de puissance</a:t>
                </a:r>
              </a:p>
            </p:txBody>
          </p:sp>
          <p:cxnSp>
            <p:nvCxnSpPr>
              <p:cNvPr id="52" name="直接连接符 51"/>
              <p:cNvCxnSpPr/>
              <p:nvPr/>
            </p:nvCxnSpPr>
            <p:spPr bwMode="auto">
              <a:xfrm flipH="1">
                <a:off x="7039593" y="2058875"/>
                <a:ext cx="7055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椭圆 53"/>
              <p:cNvSpPr/>
              <p:nvPr/>
            </p:nvSpPr>
            <p:spPr bwMode="auto">
              <a:xfrm>
                <a:off x="3155215" y="2942304"/>
                <a:ext cx="90000" cy="7593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5744532" y="2928854"/>
                <a:ext cx="90000" cy="7593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7981158" y="4318485"/>
                <a:ext cx="90000" cy="7593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8978297" y="1786813"/>
                <a:ext cx="660329" cy="52393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EN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cxnSp>
            <p:nvCxnSpPr>
              <p:cNvPr id="110" name="直接连接符 109"/>
              <p:cNvCxnSpPr/>
              <p:nvPr/>
            </p:nvCxnSpPr>
            <p:spPr bwMode="auto">
              <a:xfrm>
                <a:off x="9329723" y="2300116"/>
                <a:ext cx="0" cy="6427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4" name="椭圆 113"/>
              <p:cNvSpPr/>
              <p:nvPr/>
            </p:nvSpPr>
            <p:spPr bwMode="auto">
              <a:xfrm>
                <a:off x="9284028" y="2915231"/>
                <a:ext cx="90000" cy="7593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115" name="TextBox 70"/>
              <p:cNvSpPr>
                <a:spLocks noChangeArrowheads="1"/>
              </p:cNvSpPr>
              <p:nvPr/>
            </p:nvSpPr>
            <p:spPr bwMode="auto">
              <a:xfrm>
                <a:off x="8621160" y="3008261"/>
                <a:ext cx="1897350" cy="54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EN : Norme européenne</a:t>
                </a:r>
              </a:p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BS : Norme britannique</a:t>
                </a:r>
              </a:p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AS : Norme américaine  </a:t>
                </a:r>
              </a:p>
            </p:txBody>
          </p:sp>
        </p:grpSp>
        <p:sp>
          <p:nvSpPr>
            <p:cNvPr id="29" name="矩形 28"/>
            <p:cNvSpPr/>
            <p:nvPr/>
          </p:nvSpPr>
          <p:spPr bwMode="auto">
            <a:xfrm>
              <a:off x="5735567" y="2148067"/>
              <a:ext cx="750293" cy="5239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C04</a:t>
              </a:r>
              <a:endParaRPr lang="zh-CN" altLang="en-US" sz="16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30" name="TextBox 70"/>
            <p:cNvSpPr>
              <a:spLocks noChangeArrowheads="1"/>
            </p:cNvSpPr>
            <p:nvPr/>
          </p:nvSpPr>
          <p:spPr bwMode="auto">
            <a:xfrm>
              <a:off x="5845651" y="3446721"/>
              <a:ext cx="1260586" cy="41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Facultatif</a:t>
              </a:r>
              <a:endParaRPr lang="en-US" altLang="zh-CN" sz="1200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C04 : 4 canaux </a:t>
              </a:r>
            </a:p>
          </p:txBody>
        </p:sp>
        <p:cxnSp>
          <p:nvCxnSpPr>
            <p:cNvPr id="31" name="直接连接符 30"/>
            <p:cNvCxnSpPr/>
            <p:nvPr/>
          </p:nvCxnSpPr>
          <p:spPr bwMode="auto">
            <a:xfrm>
              <a:off x="6095138" y="2675722"/>
              <a:ext cx="0" cy="6427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椭圆 31"/>
            <p:cNvSpPr/>
            <p:nvPr/>
          </p:nvSpPr>
          <p:spPr bwMode="auto">
            <a:xfrm>
              <a:off x="6048414" y="3326491"/>
              <a:ext cx="90000" cy="759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045675" y="4809803"/>
              <a:ext cx="945177" cy="406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N : Réseau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A : Analogique</a:t>
              </a: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 flipH="1">
              <a:off x="7707425" y="2459533"/>
              <a:ext cx="7055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Amplificateur de puissance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A0899FE-30FD-4C1B-AB7F-39DDC6D7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96</a:t>
            </a:fld>
            <a:endParaRPr lang="zh-CN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26594" y="1426234"/>
            <a:ext cx="7738175" cy="4184035"/>
            <a:chOff x="2101503" y="2157716"/>
            <a:chExt cx="7051680" cy="3472431"/>
          </a:xfrm>
        </p:grpSpPr>
        <p:grpSp>
          <p:nvGrpSpPr>
            <p:cNvPr id="5" name="组合 4"/>
            <p:cNvGrpSpPr/>
            <p:nvPr/>
          </p:nvGrpSpPr>
          <p:grpSpPr>
            <a:xfrm>
              <a:off x="2101503" y="2157716"/>
              <a:ext cx="7051680" cy="2641434"/>
              <a:chOff x="2654397" y="1752984"/>
              <a:chExt cx="7051680" cy="2641434"/>
            </a:xfrm>
          </p:grpSpPr>
          <p:sp>
            <p:nvSpPr>
              <p:cNvPr id="75" name="矩形 74"/>
              <p:cNvSpPr/>
              <p:nvPr/>
            </p:nvSpPr>
            <p:spPr bwMode="auto">
              <a:xfrm>
                <a:off x="2654397" y="1752984"/>
                <a:ext cx="1083527" cy="51816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DHI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6773346" y="1779968"/>
                <a:ext cx="510649" cy="52393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N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4814743" y="2276922"/>
                <a:ext cx="90000" cy="1173868"/>
                <a:chOff x="4922458" y="2170082"/>
                <a:chExt cx="90000" cy="1391328"/>
              </a:xfrm>
            </p:grpSpPr>
            <p:cxnSp>
              <p:nvCxnSpPr>
                <p:cNvPr id="108" name="直接连接符 107"/>
                <p:cNvCxnSpPr/>
                <p:nvPr/>
              </p:nvCxnSpPr>
              <p:spPr bwMode="auto">
                <a:xfrm>
                  <a:off x="4958167" y="2170082"/>
                  <a:ext cx="0" cy="13008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椭圆 108"/>
                <p:cNvSpPr/>
                <p:nvPr/>
              </p:nvSpPr>
              <p:spPr bwMode="auto">
                <a:xfrm>
                  <a:off x="4922458" y="347141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9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endParaRPr>
                </a:p>
              </p:txBody>
            </p:sp>
          </p:grpSp>
          <p:sp>
            <p:nvSpPr>
              <p:cNvPr id="80" name="矩形 79"/>
              <p:cNvSpPr/>
              <p:nvPr/>
            </p:nvSpPr>
            <p:spPr bwMode="auto">
              <a:xfrm>
                <a:off x="5468418" y="1756177"/>
                <a:ext cx="595707" cy="52393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H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cxnSp>
            <p:nvCxnSpPr>
              <p:cNvPr id="104" name="直接连接符 103"/>
              <p:cNvCxnSpPr/>
              <p:nvPr/>
            </p:nvCxnSpPr>
            <p:spPr bwMode="auto">
              <a:xfrm>
                <a:off x="5791267" y="2288711"/>
                <a:ext cx="0" cy="6427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7" name="矩形 86"/>
              <p:cNvSpPr/>
              <p:nvPr/>
            </p:nvSpPr>
            <p:spPr bwMode="auto">
              <a:xfrm>
                <a:off x="4448531" y="1752984"/>
                <a:ext cx="787249" cy="52393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MP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cxnSp>
            <p:nvCxnSpPr>
              <p:cNvPr id="98" name="直接连接符 97"/>
              <p:cNvCxnSpPr/>
              <p:nvPr/>
            </p:nvCxnSpPr>
            <p:spPr bwMode="auto">
              <a:xfrm>
                <a:off x="3201808" y="2271149"/>
                <a:ext cx="0" cy="68862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直接连接符 93"/>
              <p:cNvCxnSpPr/>
              <p:nvPr/>
            </p:nvCxnSpPr>
            <p:spPr bwMode="auto">
              <a:xfrm>
                <a:off x="7038646" y="2307782"/>
                <a:ext cx="20267" cy="20658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直接连接符 92"/>
              <p:cNvCxnSpPr/>
              <p:nvPr/>
            </p:nvCxnSpPr>
            <p:spPr bwMode="auto">
              <a:xfrm flipH="1">
                <a:off x="3737918" y="2040624"/>
                <a:ext cx="7055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TextBox 69"/>
              <p:cNvSpPr>
                <a:spLocks noChangeArrowheads="1"/>
              </p:cNvSpPr>
              <p:nvPr/>
            </p:nvSpPr>
            <p:spPr bwMode="auto">
              <a:xfrm>
                <a:off x="2786050" y="3122652"/>
                <a:ext cx="1423740" cy="469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92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400" b="1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Marque </a:t>
                </a:r>
                <a:r>
                  <a:rPr lang="en-US" altLang="zh-CN" sz="14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: </a:t>
                </a:r>
              </a:p>
              <a:p>
                <a:pPr defTabSz="12192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 err="1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Dahua </a:t>
                </a: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Overseas</a:t>
                </a:r>
                <a:endParaRPr lang="zh-CN" altLang="en-US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62" name="TextBox 70"/>
              <p:cNvSpPr>
                <a:spLocks noChangeArrowheads="1"/>
              </p:cNvSpPr>
              <p:nvPr/>
            </p:nvSpPr>
            <p:spPr bwMode="auto">
              <a:xfrm>
                <a:off x="5350227" y="2996406"/>
                <a:ext cx="1547684" cy="80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H : Type portable</a:t>
                </a:r>
              </a:p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B : Type à perche</a:t>
                </a:r>
              </a:p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E : Type contour d'oreille</a:t>
                </a:r>
              </a:p>
              <a:p>
                <a:pPr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D : Type de bureau</a:t>
                </a: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039916" y="3562190"/>
                <a:ext cx="15304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MP : Microphone</a:t>
                </a:r>
              </a:p>
            </p:txBody>
          </p:sp>
          <p:cxnSp>
            <p:nvCxnSpPr>
              <p:cNvPr id="52" name="直接连接符 51"/>
              <p:cNvCxnSpPr/>
              <p:nvPr/>
            </p:nvCxnSpPr>
            <p:spPr bwMode="auto">
              <a:xfrm flipH="1">
                <a:off x="6067243" y="2058875"/>
                <a:ext cx="70556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椭圆 53"/>
              <p:cNvSpPr/>
              <p:nvPr/>
            </p:nvSpPr>
            <p:spPr bwMode="auto">
              <a:xfrm>
                <a:off x="3155215" y="2942304"/>
                <a:ext cx="90000" cy="7593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5744532" y="2928854"/>
                <a:ext cx="90000" cy="7593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7015259" y="4318485"/>
                <a:ext cx="90000" cy="7593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7996517" y="1786813"/>
                <a:ext cx="660329" cy="52393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  <a:sym typeface="Segoe UI" panose="020B0502040204020203" pitchFamily="34" charset="0"/>
                  </a:rPr>
                  <a:t>EN</a:t>
                </a:r>
                <a:endParaRPr lang="zh-CN" altLang="en-US" sz="16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cxnSp>
            <p:nvCxnSpPr>
              <p:cNvPr id="110" name="直接连接符 109"/>
              <p:cNvCxnSpPr/>
              <p:nvPr/>
            </p:nvCxnSpPr>
            <p:spPr bwMode="auto">
              <a:xfrm>
                <a:off x="8347943" y="2300116"/>
                <a:ext cx="0" cy="6427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4" name="椭圆 113"/>
              <p:cNvSpPr/>
              <p:nvPr/>
            </p:nvSpPr>
            <p:spPr bwMode="auto">
              <a:xfrm>
                <a:off x="8311875" y="2915231"/>
                <a:ext cx="90000" cy="7593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115" name="TextBox 70"/>
              <p:cNvSpPr>
                <a:spLocks noChangeArrowheads="1"/>
              </p:cNvSpPr>
              <p:nvPr/>
            </p:nvSpPr>
            <p:spPr bwMode="auto">
              <a:xfrm>
                <a:off x="7808727" y="3062824"/>
                <a:ext cx="1897350" cy="62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EN : Norme européenne</a:t>
                </a:r>
              </a:p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BS : Norme britannique</a:t>
                </a:r>
              </a:p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200" dirty="0">
                    <a:latin typeface="Segoe UI" panose="020B0502040204020203" pitchFamily="34" charset="0"/>
                    <a:ea typeface="微软雅黑" panose="020B0503020204020204" pitchFamily="34" charset="-122"/>
                    <a:cs typeface="Segoe UI" panose="020B0502040204020203" pitchFamily="34" charset="0"/>
                  </a:rPr>
                  <a:t>AS : Norme américaine  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6219912" y="4799150"/>
              <a:ext cx="945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N : Réseau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A : Analogique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W : WIFI</a:t>
              </a:r>
            </a:p>
            <a:p>
              <a:pPr fontAlgn="t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2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G : 4G</a:t>
              </a: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 flipH="1">
              <a:off x="6725648" y="2459533"/>
              <a:ext cx="70556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Microphone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A4B800D-C6F3-4B51-8F25-A0BC07F7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97</a:t>
            </a:fld>
            <a:endParaRPr lang="zh-CN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/>
          <p:cNvSpPr txBox="1"/>
          <p:nvPr/>
        </p:nvSpPr>
        <p:spPr>
          <a:xfrm>
            <a:off x="4593850" y="3959906"/>
            <a:ext cx="791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Série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7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: 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Pro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1 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:   Basique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5" name="TextBox 30"/>
          <p:cNvSpPr txBox="1"/>
          <p:nvPr/>
        </p:nvSpPr>
        <p:spPr>
          <a:xfrm>
            <a:off x="4687141" y="2517088"/>
            <a:ext cx="604764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7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113339" y="2517088"/>
            <a:ext cx="1010289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ISC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7" name="肘形连接符 6"/>
          <p:cNvCxnSpPr>
            <a:stCxn id="5" idx="2"/>
            <a:endCxn id="4" idx="0"/>
          </p:cNvCxnSpPr>
          <p:nvPr/>
        </p:nvCxnSpPr>
        <p:spPr>
          <a:xfrm rot="5400000">
            <a:off x="4560502" y="3530884"/>
            <a:ext cx="858043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6" idx="2"/>
            <a:endCxn id="9" idx="0"/>
          </p:cNvCxnSpPr>
          <p:nvPr/>
        </p:nvCxnSpPr>
        <p:spPr>
          <a:xfrm rot="16200000" flipH="1">
            <a:off x="2169150" y="3551196"/>
            <a:ext cx="899208" cy="54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5"/>
          <p:cNvSpPr txBox="1"/>
          <p:nvPr/>
        </p:nvSpPr>
        <p:spPr>
          <a:xfrm>
            <a:off x="1647295" y="4001071"/>
            <a:ext cx="1943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Contrôle de sécurité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Produits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5649357" y="2519360"/>
            <a:ext cx="900218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18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5689219" y="3960462"/>
            <a:ext cx="1132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Zone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06 : 6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18 : 18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33 : 33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29414" y="3231740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1"/>
          <p:cNvSpPr txBox="1"/>
          <p:nvPr/>
        </p:nvSpPr>
        <p:spPr>
          <a:xfrm>
            <a:off x="652045" y="2517088"/>
            <a:ext cx="1037456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DHI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857343" y="3979261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Dahua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728569" y="2647180"/>
            <a:ext cx="38565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–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3701742" y="2513075"/>
            <a:ext cx="639074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D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228150" y="2643167"/>
            <a:ext cx="38565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–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3335373" y="3985874"/>
            <a:ext cx="136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D : Détecteur de métaux à passage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H : Détecteur de métaux portatif</a:t>
            </a:r>
          </a:p>
        </p:txBody>
      </p:sp>
      <p:cxnSp>
        <p:nvCxnSpPr>
          <p:cNvPr id="19" name="肘形连接符 18"/>
          <p:cNvCxnSpPr>
            <a:stCxn id="16" idx="2"/>
            <a:endCxn id="18" idx="0"/>
          </p:cNvCxnSpPr>
          <p:nvPr/>
        </p:nvCxnSpPr>
        <p:spPr>
          <a:xfrm rot="5400000">
            <a:off x="3574928" y="3539523"/>
            <a:ext cx="888024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7811780" y="2666963"/>
            <a:ext cx="38565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–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8239763" y="2523854"/>
            <a:ext cx="900218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70891" y="3226221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5"/>
          <p:cNvSpPr txBox="1"/>
          <p:nvPr/>
        </p:nvSpPr>
        <p:spPr>
          <a:xfrm>
            <a:off x="8308836" y="3997814"/>
            <a:ext cx="1185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Caractéristiques principales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T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Surveillance de la température corporelle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(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PAL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)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TN </a:t>
            </a:r>
            <a:r>
              <a:rPr lang="zh-CN" altLang="en-US" sz="1200" dirty="0"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: </a:t>
            </a:r>
            <a:r>
              <a:rPr lang="en-US" altLang="zh-CN" sz="1200" dirty="0"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NTSC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691866" y="324477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6820239" y="2508577"/>
            <a:ext cx="900218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26" name="TextBox 31"/>
          <p:cNvSpPr txBox="1"/>
          <p:nvPr/>
        </p:nvSpPr>
        <p:spPr>
          <a:xfrm>
            <a:off x="9550981" y="2517088"/>
            <a:ext cx="900218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S2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9563644" y="3982537"/>
            <a:ext cx="1191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200" b="1" dirty="0"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Champ d'extension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S2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Série 2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9946674" y="322949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5"/>
          <p:cNvSpPr txBox="1"/>
          <p:nvPr/>
        </p:nvSpPr>
        <p:spPr>
          <a:xfrm>
            <a:off x="6777208" y="3960462"/>
            <a:ext cx="1191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200" b="1" dirty="0"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Standard</a:t>
            </a:r>
          </a:p>
          <a:p>
            <a:pPr lvl="0">
              <a:defRPr/>
            </a:pPr>
            <a:r>
              <a:rPr lang="en-US" altLang="zh-CN" sz="1200" dirty="0"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/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: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par défaut</a:t>
            </a:r>
          </a:p>
          <a:p>
            <a:pPr lvl="0">
              <a:defRPr/>
            </a:pPr>
            <a:r>
              <a:rPr lang="en-US" altLang="zh-CN" sz="1200" dirty="0"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E :  Marché européen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30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Détecteur de métaux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C1466A-0E6C-41DB-8F78-06F2830D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98</a:t>
            </a:fld>
            <a:endParaRPr lang="zh-CN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/>
          <p:cNvSpPr txBox="1"/>
          <p:nvPr/>
        </p:nvSpPr>
        <p:spPr>
          <a:xfrm>
            <a:off x="5036567" y="4163926"/>
            <a:ext cx="12147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Largeur du tunnel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65 : 65 cm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50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: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 50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60 : 62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100 : 100 cm</a:t>
            </a:r>
          </a:p>
        </p:txBody>
      </p:sp>
      <p:sp>
        <p:nvSpPr>
          <p:cNvPr id="5" name="TextBox 30"/>
          <p:cNvSpPr txBox="1"/>
          <p:nvPr/>
        </p:nvSpPr>
        <p:spPr>
          <a:xfrm>
            <a:off x="5249098" y="2517088"/>
            <a:ext cx="801439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65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709188" y="2517088"/>
            <a:ext cx="1010289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ISC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7" name="肘形连接符 6"/>
          <p:cNvCxnSpPr>
            <a:stCxn id="5" idx="2"/>
            <a:endCxn id="4" idx="0"/>
          </p:cNvCxnSpPr>
          <p:nvPr/>
        </p:nvCxnSpPr>
        <p:spPr>
          <a:xfrm rot="5400000">
            <a:off x="5146626" y="3660733"/>
            <a:ext cx="1000507" cy="58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6" idx="2"/>
            <a:endCxn id="9" idx="0"/>
          </p:cNvCxnSpPr>
          <p:nvPr/>
        </p:nvCxnSpPr>
        <p:spPr>
          <a:xfrm rot="5400000">
            <a:off x="2705566" y="3515568"/>
            <a:ext cx="860917" cy="1566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5"/>
          <p:cNvSpPr txBox="1"/>
          <p:nvPr/>
        </p:nvSpPr>
        <p:spPr>
          <a:xfrm>
            <a:off x="1953112" y="4024336"/>
            <a:ext cx="2209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Contrôle de sécurité</a:t>
            </a:r>
            <a:r>
              <a:rPr lang="en-US" altLang="zh-CN" sz="1200" b="1" dirty="0"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Produits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6306169" y="2519360"/>
            <a:ext cx="900218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50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6150957" y="3998908"/>
            <a:ext cx="1322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Hauteur du tunnel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50 : 50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30 : 30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40 : 42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100 : 100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555289" y="3231740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1"/>
          <p:cNvSpPr txBox="1"/>
          <p:nvPr/>
        </p:nvSpPr>
        <p:spPr>
          <a:xfrm>
            <a:off x="977920" y="2517088"/>
            <a:ext cx="1037456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DHI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1183218" y="3979261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Dahua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185074" y="2647180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4314866" y="2513075"/>
            <a:ext cx="580976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841417" y="2643167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4088583" y="3985874"/>
            <a:ext cx="10237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M : Appareil de contrôle de sécurité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9279283" y="2666963"/>
            <a:ext cx="3856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–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9707266" y="2523854"/>
            <a:ext cx="900218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X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727703" y="3226221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5"/>
          <p:cNvSpPr txBox="1"/>
          <p:nvPr/>
        </p:nvSpPr>
        <p:spPr>
          <a:xfrm>
            <a:off x="9537347" y="3960462"/>
            <a:ext cx="1269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Champ d'extension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159369" y="324477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7497657" y="2526286"/>
            <a:ext cx="653041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D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7338732" y="3986187"/>
            <a:ext cx="1271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Fonctionnalités phares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  <a:p>
            <a:pPr>
              <a:defRPr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/</a:t>
            </a:r>
            <a:r>
              <a:rPr lang="zh-CN" altLang="en-US" sz="1200" dirty="0"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：</a:t>
            </a: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par défaut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D : double affichage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A : Énergie unique</a:t>
            </a:r>
          </a:p>
          <a:p>
            <a:pPr>
              <a:defRPr/>
            </a:pPr>
            <a:r>
              <a:rPr lang="en-US" altLang="zh-CN" sz="1200" dirty="0"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E :  Marché européen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815281" y="323314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/>
          <p:nvPr/>
        </p:nvSpPr>
        <p:spPr>
          <a:xfrm>
            <a:off x="8515778" y="2509962"/>
            <a:ext cx="638613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X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29" name="TextBox 35"/>
          <p:cNvSpPr txBox="1"/>
          <p:nvPr/>
        </p:nvSpPr>
        <p:spPr>
          <a:xfrm>
            <a:off x="8500980" y="3969863"/>
            <a:ext cx="1269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  <a:sym typeface="+mn-lt"/>
              </a:rPr>
              <a:t>Champ d'extension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839071" y="3217848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1"/>
          <p:cNvSpPr txBox="1"/>
          <p:nvPr/>
        </p:nvSpPr>
        <p:spPr>
          <a:xfrm>
            <a:off x="577672" y="235789"/>
            <a:ext cx="11279716" cy="644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Segoe UI" panose="020B0502040204020203" pitchFamily="34" charset="0"/>
                <a:cs typeface="Segoe UI" panose="020B0502040204020203" pitchFamily="34" charset="0"/>
              </a:rPr>
              <a:t>Contrôle des bagages et des colis</a:t>
            </a:r>
          </a:p>
        </p:txBody>
      </p:sp>
      <p:cxnSp>
        <p:nvCxnSpPr>
          <p:cNvPr id="40" name="肘形连接符 39"/>
          <p:cNvCxnSpPr>
            <a:endCxn id="18" idx="0"/>
          </p:cNvCxnSpPr>
          <p:nvPr/>
        </p:nvCxnSpPr>
        <p:spPr>
          <a:xfrm rot="5400000">
            <a:off x="4230005" y="3588322"/>
            <a:ext cx="768026" cy="2707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5031E7-6351-4170-9B3E-98C09925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99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e715110-88e3-41f6-ac6d-e2b15274663f}"/>
  <p:tag name="TABLE_RECT" val="17*85.7*926*368.6"/>
  <p:tag name="TABLE_EMPHASIZE_COLOR" val="6579300"/>
  <p:tag name="TABLE_ONEKEY_SKIN_IDX" val="0"/>
  <p:tag name="TABLE_SKINIDX" val="-1"/>
  <p:tag name="TABLE_COLORIDX" val="l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egoe UI"/>
        <a:ea typeface="等线 Light"/>
        <a:cs typeface=""/>
      </a:majorFont>
      <a:minorFont>
        <a:latin typeface="Segoe UI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2500" lnSpcReduction="1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16440</Words>
  <Application>Microsoft Office PowerPoint</Application>
  <PresentationFormat>Widescreen</PresentationFormat>
  <Paragraphs>5366</Paragraphs>
  <Slides>116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30" baseType="lpstr">
      <vt:lpstr>等线</vt:lpstr>
      <vt:lpstr>等线 Light</vt:lpstr>
      <vt:lpstr>仿宋_GB2312</vt:lpstr>
      <vt:lpstr>微软雅黑</vt:lpstr>
      <vt:lpstr>quote-cjk-patch</vt:lpstr>
      <vt:lpstr>宋体</vt:lpstr>
      <vt:lpstr>文泉驿微米黑</vt:lpstr>
      <vt:lpstr>Arial</vt:lpstr>
      <vt:lpstr>Calibri</vt:lpstr>
      <vt:lpstr>Cambria Math</vt:lpstr>
      <vt:lpstr>Segoe UI</vt:lpstr>
      <vt:lpstr>Segoe UI Symbol</vt:lpstr>
      <vt:lpstr>Wingdings</vt:lpstr>
      <vt:lpstr>Office 主题​​</vt:lpstr>
      <vt:lpstr>Règle de dénomination des produits v20251208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Micro-onduleur</vt:lpstr>
      <vt:lpstr>Onduleur à cordes</vt:lpstr>
      <vt:lpstr>Onduleur hybride</vt:lpstr>
      <vt:lpstr>Batterie résidentielle</vt:lpstr>
      <vt:lpstr>C&amp;I ESS</vt:lpstr>
      <vt:lpstr>C&amp;I 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Naming Rule v20250317</dc:title>
  <dc:creator>董安洁</dc:creator>
  <cp:keywords>, docId:64A3DE73C47FBE2C5E5641FE91167D63</cp:keywords>
  <cp:lastModifiedBy>Xuanxiang XIA</cp:lastModifiedBy>
  <cp:revision>18</cp:revision>
  <dcterms:created xsi:type="dcterms:W3CDTF">2025-12-01T06:25:59Z</dcterms:created>
  <dcterms:modified xsi:type="dcterms:W3CDTF">2025-12-08T14:26:32Z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SEDS_TWMT">
    <vt:lpwstr>d46a6755_b77b54e0_d460a0d7ecbc4cf2f053865e1c7ab6188d209660f891bdac82edb298f584b46c</vt:lpwstr>
  </property>
  <property fmtid="{D5CDD505-2E9C-101B-9397-08002B2CF9AE}" pid="3" name="ICV">
    <vt:lpwstr/>
  </property>
  <property fmtid="{D5CDD505-2E9C-101B-9397-08002B2CF9AE}" pid="4" name="KSOProductBuildVer">
    <vt:lpwstr>2052-0.0.0.0</vt:lpwstr>
  </property>
  <property fmtid="{D5CDD505-2E9C-101B-9397-08002B2CF9AE}" pid="5" name="GSEDS_HWMT_d46a6755">
    <vt:lpwstr>f2449d2b_mFV3xz85ICk2NspOknv5rUT505E=_8QYrr15fIzUrXb1P4Aqf3TXWT8wrQNHduGIkmAQMVoSZFBuEoXplFXe8UYG47nqR6S0kzvvC5ybUnx2Ke2G/pLB8SoY=_396320c4</vt:lpwstr>
  </property>
</Properties>
</file>