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9" r:id="rId4"/>
    <p:sldId id="262" r:id="rId5"/>
    <p:sldId id="257" r:id="rId6"/>
    <p:sldId id="258" r:id="rId7"/>
    <p:sldId id="259" r:id="rId8"/>
    <p:sldId id="260" r:id="rId9"/>
    <p:sldId id="270" r:id="rId10"/>
    <p:sldId id="268" r:id="rId11"/>
    <p:sldId id="266" r:id="rId12"/>
    <p:sldId id="267" r:id="rId13"/>
    <p:sldId id="272" r:id="rId14"/>
    <p:sldId id="271" r:id="rId15"/>
    <p:sldId id="265" r:id="rId16"/>
    <p:sldId id="264" r:id="rId17"/>
    <p:sldId id="263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936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26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10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6291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53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63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6880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528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269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718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268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F288E-F0EC-439B-BC90-4BE7BC30CA1D}" type="datetimeFigureOut">
              <a:rPr lang="fr-FR" smtClean="0"/>
              <a:t>2021-07-28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C70A9-B7B1-4B0C-9D98-53E06072612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30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upportfrance.dahuasecurity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upportfrance.dahuasecurity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upportfrance.dahuasecurity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upportfrance.dahuasecurity.com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upportfrance.dahuasecurity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ulien.blitte@dahuatech.co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upportfrance.dahuasecurity.com/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supportfrance.dahuasecurity.com/" TargetMode="External"/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supportfrance.dahuasecurity.com/" TargetMode="External"/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supportfrance.dahuasecurity.com/" TargetMode="External"/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upportfrance.dahuasecurity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upportfrance.dahuasecurity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hdphoto" Target="../media/hdphoto1.wdp"/><Relationship Id="rId7" Type="http://schemas.openxmlformats.org/officeDocument/2006/relationships/hyperlink" Target="http://supportfrance.dahuasecurity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hdphoto" Target="../media/hdphoto1.wdp"/><Relationship Id="rId7" Type="http://schemas.openxmlformats.org/officeDocument/2006/relationships/hyperlink" Target="http://supportfrance.dahuasecurity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hdphoto" Target="../media/hdphoto1.wdp"/><Relationship Id="rId7" Type="http://schemas.openxmlformats.org/officeDocument/2006/relationships/hyperlink" Target="http://supportfrance.dahuasecurity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hdphoto" Target="../media/hdphoto1.wdp"/><Relationship Id="rId7" Type="http://schemas.openxmlformats.org/officeDocument/2006/relationships/hyperlink" Target="http://supportfrance.dahuasecurity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hdphoto" Target="../media/hdphoto1.wdp"/><Relationship Id="rId7" Type="http://schemas.openxmlformats.org/officeDocument/2006/relationships/hyperlink" Target="http://supportfrance.dahuasecurity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upportfrance.dahuasecurity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2687216" y="2901820"/>
            <a:ext cx="6690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P2P </a:t>
            </a:r>
            <a:r>
              <a:rPr lang="fr-FR" sz="3200" b="1" dirty="0" err="1" smtClean="0"/>
              <a:t>advanced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troubleshooting</a:t>
            </a:r>
            <a:r>
              <a:rPr lang="fr-FR" sz="3200" b="1" dirty="0" smtClean="0"/>
              <a:t> guide</a:t>
            </a:r>
          </a:p>
          <a:p>
            <a:pPr algn="ctr"/>
            <a:r>
              <a:rPr lang="fr-FR" sz="3200" dirty="0" smtClean="0"/>
              <a:t>for ISP and </a:t>
            </a:r>
            <a:r>
              <a:rPr lang="fr-FR" sz="3200" dirty="0" err="1" smtClean="0"/>
              <a:t>wide</a:t>
            </a:r>
            <a:r>
              <a:rPr lang="fr-FR" sz="3200" dirty="0" smtClean="0"/>
              <a:t> network </a:t>
            </a:r>
            <a:r>
              <a:rPr lang="fr-FR" sz="3200" dirty="0" err="1" smtClean="0"/>
              <a:t>operators</a:t>
            </a:r>
            <a:endParaRPr lang="fr-FR" sz="3200" dirty="0"/>
          </a:p>
        </p:txBody>
      </p:sp>
      <p:pic>
        <p:nvPicPr>
          <p:cNvPr id="23" name="Picture 2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18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82386" y="7469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latin typeface="TimesNewRomanPS-BoldMT"/>
              </a:rPr>
              <a:t>Network type </a:t>
            </a:r>
            <a:r>
              <a:rPr lang="fr-FR" b="1" dirty="0" err="1" smtClean="0">
                <a:latin typeface="TimesNewRomanPS-BoldMT"/>
              </a:rPr>
              <a:t>detection</a:t>
            </a:r>
            <a:endParaRPr lang="fr-FR" dirty="0" smtClean="0">
              <a:latin typeface="TimesNewRomanPSMT"/>
            </a:endParaRPr>
          </a:p>
        </p:txBody>
      </p:sp>
      <p:pic>
        <p:nvPicPr>
          <p:cNvPr id="7" name="Picture 6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6376" y="1073036"/>
            <a:ext cx="6915150" cy="53149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Network </a:t>
            </a:r>
            <a:r>
              <a:rPr lang="fr-FR" sz="3200" b="1" dirty="0" err="1" smtClean="0"/>
              <a:t>topology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detection</a:t>
            </a:r>
            <a:endParaRPr lang="fr-F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2084922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5671" y="82071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latin typeface="TimesNewRomanPS-BoldMT"/>
              </a:rPr>
              <a:t>STUN</a:t>
            </a:r>
            <a:endParaRPr lang="fr-F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2162175"/>
            <a:ext cx="6667500" cy="25336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86492" y="4804299"/>
            <a:ext cx="107451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>
              <a:latin typeface="TimesNewRomanPSMT"/>
            </a:endParaRPr>
          </a:p>
          <a:p>
            <a:r>
              <a:rPr lang="fr-FR" dirty="0" smtClean="0">
                <a:latin typeface="TimesNewRomanPSMT"/>
              </a:rPr>
              <a:t>STUN server </a:t>
            </a:r>
            <a:r>
              <a:rPr lang="fr-FR" dirty="0" err="1" smtClean="0">
                <a:latin typeface="TimesNewRomanPSMT"/>
              </a:rPr>
              <a:t>provides</a:t>
            </a:r>
            <a:r>
              <a:rPr lang="fr-FR" dirty="0" smtClean="0">
                <a:latin typeface="TimesNewRomanPSMT"/>
              </a:rPr>
              <a:t> information </a:t>
            </a:r>
            <a:r>
              <a:rPr lang="fr-FR" dirty="0" err="1" smtClean="0">
                <a:latin typeface="TimesNewRomanPSMT"/>
              </a:rPr>
              <a:t>from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outside</a:t>
            </a:r>
            <a:r>
              <a:rPr lang="fr-FR" dirty="0" smtClean="0">
                <a:latin typeface="TimesNewRomanPSMT"/>
              </a:rPr>
              <a:t> (IP </a:t>
            </a:r>
            <a:r>
              <a:rPr lang="fr-FR" dirty="0" err="1" smtClean="0">
                <a:latin typeface="TimesNewRomanPSMT"/>
              </a:rPr>
              <a:t>address</a:t>
            </a:r>
            <a:r>
              <a:rPr lang="fr-FR" dirty="0" smtClean="0">
                <a:latin typeface="TimesNewRomanPSMT"/>
              </a:rPr>
              <a:t>, </a:t>
            </a:r>
            <a:r>
              <a:rPr lang="fr-FR" dirty="0" err="1" smtClean="0">
                <a:latin typeface="TimesNewRomanPSMT"/>
              </a:rPr>
              <a:t>contacted</a:t>
            </a:r>
            <a:r>
              <a:rPr lang="fr-FR" dirty="0" smtClean="0">
                <a:latin typeface="TimesNewRomanPSMT"/>
              </a:rPr>
              <a:t> port, etc.).</a:t>
            </a:r>
          </a:p>
          <a:p>
            <a:r>
              <a:rPr lang="fr-FR" dirty="0" smtClean="0">
                <a:latin typeface="TimesNewRomanPSMT"/>
              </a:rPr>
              <a:t>STUN server </a:t>
            </a:r>
            <a:r>
              <a:rPr lang="fr-FR" dirty="0" err="1" smtClean="0">
                <a:latin typeface="TimesNewRomanPSMT"/>
              </a:rPr>
              <a:t>is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used</a:t>
            </a:r>
            <a:r>
              <a:rPr lang="fr-FR" dirty="0" smtClean="0">
                <a:latin typeface="TimesNewRomanPSMT"/>
              </a:rPr>
              <a:t> to </a:t>
            </a:r>
            <a:r>
              <a:rPr lang="fr-FR" dirty="0" err="1" smtClean="0">
                <a:latin typeface="TimesNewRomanPSMT"/>
              </a:rPr>
              <a:t>detect</a:t>
            </a:r>
            <a:r>
              <a:rPr lang="fr-FR" dirty="0" smtClean="0">
                <a:latin typeface="TimesNewRomanPSMT"/>
              </a:rPr>
              <a:t> local network </a:t>
            </a:r>
            <a:r>
              <a:rPr lang="fr-FR" dirty="0" err="1" smtClean="0">
                <a:latin typeface="TimesNewRomanPSMT"/>
              </a:rPr>
              <a:t>topology</a:t>
            </a:r>
            <a:r>
              <a:rPr lang="fr-FR" dirty="0" smtClean="0">
                <a:latin typeface="TimesNewRomanPSMT"/>
              </a:rPr>
              <a:t>.</a:t>
            </a:r>
            <a:endParaRPr lang="fr-FR" dirty="0">
              <a:latin typeface="TimesNewRomanPSMT"/>
            </a:endParaRPr>
          </a:p>
        </p:txBody>
      </p:sp>
      <p:pic>
        <p:nvPicPr>
          <p:cNvPr id="9" name="Picture 8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  <p:sp>
        <p:nvSpPr>
          <p:cNvPr id="11" name="TextBox 10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Network </a:t>
            </a:r>
            <a:r>
              <a:rPr lang="fr-FR" sz="3200" b="1" dirty="0" err="1" smtClean="0"/>
              <a:t>topology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detection</a:t>
            </a:r>
            <a:endParaRPr lang="fr-F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465840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5671" y="82071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latin typeface="TimesNewRomanPS-BoldMT"/>
              </a:rPr>
              <a:t>TURN</a:t>
            </a:r>
            <a:endParaRPr lang="fr-FR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2162175"/>
            <a:ext cx="6667500" cy="25336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6492" y="4804299"/>
            <a:ext cx="107451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>
              <a:latin typeface="TimesNewRomanPSMT"/>
            </a:endParaRPr>
          </a:p>
          <a:p>
            <a:r>
              <a:rPr lang="fr-FR" dirty="0" smtClean="0">
                <a:latin typeface="TimesNewRomanPSMT"/>
              </a:rPr>
              <a:t>TURN server </a:t>
            </a:r>
            <a:r>
              <a:rPr lang="fr-FR" dirty="0" err="1" smtClean="0">
                <a:latin typeface="TimesNewRomanPSMT"/>
              </a:rPr>
              <a:t>is</a:t>
            </a:r>
            <a:r>
              <a:rPr lang="fr-FR" dirty="0" smtClean="0">
                <a:latin typeface="TimesNewRomanPSMT"/>
              </a:rPr>
              <a:t> the </a:t>
            </a:r>
            <a:r>
              <a:rPr lang="fr-FR" dirty="0" err="1" smtClean="0">
                <a:latin typeface="TimesNewRomanPSMT"/>
              </a:rPr>
              <a:t>ultimate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choice</a:t>
            </a:r>
            <a:r>
              <a:rPr lang="fr-FR" dirty="0" smtClean="0">
                <a:latin typeface="TimesNewRomanPSMT"/>
              </a:rPr>
              <a:t> (</a:t>
            </a:r>
            <a:r>
              <a:rPr lang="fr-FR" dirty="0" err="1" smtClean="0">
                <a:latin typeface="TimesNewRomanPSMT"/>
              </a:rPr>
              <a:t>failback</a:t>
            </a:r>
            <a:r>
              <a:rPr lang="fr-FR" dirty="0" smtClean="0">
                <a:latin typeface="TimesNewRomanPSMT"/>
              </a:rPr>
              <a:t> mode) </a:t>
            </a:r>
            <a:r>
              <a:rPr lang="fr-FR" dirty="0" err="1" smtClean="0">
                <a:latin typeface="TimesNewRomanPSMT"/>
              </a:rPr>
              <a:t>when</a:t>
            </a:r>
            <a:r>
              <a:rPr lang="fr-FR" dirty="0" smtClean="0">
                <a:latin typeface="TimesNewRomanPSMT"/>
              </a:rPr>
              <a:t> not option </a:t>
            </a:r>
            <a:r>
              <a:rPr lang="fr-FR" dirty="0" err="1" smtClean="0">
                <a:latin typeface="TimesNewRomanPSMT"/>
              </a:rPr>
              <a:t>exists</a:t>
            </a:r>
            <a:r>
              <a:rPr lang="fr-FR" dirty="0" smtClean="0">
                <a:latin typeface="TimesNewRomanPSMT"/>
              </a:rPr>
              <a:t> to </a:t>
            </a:r>
            <a:r>
              <a:rPr lang="fr-FR" dirty="0" err="1" smtClean="0">
                <a:latin typeface="TimesNewRomanPSMT"/>
              </a:rPr>
              <a:t>connect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two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peers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together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directly</a:t>
            </a:r>
            <a:r>
              <a:rPr lang="fr-FR" dirty="0" smtClean="0">
                <a:latin typeface="TimesNewRomanPSMT"/>
              </a:rPr>
              <a:t>.</a:t>
            </a:r>
          </a:p>
        </p:txBody>
      </p:sp>
      <p:pic>
        <p:nvPicPr>
          <p:cNvPr id="6" name="Picture 5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Network </a:t>
            </a:r>
            <a:r>
              <a:rPr lang="fr-FR" sz="3200" b="1" dirty="0" err="1" smtClean="0"/>
              <a:t>topology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detection</a:t>
            </a:r>
            <a:endParaRPr lang="fr-F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2286141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455576" y="1418253"/>
            <a:ext cx="3937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err="1" smtClean="0"/>
              <a:t>Troubleshooting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steps</a:t>
            </a:r>
            <a:endParaRPr lang="fr-FR" sz="3200" b="1" dirty="0"/>
          </a:p>
        </p:txBody>
      </p:sp>
      <p:pic>
        <p:nvPicPr>
          <p:cNvPr id="23" name="Picture 2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86492" y="2313025"/>
            <a:ext cx="1074510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NewRomanPSMT"/>
              </a:rPr>
              <a:t>1. </a:t>
            </a:r>
            <a:r>
              <a:rPr lang="fr-FR" dirty="0" err="1" smtClean="0">
                <a:latin typeface="TimesNewRomanPSMT"/>
              </a:rPr>
              <a:t>Identify</a:t>
            </a:r>
            <a:r>
              <a:rPr lang="fr-FR" dirty="0" smtClean="0">
                <a:latin typeface="TimesNewRomanPSMT"/>
              </a:rPr>
              <a:t> the </a:t>
            </a:r>
            <a:r>
              <a:rPr lang="fr-FR" dirty="0" err="1" smtClean="0">
                <a:latin typeface="TimesNewRomanPSMT"/>
              </a:rPr>
              <a:t>topology</a:t>
            </a:r>
            <a:r>
              <a:rPr lang="fr-FR" dirty="0" smtClean="0">
                <a:latin typeface="TimesNewRomanPSMT"/>
              </a:rPr>
              <a:t> on </a:t>
            </a:r>
            <a:r>
              <a:rPr lang="fr-FR" dirty="0" err="1" smtClean="0">
                <a:latin typeface="TimesNewRomanPSMT"/>
              </a:rPr>
              <a:t>both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sides</a:t>
            </a:r>
            <a:r>
              <a:rPr lang="fr-FR" dirty="0" smtClean="0">
                <a:latin typeface="TimesNewRomanPSMT"/>
              </a:rPr>
              <a:t> of the network</a:t>
            </a:r>
          </a:p>
          <a:p>
            <a:endParaRPr lang="fr-FR" dirty="0" smtClean="0">
              <a:latin typeface="TimesNewRomanPSMT"/>
            </a:endParaRPr>
          </a:p>
          <a:p>
            <a:r>
              <a:rPr lang="fr-FR" dirty="0" smtClean="0">
                <a:latin typeface="TimesNewRomanPSMT"/>
              </a:rPr>
              <a:t>2. </a:t>
            </a:r>
            <a:r>
              <a:rPr lang="fr-FR" dirty="0" err="1" smtClean="0">
                <a:latin typeface="TimesNewRomanPSMT"/>
              </a:rPr>
              <a:t>Make</a:t>
            </a:r>
            <a:r>
              <a:rPr lang="fr-FR" dirty="0" smtClean="0">
                <a:latin typeface="TimesNewRomanPSMT"/>
              </a:rPr>
              <a:t> sure </a:t>
            </a:r>
            <a:r>
              <a:rPr lang="fr-FR" dirty="0" err="1" smtClean="0">
                <a:latin typeface="TimesNewRomanPSMT"/>
              </a:rPr>
              <a:t>there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is</a:t>
            </a:r>
            <a:r>
              <a:rPr lang="fr-FR" dirty="0" smtClean="0">
                <a:latin typeface="TimesNewRomanPSMT"/>
              </a:rPr>
              <a:t> no:</a:t>
            </a:r>
          </a:p>
          <a:p>
            <a:pPr marL="285750" indent="-285750">
              <a:buFontTx/>
              <a:buChar char="-"/>
            </a:pPr>
            <a:r>
              <a:rPr lang="fr-FR" dirty="0" err="1" smtClean="0">
                <a:latin typeface="TimesNewRomanPSMT"/>
              </a:rPr>
              <a:t>Operator</a:t>
            </a:r>
            <a:r>
              <a:rPr lang="fr-FR" dirty="0" smtClean="0">
                <a:latin typeface="TimesNewRomanPSMT"/>
              </a:rPr>
              <a:t> NAT (Bouygues)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TimesNewRomanPSMT"/>
              </a:rPr>
              <a:t>Host IPv4 sharing (Free)</a:t>
            </a:r>
          </a:p>
          <a:p>
            <a:pPr marL="285750" indent="-285750">
              <a:buFontTx/>
              <a:buChar char="-"/>
            </a:pPr>
            <a:r>
              <a:rPr lang="fr-FR" dirty="0" err="1" smtClean="0">
                <a:latin typeface="TimesNewRomanPSMT"/>
              </a:rPr>
              <a:t>Symetric</a:t>
            </a:r>
            <a:r>
              <a:rPr lang="fr-FR" dirty="0" smtClean="0">
                <a:latin typeface="TimesNewRomanPSMT"/>
              </a:rPr>
              <a:t> NAT (Orange)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latin typeface="TimesNewRomanPSMT"/>
              </a:rPr>
              <a:t>Port </a:t>
            </a:r>
            <a:r>
              <a:rPr lang="fr-FR" dirty="0" err="1" smtClean="0">
                <a:latin typeface="TimesNewRomanPSMT"/>
              </a:rPr>
              <a:t>restricted</a:t>
            </a:r>
            <a:r>
              <a:rPr lang="fr-FR" dirty="0" smtClean="0">
                <a:latin typeface="TimesNewRomanPSMT"/>
              </a:rPr>
              <a:t> NAT (Orange)</a:t>
            </a:r>
          </a:p>
          <a:p>
            <a:pPr marL="285750" indent="-285750">
              <a:buFontTx/>
              <a:buChar char="-"/>
            </a:pPr>
            <a:endParaRPr lang="fr-FR" dirty="0">
              <a:latin typeface="TimesNewRomanPSMT"/>
            </a:endParaRPr>
          </a:p>
          <a:p>
            <a:r>
              <a:rPr lang="fr-FR" dirty="0" smtClean="0">
                <a:latin typeface="TimesNewRomanPSMT"/>
              </a:rPr>
              <a:t>3. </a:t>
            </a:r>
            <a:r>
              <a:rPr lang="fr-FR" dirty="0" err="1" smtClean="0">
                <a:latin typeface="TimesNewRomanPSMT"/>
              </a:rPr>
              <a:t>Perform</a:t>
            </a:r>
            <a:r>
              <a:rPr lang="fr-FR" dirty="0" smtClean="0">
                <a:latin typeface="TimesNewRomanPSMT"/>
              </a:rPr>
              <a:t> tests </a:t>
            </a:r>
            <a:r>
              <a:rPr lang="fr-FR" dirty="0" err="1" smtClean="0">
                <a:latin typeface="TimesNewRomanPSMT"/>
              </a:rPr>
              <a:t>from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different</a:t>
            </a:r>
            <a:r>
              <a:rPr lang="fr-FR" dirty="0" smtClean="0">
                <a:latin typeface="TimesNewRomanPSMT"/>
              </a:rPr>
              <a:t> networks (client </a:t>
            </a:r>
            <a:r>
              <a:rPr lang="fr-FR" dirty="0" err="1" smtClean="0">
                <a:latin typeface="TimesNewRomanPSMT"/>
              </a:rPr>
              <a:t>device</a:t>
            </a:r>
            <a:r>
              <a:rPr lang="fr-FR" dirty="0" smtClean="0">
                <a:latin typeface="TimesNewRomanPSMT"/>
              </a:rPr>
              <a:t>)</a:t>
            </a:r>
          </a:p>
          <a:p>
            <a:r>
              <a:rPr lang="fr-FR" dirty="0" smtClean="0">
                <a:latin typeface="TimesNewRomanPSMT"/>
              </a:rPr>
              <a:t>4. </a:t>
            </a:r>
            <a:r>
              <a:rPr lang="fr-FR" dirty="0" err="1" smtClean="0">
                <a:latin typeface="TimesNewRomanPSMT"/>
              </a:rPr>
              <a:t>When</a:t>
            </a:r>
            <a:r>
              <a:rPr lang="fr-FR" dirty="0" smtClean="0">
                <a:latin typeface="TimesNewRomanPSMT"/>
              </a:rPr>
              <a:t> possible check routeur NAT table to </a:t>
            </a:r>
            <a:r>
              <a:rPr lang="fr-FR" dirty="0" err="1" smtClean="0">
                <a:latin typeface="TimesNewRomanPSMT"/>
              </a:rPr>
              <a:t>identify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which</a:t>
            </a:r>
            <a:r>
              <a:rPr lang="fr-FR" dirty="0" smtClean="0">
                <a:latin typeface="TimesNewRomanPSMT"/>
              </a:rPr>
              <a:t> port and </a:t>
            </a:r>
            <a:r>
              <a:rPr lang="fr-FR" dirty="0" err="1" smtClean="0">
                <a:latin typeface="TimesNewRomanPSMT"/>
              </a:rPr>
              <a:t>which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is</a:t>
            </a:r>
            <a:r>
              <a:rPr lang="fr-FR" dirty="0" smtClean="0">
                <a:latin typeface="TimesNewRomanPSMT"/>
              </a:rPr>
              <a:t> not</a:t>
            </a:r>
          </a:p>
          <a:p>
            <a:r>
              <a:rPr lang="fr-FR" dirty="0" smtClean="0">
                <a:latin typeface="TimesNewRomanPSMT"/>
              </a:rPr>
              <a:t>5. </a:t>
            </a:r>
            <a:r>
              <a:rPr lang="fr-FR" dirty="0" err="1" smtClean="0">
                <a:latin typeface="TimesNewRomanPSMT"/>
              </a:rPr>
              <a:t>Perform</a:t>
            </a:r>
            <a:r>
              <a:rPr lang="fr-FR" dirty="0" smtClean="0">
                <a:latin typeface="TimesNewRomanPSMT"/>
              </a:rPr>
              <a:t> network </a:t>
            </a:r>
            <a:r>
              <a:rPr lang="fr-FR" dirty="0" err="1" smtClean="0">
                <a:latin typeface="TimesNewRomanPSMT"/>
              </a:rPr>
              <a:t>catpure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using</a:t>
            </a:r>
            <a:r>
              <a:rPr lang="fr-FR" dirty="0" smtClean="0">
                <a:latin typeface="TimesNewRomanPSMT"/>
              </a:rPr>
              <a:t> a port </a:t>
            </a:r>
            <a:r>
              <a:rPr lang="fr-FR" dirty="0" err="1" smtClean="0">
                <a:latin typeface="TimesNewRomanPSMT"/>
              </a:rPr>
              <a:t>mirroring</a:t>
            </a:r>
            <a:r>
              <a:rPr lang="fr-FR" dirty="0" smtClean="0">
                <a:latin typeface="TimesNewRomanPSMT"/>
              </a:rPr>
              <a:t> and contact Dahua </a:t>
            </a:r>
            <a:r>
              <a:rPr lang="fr-FR" dirty="0" err="1" smtClean="0">
                <a:latin typeface="TimesNewRomanPSMT"/>
              </a:rPr>
              <a:t>with</a:t>
            </a:r>
            <a:r>
              <a:rPr lang="fr-FR" dirty="0" smtClean="0">
                <a:latin typeface="TimesNewRomanPSMT"/>
              </a:rPr>
              <a:t> network capture: </a:t>
            </a:r>
            <a:r>
              <a:rPr lang="fr-FR" dirty="0" smtClean="0">
                <a:latin typeface="TimesNewRomanPSMT"/>
                <a:hlinkClick r:id="rId4"/>
              </a:rPr>
              <a:t>julien.blitte@dahuatech.com</a:t>
            </a:r>
            <a:endParaRPr lang="fr-FR" dirty="0" smtClean="0">
              <a:latin typeface="TimesNewRomanPSMT"/>
            </a:endParaRPr>
          </a:p>
          <a:p>
            <a:endParaRPr lang="fr-FR" dirty="0" smtClean="0">
              <a:latin typeface="TimesNewRomanPSM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2827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455576" y="1418253"/>
            <a:ext cx="3937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P2P alternatives</a:t>
            </a:r>
            <a:endParaRPr lang="fr-FR" sz="3200" b="1" dirty="0"/>
          </a:p>
        </p:txBody>
      </p:sp>
      <p:pic>
        <p:nvPicPr>
          <p:cNvPr id="23" name="Picture 2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3200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2473760" y="2882292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3.3.3.3:2300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73760" y="248847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192.168.1.108:8000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1" y="2515862"/>
            <a:ext cx="1728089" cy="93829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8042" y="2683768"/>
            <a:ext cx="2335135" cy="1182347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6473258" y="248250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  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42383" y="2883529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3.3.3.3:3000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6555442" y="3556006"/>
            <a:ext cx="292383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551089" y="329328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</a:t>
            </a:r>
            <a:r>
              <a:rPr lang="fr-FR" sz="1000" b="1" dirty="0" smtClean="0">
                <a:solidFill>
                  <a:srgbClr val="FF0000"/>
                </a:solidFill>
              </a:rPr>
              <a:t>8000</a:t>
            </a:r>
            <a:r>
              <a:rPr lang="fr-FR" sz="1000" dirty="0" smtClean="0"/>
              <a:t>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  <a:endParaRPr lang="fr-FR" sz="1000" dirty="0" smtClean="0">
              <a:solidFill>
                <a:srgbClr val="FF0000"/>
              </a:solidFill>
            </a:endParaRPr>
          </a:p>
        </p:txBody>
      </p:sp>
      <p:sp>
        <p:nvSpPr>
          <p:cNvPr id="51" name="Multiply 50"/>
          <p:cNvSpPr/>
          <p:nvPr/>
        </p:nvSpPr>
        <p:spPr>
          <a:xfrm>
            <a:off x="6227647" y="3390600"/>
            <a:ext cx="330715" cy="32441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>
            <a:off x="786492" y="4804299"/>
            <a:ext cx="107451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NewRomanPSMT"/>
              </a:rPr>
              <a:t>Routeur </a:t>
            </a:r>
            <a:r>
              <a:rPr lang="fr-FR" dirty="0" err="1" smtClean="0">
                <a:latin typeface="TimesNewRomanPSMT"/>
              </a:rPr>
              <a:t>always</a:t>
            </a:r>
            <a:r>
              <a:rPr lang="fr-FR" dirty="0" smtClean="0">
                <a:latin typeface="TimesNewRomanPSMT"/>
              </a:rPr>
              <a:t> exposes a </a:t>
            </a:r>
            <a:r>
              <a:rPr lang="fr-FR" dirty="0" err="1" smtClean="0">
                <a:latin typeface="TimesNewRomanPSMT"/>
              </a:rPr>
              <a:t>defined</a:t>
            </a:r>
            <a:r>
              <a:rPr lang="fr-FR" dirty="0" smtClean="0">
                <a:latin typeface="TimesNewRomanPSMT"/>
              </a:rPr>
              <a:t> port and </a:t>
            </a:r>
            <a:r>
              <a:rPr lang="fr-FR" dirty="0" err="1" smtClean="0">
                <a:latin typeface="TimesNewRomanPSMT"/>
              </a:rPr>
              <a:t>redirect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it</a:t>
            </a:r>
            <a:r>
              <a:rPr lang="fr-FR" dirty="0" smtClean="0">
                <a:latin typeface="TimesNewRomanPSMT"/>
              </a:rPr>
              <a:t> to </a:t>
            </a:r>
            <a:r>
              <a:rPr lang="fr-FR" dirty="0" err="1" smtClean="0">
                <a:latin typeface="TimesNewRomanPSMT"/>
              </a:rPr>
              <a:t>same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device</a:t>
            </a:r>
            <a:r>
              <a:rPr lang="fr-FR" dirty="0" smtClean="0">
                <a:latin typeface="TimesNewRomanPSMT"/>
              </a:rPr>
              <a:t> and port</a:t>
            </a:r>
          </a:p>
          <a:p>
            <a:r>
              <a:rPr lang="fr-FR" dirty="0" err="1" smtClean="0">
                <a:latin typeface="TimesNewRomanPSMT"/>
              </a:rPr>
              <a:t>Any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remote</a:t>
            </a:r>
            <a:r>
              <a:rPr lang="fr-FR" dirty="0" smtClean="0">
                <a:latin typeface="TimesNewRomanPSMT"/>
              </a:rPr>
              <a:t> hosts </a:t>
            </a:r>
            <a:r>
              <a:rPr lang="fr-FR" dirty="0" err="1" smtClean="0">
                <a:latin typeface="TimesNewRomanPSMT"/>
              </a:rPr>
              <a:t>that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knows</a:t>
            </a:r>
            <a:r>
              <a:rPr lang="fr-FR" dirty="0" smtClean="0">
                <a:latin typeface="TimesNewRomanPSMT"/>
              </a:rPr>
              <a:t> the port </a:t>
            </a:r>
            <a:r>
              <a:rPr lang="fr-FR" dirty="0" err="1" smtClean="0">
                <a:latin typeface="TimesNewRomanPSMT"/>
              </a:rPr>
              <a:t>can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access</a:t>
            </a:r>
            <a:r>
              <a:rPr lang="fr-FR" dirty="0" smtClean="0">
                <a:latin typeface="TimesNewRomanPSMT"/>
              </a:rPr>
              <a:t> the </a:t>
            </a:r>
            <a:r>
              <a:rPr lang="fr-FR" dirty="0" err="1" smtClean="0">
                <a:latin typeface="TimesNewRomanPSMT"/>
              </a:rPr>
              <a:t>device</a:t>
            </a:r>
            <a:r>
              <a:rPr lang="fr-FR" dirty="0" smtClean="0">
                <a:latin typeface="TimesNewRomanPSMT"/>
              </a:rPr>
              <a:t>. Public IP must </a:t>
            </a:r>
            <a:r>
              <a:rPr lang="fr-FR" dirty="0" err="1" smtClean="0">
                <a:latin typeface="TimesNewRomanPSMT"/>
              </a:rPr>
              <a:t>be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fixed</a:t>
            </a:r>
            <a:r>
              <a:rPr lang="fr-FR" dirty="0" smtClean="0">
                <a:latin typeface="TimesNewRomanPSMT"/>
              </a:rPr>
              <a:t>.</a:t>
            </a:r>
          </a:p>
          <a:p>
            <a:r>
              <a:rPr lang="fr-FR" b="1" dirty="0" smtClean="0">
                <a:latin typeface="TimesNewRomanPSMT"/>
              </a:rPr>
              <a:t>This </a:t>
            </a:r>
            <a:r>
              <a:rPr lang="fr-FR" b="1" dirty="0" err="1" smtClean="0">
                <a:latin typeface="TimesNewRomanPSMT"/>
              </a:rPr>
              <a:t>is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recommanded</a:t>
            </a:r>
            <a:r>
              <a:rPr lang="fr-FR" b="1" dirty="0" smtClean="0">
                <a:latin typeface="TimesNewRomanPSMT"/>
              </a:rPr>
              <a:t> solution.</a:t>
            </a:r>
          </a:p>
          <a:p>
            <a:r>
              <a:rPr lang="fr-FR" b="1" dirty="0" smtClean="0">
                <a:latin typeface="TimesNewRomanPSMT"/>
              </a:rPr>
              <a:t>For </a:t>
            </a:r>
            <a:r>
              <a:rPr lang="fr-FR" b="1" dirty="0" err="1" smtClean="0">
                <a:latin typeface="TimesNewRomanPSMT"/>
              </a:rPr>
              <a:t>security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reason</a:t>
            </a:r>
            <a:r>
              <a:rPr lang="fr-FR" b="1" dirty="0" smtClean="0">
                <a:latin typeface="TimesNewRomanPSMT"/>
              </a:rPr>
              <a:t>, </a:t>
            </a:r>
            <a:r>
              <a:rPr lang="fr-FR" b="1" dirty="0" err="1" smtClean="0">
                <a:latin typeface="TimesNewRomanPSMT"/>
              </a:rPr>
              <a:t>external</a:t>
            </a:r>
            <a:r>
              <a:rPr lang="fr-FR" b="1" dirty="0" smtClean="0">
                <a:latin typeface="TimesNewRomanPSMT"/>
              </a:rPr>
              <a:t> port </a:t>
            </a:r>
            <a:r>
              <a:rPr lang="fr-FR" b="1" dirty="0" err="1" smtClean="0">
                <a:latin typeface="TimesNewRomanPSMT"/>
              </a:rPr>
              <a:t>should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always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be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different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than</a:t>
            </a:r>
            <a:r>
              <a:rPr lang="fr-FR" b="1" dirty="0" smtClean="0">
                <a:latin typeface="TimesNewRomanPSMT"/>
              </a:rPr>
              <a:t> default </a:t>
            </a:r>
            <a:r>
              <a:rPr lang="fr-FR" b="1" dirty="0" err="1" smtClean="0">
                <a:latin typeface="TimesNewRomanPSMT"/>
              </a:rPr>
              <a:t>device</a:t>
            </a:r>
            <a:r>
              <a:rPr lang="fr-FR" b="1" dirty="0" smtClean="0">
                <a:latin typeface="TimesNewRomanPSMT"/>
              </a:rPr>
              <a:t> port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9668" y1="79856" x2="9668" y2="79856"/>
                        <a14:foregroundMark x1="10272" y1="63309" x2="10272" y2="63309"/>
                        <a14:foregroundMark x1="17825" y1="53957" x2="17825" y2="53957"/>
                        <a14:foregroundMark x1="18731" y1="82014" x2="18731" y2="820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11209" y="1546619"/>
            <a:ext cx="1255258" cy="527133"/>
          </a:xfrm>
          <a:prstGeom prst="rect">
            <a:avLst/>
          </a:prstGeom>
        </p:spPr>
      </p:pic>
      <p:cxnSp>
        <p:nvCxnSpPr>
          <p:cNvPr id="27" name="Straight Connector 26"/>
          <p:cNvCxnSpPr/>
          <p:nvPr/>
        </p:nvCxnSpPr>
        <p:spPr>
          <a:xfrm>
            <a:off x="2612571" y="2722047"/>
            <a:ext cx="6858000" cy="0"/>
          </a:xfrm>
          <a:prstGeom prst="line">
            <a:avLst/>
          </a:prstGeom>
          <a:ln>
            <a:solidFill>
              <a:schemeClr val="accent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2612569" y="3146257"/>
            <a:ext cx="6858004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700713" y="2105152"/>
            <a:ext cx="476250" cy="2362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Straight Connector 24"/>
          <p:cNvCxnSpPr>
            <a:stCxn id="24" idx="0"/>
            <a:endCxn id="24" idx="2"/>
          </p:cNvCxnSpPr>
          <p:nvPr/>
        </p:nvCxnSpPr>
        <p:spPr>
          <a:xfrm>
            <a:off x="5938838" y="2105152"/>
            <a:ext cx="0" cy="236207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2386" y="7469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latin typeface="TimesNewRomanPS-BoldMT"/>
              </a:rPr>
              <a:t>(</a:t>
            </a:r>
            <a:r>
              <a:rPr lang="fr-FR" b="1" dirty="0" err="1" smtClean="0">
                <a:latin typeface="TimesNewRomanPS-BoldMT"/>
              </a:rPr>
              <a:t>Static</a:t>
            </a:r>
            <a:r>
              <a:rPr lang="fr-FR" b="1" dirty="0" smtClean="0">
                <a:latin typeface="TimesNewRomanPS-BoldMT"/>
              </a:rPr>
              <a:t>) Port </a:t>
            </a:r>
            <a:r>
              <a:rPr lang="fr-FR" b="1" dirty="0" err="1" smtClean="0">
                <a:latin typeface="TimesNewRomanPS-BoldMT"/>
              </a:rPr>
              <a:t>Address</a:t>
            </a:r>
            <a:r>
              <a:rPr lang="fr-FR" b="1" dirty="0" smtClean="0">
                <a:latin typeface="TimesNewRomanPS-BoldMT"/>
              </a:rPr>
              <a:t> Translation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6791" y="5542963"/>
            <a:ext cx="508880" cy="461665"/>
          </a:xfrm>
          <a:prstGeom prst="rect">
            <a:avLst/>
          </a:prstGeom>
        </p:spPr>
      </p:pic>
      <p:pic>
        <p:nvPicPr>
          <p:cNvPr id="31" name="Picture 30">
            <a:hlinkClick r:id="rId8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32" name="Rounded Rectangular Callout 31"/>
          <p:cNvSpPr/>
          <p:nvPr/>
        </p:nvSpPr>
        <p:spPr>
          <a:xfrm>
            <a:off x="6895764" y="1033130"/>
            <a:ext cx="3283934" cy="1125237"/>
          </a:xfrm>
          <a:prstGeom prst="wedgeRoundRectCallout">
            <a:avLst>
              <a:gd name="adj1" fmla="val -57330"/>
              <a:gd name="adj2" fmla="val 3347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PAT Table (config):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@:1000 -&gt; 192.168.1.108:8000</a:t>
            </a:r>
            <a:endParaRPr lang="fr-FR" sz="800" dirty="0" smtClean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NAT Table (</a:t>
            </a:r>
            <a:r>
              <a:rPr lang="fr-FR" sz="800" dirty="0" err="1" smtClean="0">
                <a:solidFill>
                  <a:schemeClr val="tx1"/>
                </a:solidFill>
                <a:latin typeface="Lucida Console" panose="020B0609040504020204" pitchFamily="49" charset="0"/>
              </a:rPr>
              <a:t>dynamic</a:t>
            </a:r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):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...</a:t>
            </a:r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  <p:sp>
        <p:nvSpPr>
          <p:cNvPr id="37" name="TextBox 36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P2P Alternatives</a:t>
            </a:r>
          </a:p>
        </p:txBody>
      </p:sp>
    </p:spTree>
    <p:extLst>
      <p:ext uri="{BB962C8B-B14F-4D97-AF65-F5344CB8AC3E}">
        <p14:creationId xmlns:p14="http://schemas.microsoft.com/office/powerpoint/2010/main" val="2675063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73760" y="248847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192.168.1.108:</a:t>
            </a:r>
            <a:r>
              <a:rPr lang="fr-FR" sz="1000" b="1" dirty="0" smtClean="0"/>
              <a:t>1000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745671" y="82071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latin typeface="TimesNewRomanPS-BoldMT"/>
              </a:rPr>
              <a:t>DMZ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1" y="2515862"/>
            <a:ext cx="1728089" cy="93829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8042" y="2683768"/>
            <a:ext cx="2335135" cy="1182347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6473258" y="248250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   To: 1.1.1.1:</a:t>
            </a:r>
            <a:r>
              <a:rPr lang="fr-FR" sz="1000" b="1" dirty="0" smtClean="0"/>
              <a:t>1000</a:t>
            </a:r>
            <a:r>
              <a:rPr lang="fr-FR" sz="1000" dirty="0" smtClean="0"/>
              <a:t>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42383" y="2883529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</a:t>
            </a:r>
            <a:r>
              <a:rPr lang="fr-FR" sz="1000" b="1" dirty="0" smtClean="0"/>
              <a:t>8000</a:t>
            </a:r>
            <a:r>
              <a:rPr lang="fr-FR" sz="1000" dirty="0" smtClean="0"/>
              <a:t>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73760" y="2882292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</a:t>
            </a:r>
            <a:r>
              <a:rPr lang="fr-FR" sz="1000" b="1" dirty="0" smtClean="0"/>
              <a:t>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546736" y="3712183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</a:t>
            </a:r>
            <a:r>
              <a:rPr lang="fr-FR" sz="1000" b="1" dirty="0" smtClean="0"/>
              <a:t>5000</a:t>
            </a:r>
            <a:r>
              <a:rPr lang="fr-FR" sz="1000" dirty="0" smtClean="0"/>
              <a:t>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3.3.3.3:3000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551089" y="329328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</a:t>
            </a:r>
            <a:r>
              <a:rPr lang="fr-FR" sz="1000" b="1" dirty="0" smtClean="0"/>
              <a:t>4000</a:t>
            </a:r>
            <a:r>
              <a:rPr lang="fr-FR" sz="1000" dirty="0" smtClean="0"/>
              <a:t>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86492" y="4804299"/>
            <a:ext cx="107451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NewRomanPSMT"/>
              </a:rPr>
              <a:t>Routeur </a:t>
            </a:r>
            <a:r>
              <a:rPr lang="fr-FR" dirty="0" err="1" smtClean="0">
                <a:latin typeface="TimesNewRomanPSMT"/>
              </a:rPr>
              <a:t>forwards</a:t>
            </a:r>
            <a:r>
              <a:rPr lang="fr-FR" dirty="0" smtClean="0">
                <a:latin typeface="TimesNewRomanPSMT"/>
              </a:rPr>
              <a:t> all </a:t>
            </a:r>
            <a:r>
              <a:rPr lang="fr-FR" dirty="0" err="1" smtClean="0">
                <a:latin typeface="TimesNewRomanPSMT"/>
              </a:rPr>
              <a:t>incoming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requests</a:t>
            </a:r>
            <a:r>
              <a:rPr lang="fr-FR" dirty="0" smtClean="0">
                <a:latin typeface="TimesNewRomanPSMT"/>
              </a:rPr>
              <a:t> to the </a:t>
            </a:r>
            <a:r>
              <a:rPr lang="fr-FR" dirty="0" err="1" smtClean="0">
                <a:latin typeface="TimesNewRomanPSMT"/>
              </a:rPr>
              <a:t>same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device</a:t>
            </a:r>
            <a:r>
              <a:rPr lang="fr-FR" dirty="0" smtClean="0">
                <a:latin typeface="TimesNewRomanPSMT"/>
              </a:rPr>
              <a:t> on the network </a:t>
            </a:r>
            <a:r>
              <a:rPr lang="fr-FR" dirty="0" err="1" smtClean="0">
                <a:latin typeface="TimesNewRomanPSMT"/>
              </a:rPr>
              <a:t>with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same</a:t>
            </a:r>
            <a:r>
              <a:rPr lang="fr-FR" dirty="0" smtClean="0">
                <a:latin typeface="TimesNewRomanPSMT"/>
              </a:rPr>
              <a:t> destination port</a:t>
            </a:r>
          </a:p>
          <a:p>
            <a:endParaRPr lang="fr-FR" b="1" dirty="0" smtClean="0">
              <a:latin typeface="TimesNewRomanPSMT"/>
            </a:endParaRPr>
          </a:p>
          <a:p>
            <a:r>
              <a:rPr lang="fr-FR" b="1" dirty="0" smtClean="0">
                <a:solidFill>
                  <a:srgbClr val="FF0000"/>
                </a:solidFill>
                <a:latin typeface="TimesNewRomanPSMT"/>
              </a:rPr>
              <a:t>This configuration </a:t>
            </a:r>
            <a:r>
              <a:rPr lang="fr-FR" b="1" dirty="0" err="1" smtClean="0">
                <a:solidFill>
                  <a:srgbClr val="FF0000"/>
                </a:solidFill>
                <a:latin typeface="TimesNewRomanPSMT"/>
              </a:rPr>
              <a:t>is</a:t>
            </a:r>
            <a:r>
              <a:rPr lang="fr-FR" b="1" dirty="0" smtClean="0">
                <a:solidFill>
                  <a:srgbClr val="FF0000"/>
                </a:solidFill>
                <a:latin typeface="TimesNewRomanPSMT"/>
              </a:rPr>
              <a:t> a </a:t>
            </a:r>
            <a:r>
              <a:rPr lang="fr-FR" b="1" dirty="0" err="1" smtClean="0">
                <a:solidFill>
                  <a:srgbClr val="FF0000"/>
                </a:solidFill>
                <a:latin typeface="TimesNewRomanPSMT"/>
              </a:rPr>
              <a:t>security</a:t>
            </a:r>
            <a:r>
              <a:rPr lang="fr-FR" b="1" dirty="0" smtClean="0">
                <a:solidFill>
                  <a:srgbClr val="FF0000"/>
                </a:solidFill>
                <a:latin typeface="TimesNewRomanPSMT"/>
              </a:rPr>
              <a:t> suicide. All the ports are </a:t>
            </a:r>
            <a:r>
              <a:rPr lang="fr-FR" b="1" dirty="0" err="1" smtClean="0">
                <a:solidFill>
                  <a:srgbClr val="FF0000"/>
                </a:solidFill>
                <a:latin typeface="TimesNewRomanPSMT"/>
              </a:rPr>
              <a:t>exposed</a:t>
            </a:r>
            <a:r>
              <a:rPr lang="fr-FR" b="1" dirty="0" smtClean="0">
                <a:solidFill>
                  <a:srgbClr val="FF0000"/>
                </a:solidFill>
                <a:latin typeface="TimesNewRomanPSMT"/>
              </a:rPr>
              <a:t>.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9668" y1="79856" x2="9668" y2="79856"/>
                        <a14:foregroundMark x1="10272" y1="63309" x2="10272" y2="63309"/>
                        <a14:foregroundMark x1="17825" y1="53957" x2="17825" y2="53957"/>
                        <a14:foregroundMark x1="18731" y1="82014" x2="18731" y2="820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11209" y="1546619"/>
            <a:ext cx="1255258" cy="527133"/>
          </a:xfrm>
          <a:prstGeom prst="rect">
            <a:avLst/>
          </a:prstGeom>
        </p:spPr>
      </p:pic>
      <p:cxnSp>
        <p:nvCxnSpPr>
          <p:cNvPr id="27" name="Straight Arrow Connector 26"/>
          <p:cNvCxnSpPr/>
          <p:nvPr/>
        </p:nvCxnSpPr>
        <p:spPr>
          <a:xfrm flipH="1">
            <a:off x="2612569" y="3146257"/>
            <a:ext cx="6858004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2612569" y="3977892"/>
            <a:ext cx="6862356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2612569" y="3554063"/>
            <a:ext cx="6866709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612571" y="2722047"/>
            <a:ext cx="6858000" cy="0"/>
          </a:xfrm>
          <a:prstGeom prst="line">
            <a:avLst/>
          </a:prstGeom>
          <a:ln>
            <a:solidFill>
              <a:schemeClr val="accent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5700713" y="2105152"/>
            <a:ext cx="476250" cy="2362073"/>
            <a:chOff x="5700713" y="2105152"/>
            <a:chExt cx="476250" cy="2362073"/>
          </a:xfrm>
        </p:grpSpPr>
        <p:sp>
          <p:nvSpPr>
            <p:cNvPr id="24" name="Rectangle 23"/>
            <p:cNvSpPr/>
            <p:nvPr/>
          </p:nvSpPr>
          <p:spPr>
            <a:xfrm>
              <a:off x="5700713" y="2105152"/>
              <a:ext cx="476250" cy="23620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>
            <a:xfrm>
              <a:off x="5938838" y="2105152"/>
              <a:ext cx="0" cy="2362073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2473760" y="328495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</a:t>
            </a:r>
            <a:r>
              <a:rPr lang="fr-FR" sz="1000" b="1" dirty="0" smtClean="0"/>
              <a:t>4000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2.2.2.2:3000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76865" y="369773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</a:t>
            </a:r>
            <a:r>
              <a:rPr lang="fr-FR" sz="1000" b="1" dirty="0" smtClean="0"/>
              <a:t>5000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3.3.3.3:3000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606" y="5265964"/>
            <a:ext cx="508880" cy="461665"/>
          </a:xfrm>
          <a:prstGeom prst="rect">
            <a:avLst/>
          </a:prstGeom>
        </p:spPr>
      </p:pic>
      <p:pic>
        <p:nvPicPr>
          <p:cNvPr id="33" name="Picture 32">
            <a:hlinkClick r:id="rId8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37" name="Rounded Rectangular Callout 36"/>
          <p:cNvSpPr/>
          <p:nvPr/>
        </p:nvSpPr>
        <p:spPr>
          <a:xfrm>
            <a:off x="6895764" y="1033130"/>
            <a:ext cx="3283934" cy="1125237"/>
          </a:xfrm>
          <a:prstGeom prst="wedgeRoundRectCallout">
            <a:avLst>
              <a:gd name="adj1" fmla="val -57330"/>
              <a:gd name="adj2" fmla="val 3347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Configuration: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DMZ = 192.168.1.108</a:t>
            </a:r>
            <a:endParaRPr lang="fr-FR" sz="800" dirty="0" smtClean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NAT Table (</a:t>
            </a:r>
            <a:r>
              <a:rPr lang="fr-FR" sz="800" dirty="0" err="1" smtClean="0">
                <a:solidFill>
                  <a:schemeClr val="tx1"/>
                </a:solidFill>
                <a:latin typeface="Lucida Console" panose="020B0609040504020204" pitchFamily="49" charset="0"/>
              </a:rPr>
              <a:t>dynamic</a:t>
            </a:r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):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...</a:t>
            </a:r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  <p:sp>
        <p:nvSpPr>
          <p:cNvPr id="39" name="TextBox 38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P2P Alternatives</a:t>
            </a:r>
          </a:p>
        </p:txBody>
      </p:sp>
    </p:spTree>
    <p:extLst>
      <p:ext uri="{BB962C8B-B14F-4D97-AF65-F5344CB8AC3E}">
        <p14:creationId xmlns:p14="http://schemas.microsoft.com/office/powerpoint/2010/main" val="2404987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6542383" y="2883529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73760" y="2883199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73760" y="2488476"/>
            <a:ext cx="33910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UPnP</a:t>
            </a:r>
            <a:r>
              <a:rPr lang="fr-FR" sz="1000" dirty="0" smtClean="0"/>
              <a:t>: </a:t>
            </a:r>
            <a:r>
              <a:rPr lang="fr-FR" sz="1000" dirty="0" err="1" smtClean="0"/>
              <a:t>create</a:t>
            </a:r>
            <a:r>
              <a:rPr lang="fr-FR" sz="1000" dirty="0" smtClean="0"/>
              <a:t> PAT on port 1000 for 192.168.1.108:8000</a:t>
            </a:r>
            <a:endParaRPr lang="fr-FR" sz="1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745671" y="82071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err="1" smtClean="0">
                <a:latin typeface="TimesNewRomanPS-BoldMT"/>
              </a:rPr>
              <a:t>UPnP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1" y="2515862"/>
            <a:ext cx="1728089" cy="93829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8042" y="2683768"/>
            <a:ext cx="2335135" cy="1182347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786492" y="4804299"/>
            <a:ext cx="107451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err="1" smtClean="0">
                <a:latin typeface="TimesNewRomanPSMT"/>
              </a:rPr>
              <a:t>Device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detects</a:t>
            </a:r>
            <a:r>
              <a:rPr lang="fr-FR" dirty="0" smtClean="0">
                <a:latin typeface="TimesNewRomanPSMT"/>
              </a:rPr>
              <a:t> router and </a:t>
            </a:r>
            <a:r>
              <a:rPr lang="fr-FR" dirty="0" err="1" smtClean="0">
                <a:latin typeface="TimesNewRomanPSMT"/>
              </a:rPr>
              <a:t>provide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dynamically</a:t>
            </a:r>
            <a:r>
              <a:rPr lang="fr-FR" dirty="0" smtClean="0">
                <a:latin typeface="TimesNewRomanPSMT"/>
              </a:rPr>
              <a:t> port to </a:t>
            </a:r>
            <a:r>
              <a:rPr lang="fr-FR" dirty="0" err="1" smtClean="0">
                <a:latin typeface="TimesNewRomanPSMT"/>
              </a:rPr>
              <a:t>forward</a:t>
            </a:r>
            <a:r>
              <a:rPr lang="fr-FR" dirty="0" smtClean="0">
                <a:latin typeface="TimesNewRomanPSMT"/>
              </a:rPr>
              <a:t>. Public IP must </a:t>
            </a:r>
            <a:r>
              <a:rPr lang="fr-FR" dirty="0" err="1" smtClean="0">
                <a:latin typeface="TimesNewRomanPSMT"/>
              </a:rPr>
              <a:t>be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fixed</a:t>
            </a:r>
            <a:r>
              <a:rPr lang="fr-FR" dirty="0" smtClean="0">
                <a:latin typeface="TimesNewRomanPSMT"/>
              </a:rPr>
              <a:t>.</a:t>
            </a:r>
          </a:p>
          <a:p>
            <a:endParaRPr lang="fr-FR" dirty="0">
              <a:latin typeface="TimesNewRomanPSMT"/>
            </a:endParaRPr>
          </a:p>
          <a:p>
            <a:r>
              <a:rPr lang="fr-FR" b="1" dirty="0" smtClean="0">
                <a:latin typeface="TimesNewRomanPSMT"/>
              </a:rPr>
              <a:t>This </a:t>
            </a:r>
            <a:r>
              <a:rPr lang="fr-FR" b="1" dirty="0" err="1" smtClean="0">
                <a:latin typeface="TimesNewRomanPSMT"/>
              </a:rPr>
              <a:t>might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be</a:t>
            </a:r>
            <a:r>
              <a:rPr lang="fr-FR" b="1" dirty="0" smtClean="0">
                <a:latin typeface="TimesNewRomanPSMT"/>
              </a:rPr>
              <a:t> at </a:t>
            </a:r>
            <a:r>
              <a:rPr lang="fr-FR" b="1" dirty="0" err="1" smtClean="0">
                <a:latin typeface="TimesNewRomanPSMT"/>
              </a:rPr>
              <a:t>risk</a:t>
            </a:r>
            <a:r>
              <a:rPr lang="fr-FR" b="1" dirty="0" smtClean="0">
                <a:latin typeface="TimesNewRomanPSMT"/>
              </a:rPr>
              <a:t> (default port </a:t>
            </a:r>
            <a:r>
              <a:rPr lang="fr-FR" b="1" dirty="0" err="1" smtClean="0">
                <a:latin typeface="TimesNewRomanPSMT"/>
              </a:rPr>
              <a:t>exposed</a:t>
            </a:r>
            <a:r>
              <a:rPr lang="fr-FR" b="1" dirty="0" smtClean="0">
                <a:latin typeface="TimesNewRomanPSMT"/>
              </a:rPr>
              <a:t>, </a:t>
            </a:r>
            <a:r>
              <a:rPr lang="fr-FR" b="1" dirty="0" err="1" smtClean="0">
                <a:latin typeface="TimesNewRomanPSMT"/>
              </a:rPr>
              <a:t>customer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unaware</a:t>
            </a:r>
            <a:r>
              <a:rPr lang="fr-FR" b="1" dirty="0" smtClean="0">
                <a:latin typeface="TimesNewRomanPSMT"/>
              </a:rPr>
              <a:t>)</a:t>
            </a:r>
            <a:endParaRPr lang="fr-FR" b="1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9668" y1="79856" x2="9668" y2="79856"/>
                        <a14:foregroundMark x1="10272" y1="63309" x2="10272" y2="63309"/>
                        <a14:foregroundMark x1="17825" y1="53957" x2="17825" y2="53957"/>
                        <a14:foregroundMark x1="18731" y1="82014" x2="18731" y2="820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11209" y="1546619"/>
            <a:ext cx="1255258" cy="527133"/>
          </a:xfrm>
          <a:prstGeom prst="rect">
            <a:avLst/>
          </a:prstGeom>
        </p:spPr>
      </p:pic>
      <p:cxnSp>
        <p:nvCxnSpPr>
          <p:cNvPr id="27" name="Straight Connector 26"/>
          <p:cNvCxnSpPr/>
          <p:nvPr/>
        </p:nvCxnSpPr>
        <p:spPr>
          <a:xfrm>
            <a:off x="2612571" y="2722047"/>
            <a:ext cx="269863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2612569" y="3146257"/>
            <a:ext cx="6858004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606" y="5265964"/>
            <a:ext cx="508880" cy="461665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700713" y="2105152"/>
            <a:ext cx="476250" cy="2362073"/>
            <a:chOff x="5700713" y="2105152"/>
            <a:chExt cx="476250" cy="2362073"/>
          </a:xfrm>
        </p:grpSpPr>
        <p:sp>
          <p:nvSpPr>
            <p:cNvPr id="24" name="Rectangle 23"/>
            <p:cNvSpPr/>
            <p:nvPr/>
          </p:nvSpPr>
          <p:spPr>
            <a:xfrm>
              <a:off x="5700713" y="2105152"/>
              <a:ext cx="476250" cy="23620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>
            <a:xfrm>
              <a:off x="5938838" y="2105152"/>
              <a:ext cx="0" cy="2362073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" name="Picture 29">
            <a:hlinkClick r:id="rId8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31" name="Rounded Rectangular Callout 30"/>
          <p:cNvSpPr/>
          <p:nvPr/>
        </p:nvSpPr>
        <p:spPr>
          <a:xfrm>
            <a:off x="6895764" y="1033130"/>
            <a:ext cx="3283934" cy="1125237"/>
          </a:xfrm>
          <a:prstGeom prst="wedgeRoundRectCallout">
            <a:avLst>
              <a:gd name="adj1" fmla="val -57330"/>
              <a:gd name="adj2" fmla="val 3347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err="1" smtClean="0">
                <a:solidFill>
                  <a:schemeClr val="tx1"/>
                </a:solidFill>
                <a:latin typeface="Lucida Console" panose="020B0609040504020204" pitchFamily="49" charset="0"/>
              </a:rPr>
              <a:t>UPnP</a:t>
            </a:r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 Table (</a:t>
            </a:r>
            <a:r>
              <a:rPr lang="fr-FR" sz="800" dirty="0" err="1" smtClean="0">
                <a:solidFill>
                  <a:schemeClr val="tx1"/>
                </a:solidFill>
                <a:latin typeface="Lucida Console" panose="020B0609040504020204" pitchFamily="49" charset="0"/>
              </a:rPr>
              <a:t>dynamic</a:t>
            </a:r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):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@:1000 -&gt; 192.168.1.108:8000</a:t>
            </a:r>
            <a:endParaRPr lang="fr-FR" sz="800" dirty="0" smtClean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NAT Table (</a:t>
            </a:r>
            <a:r>
              <a:rPr lang="fr-FR" sz="800" dirty="0" err="1" smtClean="0">
                <a:solidFill>
                  <a:schemeClr val="tx1"/>
                </a:solidFill>
                <a:latin typeface="Lucida Console" panose="020B0609040504020204" pitchFamily="49" charset="0"/>
              </a:rPr>
              <a:t>dynamic</a:t>
            </a:r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):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...</a:t>
            </a:r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  <p:sp>
        <p:nvSpPr>
          <p:cNvPr id="33" name="TextBox 32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P2P Alternatives</a:t>
            </a:r>
          </a:p>
        </p:txBody>
      </p:sp>
    </p:spTree>
    <p:extLst>
      <p:ext uri="{BB962C8B-B14F-4D97-AF65-F5344CB8AC3E}">
        <p14:creationId xmlns:p14="http://schemas.microsoft.com/office/powerpoint/2010/main" val="257759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455576" y="1418253"/>
            <a:ext cx="3937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Introduction</a:t>
            </a:r>
            <a:endParaRPr lang="fr-FR" sz="3200" b="1" dirty="0"/>
          </a:p>
        </p:txBody>
      </p:sp>
      <p:pic>
        <p:nvPicPr>
          <p:cNvPr id="23" name="Picture 2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86492" y="2313025"/>
            <a:ext cx="1074510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>
                <a:latin typeface="TimesNewRomanPSMT"/>
              </a:rPr>
              <a:t>What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is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this</a:t>
            </a:r>
            <a:r>
              <a:rPr lang="fr-FR" b="1" dirty="0" smtClean="0">
                <a:latin typeface="TimesNewRomanPSMT"/>
              </a:rPr>
              <a:t> guide?</a:t>
            </a:r>
          </a:p>
          <a:p>
            <a:r>
              <a:rPr lang="fr-FR" dirty="0" smtClean="0">
                <a:latin typeface="TimesNewRomanPSMT"/>
              </a:rPr>
              <a:t>This </a:t>
            </a:r>
            <a:r>
              <a:rPr lang="fr-FR" dirty="0" err="1" smtClean="0">
                <a:latin typeface="TimesNewRomanPSMT"/>
              </a:rPr>
              <a:t>is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troubleshooting</a:t>
            </a:r>
            <a:r>
              <a:rPr lang="fr-FR" dirty="0" smtClean="0">
                <a:latin typeface="TimesNewRomanPSMT"/>
              </a:rPr>
              <a:t> guide to P2P </a:t>
            </a:r>
            <a:r>
              <a:rPr lang="fr-FR" dirty="0" err="1" smtClean="0">
                <a:latin typeface="TimesNewRomanPSMT"/>
              </a:rPr>
              <a:t>easy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connection</a:t>
            </a:r>
            <a:r>
              <a:rPr lang="fr-FR" dirty="0" smtClean="0">
                <a:latin typeface="TimesNewRomanPSMT"/>
              </a:rPr>
              <a:t> Dahua </a:t>
            </a:r>
            <a:r>
              <a:rPr lang="fr-FR" dirty="0" err="1" smtClean="0">
                <a:latin typeface="TimesNewRomanPSMT"/>
              </a:rPr>
              <a:t>protocol</a:t>
            </a:r>
            <a:r>
              <a:rPr lang="fr-FR" dirty="0">
                <a:latin typeface="TimesNewRomanPSMT"/>
              </a:rPr>
              <a:t>.</a:t>
            </a:r>
            <a:endParaRPr lang="fr-FR" dirty="0" smtClean="0">
              <a:latin typeface="TimesNewRomanPSMT"/>
            </a:endParaRPr>
          </a:p>
          <a:p>
            <a:endParaRPr lang="fr-FR" dirty="0">
              <a:latin typeface="TimesNewRomanPSMT"/>
            </a:endParaRPr>
          </a:p>
          <a:p>
            <a:r>
              <a:rPr lang="fr-FR" b="1" dirty="0" smtClean="0">
                <a:latin typeface="TimesNewRomanPSMT"/>
              </a:rPr>
              <a:t>To </a:t>
            </a:r>
            <a:r>
              <a:rPr lang="fr-FR" b="1" dirty="0" err="1" smtClean="0">
                <a:latin typeface="TimesNewRomanPSMT"/>
              </a:rPr>
              <a:t>whom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this</a:t>
            </a:r>
            <a:r>
              <a:rPr lang="fr-FR" b="1" dirty="0" smtClean="0">
                <a:latin typeface="TimesNewRomanPSMT"/>
              </a:rPr>
              <a:t> guide </a:t>
            </a:r>
            <a:r>
              <a:rPr lang="fr-FR" b="1" dirty="0" err="1" smtClean="0">
                <a:latin typeface="TimesNewRomanPSMT"/>
              </a:rPr>
              <a:t>is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written</a:t>
            </a:r>
            <a:r>
              <a:rPr lang="fr-FR" b="1" dirty="0" smtClean="0">
                <a:latin typeface="TimesNewRomanPSMT"/>
              </a:rPr>
              <a:t>?</a:t>
            </a:r>
          </a:p>
          <a:p>
            <a:r>
              <a:rPr lang="fr-FR" dirty="0" smtClean="0">
                <a:latin typeface="TimesNewRomanPSMT"/>
              </a:rPr>
              <a:t>This guide </a:t>
            </a:r>
            <a:r>
              <a:rPr lang="fr-FR" dirty="0" err="1" smtClean="0">
                <a:latin typeface="TimesNewRomanPSMT"/>
              </a:rPr>
              <a:t>is</a:t>
            </a:r>
            <a:r>
              <a:rPr lang="fr-FR" dirty="0" smtClean="0">
                <a:latin typeface="TimesNewRomanPSMT"/>
              </a:rPr>
              <a:t> for </a:t>
            </a:r>
            <a:r>
              <a:rPr lang="fr-FR" dirty="0" err="1" smtClean="0">
                <a:latin typeface="TimesNewRomanPSMT"/>
              </a:rPr>
              <a:t>operators</a:t>
            </a:r>
            <a:r>
              <a:rPr lang="fr-FR" dirty="0" smtClean="0">
                <a:latin typeface="TimesNewRomanPSMT"/>
              </a:rPr>
              <a:t>, network experts and </a:t>
            </a:r>
            <a:r>
              <a:rPr lang="fr-FR" dirty="0" err="1" smtClean="0">
                <a:latin typeface="TimesNewRomanPSMT"/>
              </a:rPr>
              <a:t>engineer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who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need</a:t>
            </a:r>
            <a:r>
              <a:rPr lang="fr-FR" dirty="0" smtClean="0">
                <a:latin typeface="TimesNewRomanPSMT"/>
              </a:rPr>
              <a:t> to </a:t>
            </a:r>
            <a:r>
              <a:rPr lang="fr-FR" dirty="0" err="1" smtClean="0">
                <a:latin typeface="TimesNewRomanPSMT"/>
              </a:rPr>
              <a:t>troubleshoot</a:t>
            </a:r>
            <a:r>
              <a:rPr lang="fr-FR" dirty="0" smtClean="0">
                <a:latin typeface="TimesNewRomanPSMT"/>
              </a:rPr>
              <a:t> Dahua P2P NAT </a:t>
            </a:r>
            <a:r>
              <a:rPr lang="fr-FR" dirty="0" err="1" smtClean="0">
                <a:latin typeface="TimesNewRomanPSMT"/>
              </a:rPr>
              <a:t>traveral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protocol</a:t>
            </a:r>
            <a:r>
              <a:rPr lang="fr-FR" dirty="0" smtClean="0">
                <a:latin typeface="TimesNewRomanPSMT"/>
              </a:rPr>
              <a:t> issues on </a:t>
            </a:r>
            <a:r>
              <a:rPr lang="fr-FR" dirty="0" err="1" smtClean="0">
                <a:latin typeface="TimesNewRomanPSMT"/>
              </a:rPr>
              <a:t>their</a:t>
            </a:r>
            <a:r>
              <a:rPr lang="fr-FR" dirty="0" smtClean="0">
                <a:latin typeface="TimesNewRomanPSMT"/>
              </a:rPr>
              <a:t> WAN or </a:t>
            </a:r>
            <a:r>
              <a:rPr lang="fr-FR" dirty="0" smtClean="0">
                <a:latin typeface="TimesNewRomanPSMT"/>
              </a:rPr>
              <a:t>on </a:t>
            </a:r>
            <a:r>
              <a:rPr lang="fr-FR" dirty="0" err="1" smtClean="0">
                <a:latin typeface="TimesNewRomanPSMT"/>
              </a:rPr>
              <a:t>their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managed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equipements</a:t>
            </a:r>
            <a:r>
              <a:rPr lang="fr-FR" dirty="0" smtClean="0">
                <a:latin typeface="TimesNewRomanPSMT"/>
              </a:rPr>
              <a:t>.</a:t>
            </a:r>
            <a:endParaRPr lang="fr-FR" dirty="0" smtClean="0">
              <a:latin typeface="TimesNewRomanPSMT"/>
            </a:endParaRPr>
          </a:p>
          <a:p>
            <a:endParaRPr lang="fr-FR" dirty="0">
              <a:latin typeface="TimesNewRomanPSMT"/>
            </a:endParaRPr>
          </a:p>
          <a:p>
            <a:r>
              <a:rPr lang="fr-FR" b="1" dirty="0" smtClean="0">
                <a:latin typeface="TimesNewRomanPSMT"/>
              </a:rPr>
              <a:t>To </a:t>
            </a:r>
            <a:r>
              <a:rPr lang="fr-FR" b="1" dirty="0" err="1" smtClean="0">
                <a:latin typeface="TimesNewRomanPSMT"/>
              </a:rPr>
              <a:t>whom</a:t>
            </a:r>
            <a:r>
              <a:rPr lang="fr-FR" b="1" dirty="0" smtClean="0">
                <a:latin typeface="TimesNewRomanPSMT"/>
              </a:rPr>
              <a:t> </a:t>
            </a:r>
            <a:r>
              <a:rPr lang="fr-FR" b="1" dirty="0" err="1" smtClean="0">
                <a:latin typeface="TimesNewRomanPSMT"/>
              </a:rPr>
              <a:t>this</a:t>
            </a:r>
            <a:r>
              <a:rPr lang="fr-FR" b="1" dirty="0" smtClean="0">
                <a:latin typeface="TimesNewRomanPSMT"/>
              </a:rPr>
              <a:t> guide </a:t>
            </a:r>
            <a:r>
              <a:rPr lang="fr-FR" b="1" dirty="0" err="1" smtClean="0">
                <a:latin typeface="TimesNewRomanPSMT"/>
              </a:rPr>
              <a:t>is</a:t>
            </a:r>
            <a:r>
              <a:rPr lang="fr-FR" b="1" dirty="0" smtClean="0">
                <a:latin typeface="TimesNewRomanPSMT"/>
              </a:rPr>
              <a:t> NOT for?</a:t>
            </a:r>
          </a:p>
          <a:p>
            <a:r>
              <a:rPr lang="fr-FR" dirty="0" smtClean="0">
                <a:latin typeface="TimesNewRomanPSMT"/>
              </a:rPr>
              <a:t>This guide </a:t>
            </a:r>
            <a:r>
              <a:rPr lang="fr-FR" dirty="0" err="1" smtClean="0">
                <a:latin typeface="TimesNewRomanPSMT"/>
              </a:rPr>
              <a:t>is</a:t>
            </a:r>
            <a:r>
              <a:rPr lang="fr-FR" dirty="0" smtClean="0">
                <a:latin typeface="TimesNewRomanPSMT"/>
              </a:rPr>
              <a:t> NOT people </a:t>
            </a:r>
            <a:r>
              <a:rPr lang="fr-FR" dirty="0" err="1" smtClean="0">
                <a:latin typeface="TimesNewRomanPSMT"/>
              </a:rPr>
              <a:t>who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would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like</a:t>
            </a:r>
            <a:r>
              <a:rPr lang="fr-FR" dirty="0" smtClean="0">
                <a:latin typeface="TimesNewRomanPSMT"/>
              </a:rPr>
              <a:t> to </a:t>
            </a:r>
            <a:r>
              <a:rPr lang="fr-FR" dirty="0" err="1" smtClean="0">
                <a:latin typeface="TimesNewRomanPSMT"/>
              </a:rPr>
              <a:t>connect</a:t>
            </a:r>
            <a:r>
              <a:rPr lang="fr-FR" dirty="0" smtClean="0">
                <a:latin typeface="TimesNewRomanPSMT"/>
              </a:rPr>
              <a:t> a simple installation to P2P.</a:t>
            </a:r>
          </a:p>
          <a:p>
            <a:endParaRPr lang="fr-FR" dirty="0">
              <a:latin typeface="TimesNewRomanPSMT"/>
            </a:endParaRPr>
          </a:p>
          <a:p>
            <a:r>
              <a:rPr lang="fr-FR" b="1" dirty="0" smtClean="0">
                <a:latin typeface="TimesNewRomanPSMT"/>
              </a:rPr>
              <a:t>I </a:t>
            </a:r>
            <a:r>
              <a:rPr lang="fr-FR" b="1" dirty="0" err="1" smtClean="0">
                <a:latin typeface="TimesNewRomanPSMT"/>
              </a:rPr>
              <a:t>am</a:t>
            </a:r>
            <a:r>
              <a:rPr lang="fr-FR" b="1" dirty="0" smtClean="0">
                <a:latin typeface="TimesNewRomanPSMT"/>
              </a:rPr>
              <a:t> not an network export and I </a:t>
            </a:r>
            <a:r>
              <a:rPr lang="fr-FR" b="1" dirty="0" err="1" smtClean="0">
                <a:latin typeface="TimesNewRomanPSMT"/>
              </a:rPr>
              <a:t>want</a:t>
            </a:r>
            <a:r>
              <a:rPr lang="fr-FR" b="1" dirty="0" smtClean="0">
                <a:latin typeface="TimesNewRomanPSMT"/>
              </a:rPr>
              <a:t> to </a:t>
            </a:r>
            <a:r>
              <a:rPr lang="fr-FR" b="1" dirty="0" err="1" smtClean="0">
                <a:latin typeface="TimesNewRomanPSMT"/>
              </a:rPr>
              <a:t>make</a:t>
            </a:r>
            <a:r>
              <a:rPr lang="fr-FR" b="1" dirty="0" smtClean="0">
                <a:latin typeface="TimesNewRomanPSMT"/>
              </a:rPr>
              <a:t> P2P </a:t>
            </a:r>
            <a:r>
              <a:rPr lang="fr-FR" b="1" dirty="0" err="1" smtClean="0">
                <a:latin typeface="TimesNewRomanPSMT"/>
              </a:rPr>
              <a:t>working</a:t>
            </a:r>
            <a:endParaRPr lang="fr-FR" b="1" dirty="0" smtClean="0">
              <a:latin typeface="TimesNewRomanPSMT"/>
            </a:endParaRPr>
          </a:p>
          <a:p>
            <a:r>
              <a:rPr lang="fr-FR" dirty="0" err="1" smtClean="0">
                <a:latin typeface="TimesNewRomanPSMT"/>
              </a:rPr>
              <a:t>Troubleshooting</a:t>
            </a:r>
            <a:r>
              <a:rPr lang="fr-FR" dirty="0" smtClean="0">
                <a:latin typeface="TimesNewRomanPSMT"/>
              </a:rPr>
              <a:t> P2P </a:t>
            </a:r>
            <a:r>
              <a:rPr lang="fr-FR" dirty="0" err="1" smtClean="0">
                <a:latin typeface="TimesNewRomanPSMT"/>
              </a:rPr>
              <a:t>is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quite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complex</a:t>
            </a:r>
            <a:r>
              <a:rPr lang="fr-FR" dirty="0" smtClean="0">
                <a:latin typeface="TimesNewRomanPSMT"/>
              </a:rPr>
              <a:t>, </a:t>
            </a:r>
            <a:r>
              <a:rPr lang="fr-FR" dirty="0" err="1" smtClean="0">
                <a:latin typeface="TimesNewRomanPSMT"/>
              </a:rPr>
              <a:t>we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recommand</a:t>
            </a:r>
            <a:r>
              <a:rPr lang="fr-FR" dirty="0" smtClean="0">
                <a:latin typeface="TimesNewRomanPSMT"/>
              </a:rPr>
              <a:t> to use </a:t>
            </a:r>
            <a:r>
              <a:rPr lang="fr-FR" b="1" dirty="0" smtClean="0">
                <a:latin typeface="TimesNewRomanPSMT"/>
              </a:rPr>
              <a:t>Port </a:t>
            </a:r>
            <a:r>
              <a:rPr lang="fr-FR" b="1" dirty="0" err="1" smtClean="0">
                <a:latin typeface="TimesNewRomanPSMT"/>
              </a:rPr>
              <a:t>address</a:t>
            </a:r>
            <a:r>
              <a:rPr lang="fr-FR" b="1" dirty="0" smtClean="0">
                <a:latin typeface="TimesNewRomanPSMT"/>
              </a:rPr>
              <a:t> translation </a:t>
            </a:r>
            <a:r>
              <a:rPr lang="fr-FR" dirty="0" smtClean="0">
                <a:latin typeface="TimesNewRomanPSMT"/>
              </a:rPr>
              <a:t>as alternative.</a:t>
            </a:r>
          </a:p>
          <a:p>
            <a:endParaRPr lang="fr-FR" dirty="0">
              <a:latin typeface="TimesNewRomanPSM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5054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455576" y="1418253"/>
            <a:ext cx="3937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Types of NAT</a:t>
            </a:r>
            <a:endParaRPr lang="fr-FR" sz="3200" b="1" dirty="0"/>
          </a:p>
        </p:txBody>
      </p:sp>
      <p:pic>
        <p:nvPicPr>
          <p:cNvPr id="23" name="Picture 2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126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6473258" y="2482515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1.1.1.1:1000                                  </a:t>
            </a:r>
            <a:r>
              <a:rPr lang="fr-FR" sz="1000" dirty="0" smtClean="0"/>
              <a:t>To: 2.2.2.2:2000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582386" y="74694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err="1" smtClean="0">
                <a:latin typeface="TimesNewRomanPS-BoldMT"/>
              </a:rPr>
              <a:t>Generic</a:t>
            </a:r>
            <a:r>
              <a:rPr lang="fr-FR" b="1" dirty="0" smtClean="0">
                <a:latin typeface="TimesNewRomanPS-BoldMT"/>
              </a:rPr>
              <a:t> </a:t>
            </a:r>
            <a:r>
              <a:rPr lang="fr-FR" b="1" dirty="0" err="1" smtClean="0">
                <a:latin typeface="TimesNewRomanPS-BoldMT"/>
              </a:rPr>
              <a:t>principle</a:t>
            </a:r>
            <a:r>
              <a:rPr lang="fr-FR" b="1" dirty="0" smtClean="0">
                <a:latin typeface="TimesNewRomanPS-BoldMT"/>
              </a:rPr>
              <a:t> of Network </a:t>
            </a:r>
            <a:r>
              <a:rPr lang="fr-FR" b="1" dirty="0" err="1" smtClean="0">
                <a:latin typeface="TimesNewRomanPS-BoldMT"/>
              </a:rPr>
              <a:t>Address</a:t>
            </a:r>
            <a:r>
              <a:rPr lang="fr-FR" b="1" dirty="0" smtClean="0">
                <a:latin typeface="TimesNewRomanPS-BoldMT"/>
              </a:rPr>
              <a:t> Translation</a:t>
            </a:r>
          </a:p>
          <a:p>
            <a:r>
              <a:rPr lang="fr-FR" dirty="0" smtClean="0">
                <a:latin typeface="TimesNewRomanPSMT"/>
              </a:rPr>
              <a:t>RFC 3489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819150" y="453487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latin typeface="TimesNewRomanPSMT"/>
              </a:rPr>
              <a:t>Local IP </a:t>
            </a:r>
            <a:r>
              <a:rPr lang="fr-FR" dirty="0" err="1" smtClean="0">
                <a:latin typeface="TimesNewRomanPSMT"/>
              </a:rPr>
              <a:t>remplaced</a:t>
            </a:r>
            <a:r>
              <a:rPr lang="fr-FR" dirty="0" smtClean="0">
                <a:latin typeface="TimesNewRomanPSMT"/>
              </a:rPr>
              <a:t> by </a:t>
            </a:r>
            <a:r>
              <a:rPr lang="fr-FR" dirty="0" err="1" smtClean="0">
                <a:latin typeface="TimesNewRomanPSMT"/>
              </a:rPr>
              <a:t>External</a:t>
            </a:r>
            <a:r>
              <a:rPr lang="fr-FR" dirty="0" smtClean="0">
                <a:latin typeface="TimesNewRomanPSMT"/>
              </a:rPr>
              <a:t> (public) IP</a:t>
            </a:r>
          </a:p>
          <a:p>
            <a:r>
              <a:rPr lang="fr-FR" dirty="0" smtClean="0">
                <a:latin typeface="TimesNewRomanPSMT"/>
              </a:rPr>
              <a:t>An </a:t>
            </a:r>
            <a:r>
              <a:rPr lang="fr-FR" dirty="0" err="1" smtClean="0">
                <a:latin typeface="TimesNewRomanPSMT"/>
              </a:rPr>
              <a:t>external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random</a:t>
            </a:r>
            <a:r>
              <a:rPr lang="fr-FR" dirty="0" smtClean="0">
                <a:latin typeface="TimesNewRomanPSMT"/>
              </a:rPr>
              <a:t>* </a:t>
            </a:r>
            <a:r>
              <a:rPr lang="fr-FR" dirty="0" smtClean="0">
                <a:latin typeface="TimesNewRomanPSMT"/>
              </a:rPr>
              <a:t>port </a:t>
            </a:r>
            <a:r>
              <a:rPr lang="fr-FR" dirty="0" err="1" smtClean="0">
                <a:latin typeface="TimesNewRomanPSMT"/>
              </a:rPr>
              <a:t>is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opened</a:t>
            </a:r>
            <a:endParaRPr lang="fr-FR" dirty="0" smtClean="0">
              <a:latin typeface="TimesNewRomanPSMT"/>
            </a:endParaRPr>
          </a:p>
          <a:p>
            <a:endParaRPr lang="fr-FR" dirty="0">
              <a:latin typeface="TimesNewRomanPSMT"/>
            </a:endParaRPr>
          </a:p>
          <a:p>
            <a:r>
              <a:rPr lang="fr-FR" dirty="0" smtClean="0">
                <a:latin typeface="TimesNewRomanPSMT"/>
              </a:rPr>
              <a:t>*</a:t>
            </a:r>
            <a:r>
              <a:rPr lang="fr-FR" dirty="0" err="1" smtClean="0">
                <a:latin typeface="TimesNewRomanPSMT"/>
              </a:rPr>
              <a:t>except</a:t>
            </a:r>
            <a:r>
              <a:rPr lang="fr-FR" dirty="0" smtClean="0">
                <a:latin typeface="TimesNewRomanPSMT"/>
              </a:rPr>
              <a:t> for </a:t>
            </a:r>
            <a:r>
              <a:rPr lang="fr-FR" dirty="0" err="1" smtClean="0">
                <a:latin typeface="TimesNewRomanPSMT"/>
              </a:rPr>
              <a:t>symetric</a:t>
            </a:r>
            <a:r>
              <a:rPr lang="fr-FR" dirty="0" smtClean="0">
                <a:latin typeface="TimesNewRomanPSMT"/>
              </a:rPr>
              <a:t> NAT</a:t>
            </a:r>
            <a:endParaRPr lang="fr-FR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1" y="2515870"/>
            <a:ext cx="1728089" cy="93829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2473760" y="2488484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192.168.1.108:8000               </a:t>
            </a:r>
            <a:r>
              <a:rPr lang="fr-FR" sz="1000" dirty="0" smtClean="0"/>
              <a:t>To: 2.2.2.2:2000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8042" y="2683776"/>
            <a:ext cx="2335135" cy="1182347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6542383" y="288353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473760" y="2882300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6555442" y="3556006"/>
            <a:ext cx="292383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551089" y="329328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</a:t>
            </a:r>
            <a:r>
              <a:rPr lang="fr-FR" sz="1000" dirty="0" smtClean="0">
                <a:solidFill>
                  <a:srgbClr val="FF0000"/>
                </a:solidFill>
              </a:rPr>
              <a:t>3000</a:t>
            </a:r>
            <a:r>
              <a:rPr lang="fr-FR" sz="1000" dirty="0" smtClean="0"/>
              <a:t>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3.3.3.3:3000</a:t>
            </a:r>
          </a:p>
        </p:txBody>
      </p:sp>
      <p:sp>
        <p:nvSpPr>
          <p:cNvPr id="47" name="Multiply 46"/>
          <p:cNvSpPr/>
          <p:nvPr/>
        </p:nvSpPr>
        <p:spPr>
          <a:xfrm>
            <a:off x="6227647" y="3390600"/>
            <a:ext cx="330715" cy="32441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9668" y1="79856" x2="9668" y2="79856"/>
                        <a14:foregroundMark x1="10272" y1="63309" x2="10272" y2="63309"/>
                        <a14:foregroundMark x1="17825" y1="53957" x2="17825" y2="53957"/>
                        <a14:foregroundMark x1="18731" y1="82014" x2="18731" y2="820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11209" y="1546619"/>
            <a:ext cx="1255258" cy="527133"/>
          </a:xfrm>
          <a:prstGeom prst="rect">
            <a:avLst/>
          </a:prstGeom>
        </p:spPr>
      </p:pic>
      <p:cxnSp>
        <p:nvCxnSpPr>
          <p:cNvPr id="24" name="Straight Connector 23"/>
          <p:cNvCxnSpPr/>
          <p:nvPr/>
        </p:nvCxnSpPr>
        <p:spPr>
          <a:xfrm>
            <a:off x="2612571" y="2722047"/>
            <a:ext cx="6858000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2612569" y="3146257"/>
            <a:ext cx="6858004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5700713" y="2105152"/>
            <a:ext cx="476250" cy="2362073"/>
            <a:chOff x="5700713" y="2105152"/>
            <a:chExt cx="476250" cy="2362073"/>
          </a:xfrm>
        </p:grpSpPr>
        <p:sp>
          <p:nvSpPr>
            <p:cNvPr id="22" name="Rectangle 21"/>
            <p:cNvSpPr/>
            <p:nvPr/>
          </p:nvSpPr>
          <p:spPr>
            <a:xfrm>
              <a:off x="5700713" y="2105152"/>
              <a:ext cx="476250" cy="23620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3" name="Straight Connector 22"/>
            <p:cNvCxnSpPr>
              <a:stCxn id="22" idx="0"/>
              <a:endCxn id="22" idx="2"/>
            </p:cNvCxnSpPr>
            <p:nvPr/>
          </p:nvCxnSpPr>
          <p:spPr>
            <a:xfrm>
              <a:off x="5938838" y="2105152"/>
              <a:ext cx="0" cy="2362073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Picture 28">
            <a:hlinkClick r:id="rId7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>
          <a:xfrm>
            <a:off x="6895764" y="1033130"/>
            <a:ext cx="3283934" cy="1125237"/>
          </a:xfrm>
          <a:prstGeom prst="wedgeRoundRectCallout">
            <a:avLst>
              <a:gd name="adj1" fmla="val -57330"/>
              <a:gd name="adj2" fmla="val 3347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NAT Table: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192.168.1.108:8000 -&gt; @:1000</a:t>
            </a:r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  <p:sp>
        <p:nvSpPr>
          <p:cNvPr id="49" name="TextBox 48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Types of NAT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1657537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6473258" y="2482515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1.1.1.1:1000                                  </a:t>
            </a:r>
            <a:r>
              <a:rPr lang="fr-FR" sz="1000" dirty="0" smtClean="0"/>
              <a:t>To: 2.2.2.2:2000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73760" y="2488484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192.168.1.108:8000               </a:t>
            </a:r>
            <a:r>
              <a:rPr lang="fr-FR" sz="1000" dirty="0" smtClean="0"/>
              <a:t>To: 2.2.2.2:2000</a:t>
            </a:r>
          </a:p>
        </p:txBody>
      </p:sp>
      <p:sp>
        <p:nvSpPr>
          <p:cNvPr id="6" name="Rectangle 5"/>
          <p:cNvSpPr/>
          <p:nvPr/>
        </p:nvSpPr>
        <p:spPr>
          <a:xfrm>
            <a:off x="807486" y="480971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err="1" smtClean="0">
                <a:latin typeface="TimesNewRomanPSMT"/>
              </a:rPr>
              <a:t>Any</a:t>
            </a:r>
            <a:r>
              <a:rPr lang="fr-FR" dirty="0" smtClean="0">
                <a:latin typeface="TimesNewRomanPSMT"/>
              </a:rPr>
              <a:t> host </a:t>
            </a:r>
            <a:r>
              <a:rPr lang="fr-FR" dirty="0" err="1" smtClean="0">
                <a:latin typeface="TimesNewRomanPSMT"/>
              </a:rPr>
              <a:t>can</a:t>
            </a:r>
            <a:r>
              <a:rPr lang="fr-FR" dirty="0" smtClean="0">
                <a:latin typeface="TimesNewRomanPSMT"/>
              </a:rPr>
              <a:t> contact the </a:t>
            </a:r>
            <a:r>
              <a:rPr lang="fr-FR" dirty="0" err="1" smtClean="0">
                <a:latin typeface="TimesNewRomanPSMT"/>
              </a:rPr>
              <a:t>external</a:t>
            </a:r>
            <a:r>
              <a:rPr lang="fr-FR" dirty="0" smtClean="0">
                <a:latin typeface="TimesNewRomanPSMT"/>
              </a:rPr>
              <a:t> port</a:t>
            </a:r>
            <a:endParaRPr lang="fr-F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1" y="2515870"/>
            <a:ext cx="1728089" cy="938298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2612571" y="2722047"/>
            <a:ext cx="6858000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8042" y="2683776"/>
            <a:ext cx="2335135" cy="118234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flipH="1">
            <a:off x="2612569" y="3146257"/>
            <a:ext cx="6858004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542383" y="288353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73760" y="2882300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2612569" y="3977892"/>
            <a:ext cx="6862356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546736" y="3715172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</a:t>
            </a:r>
            <a:r>
              <a:rPr lang="fr-FR" sz="1000" b="1" dirty="0" smtClean="0"/>
              <a:t>3.3.3.3:3000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612569" y="3554063"/>
            <a:ext cx="6866709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551089" y="3291343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</a:t>
            </a:r>
            <a:r>
              <a:rPr lang="fr-FR" sz="1000" b="1" dirty="0" smtClean="0"/>
              <a:t>3000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73760" y="328495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</a:t>
            </a:r>
            <a:r>
              <a:rPr lang="fr-FR" sz="1000" b="1" dirty="0" smtClean="0"/>
              <a:t>3000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76865" y="369773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</a:t>
            </a:r>
            <a:r>
              <a:rPr lang="fr-FR" sz="1000" b="1" dirty="0" smtClean="0"/>
              <a:t>3.3.3.3:3000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9668" y1="79856" x2="9668" y2="79856"/>
                        <a14:foregroundMark x1="10272" y1="63309" x2="10272" y2="63309"/>
                        <a14:foregroundMark x1="17825" y1="53957" x2="17825" y2="53957"/>
                        <a14:foregroundMark x1="18731" y1="82014" x2="18731" y2="820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11209" y="1546619"/>
            <a:ext cx="1255258" cy="527133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5700713" y="2105152"/>
            <a:ext cx="476250" cy="2362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Straight Connector 36"/>
          <p:cNvCxnSpPr>
            <a:stCxn id="35" idx="0"/>
            <a:endCxn id="35" idx="2"/>
          </p:cNvCxnSpPr>
          <p:nvPr/>
        </p:nvCxnSpPr>
        <p:spPr>
          <a:xfrm>
            <a:off x="5938838" y="2105152"/>
            <a:ext cx="0" cy="236207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582386" y="7469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latin typeface="TimesNewRomanPS-BoldMT"/>
              </a:rPr>
              <a:t>Full </a:t>
            </a:r>
            <a:r>
              <a:rPr lang="fr-FR" b="1" dirty="0" err="1" smtClean="0">
                <a:latin typeface="TimesNewRomanPS-BoldMT"/>
              </a:rPr>
              <a:t>cone</a:t>
            </a:r>
            <a:r>
              <a:rPr lang="fr-FR" b="1" dirty="0" smtClean="0">
                <a:latin typeface="TimesNewRomanPS-BoldMT"/>
              </a:rPr>
              <a:t> NAT</a:t>
            </a:r>
            <a:endParaRPr lang="fr-FR" dirty="0"/>
          </a:p>
        </p:txBody>
      </p:sp>
      <p:pic>
        <p:nvPicPr>
          <p:cNvPr id="41" name="Picture 40">
            <a:hlinkClick r:id="rId7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44" name="Rounded Rectangular Callout 43"/>
          <p:cNvSpPr/>
          <p:nvPr/>
        </p:nvSpPr>
        <p:spPr>
          <a:xfrm>
            <a:off x="6895764" y="1033130"/>
            <a:ext cx="3283934" cy="1125237"/>
          </a:xfrm>
          <a:prstGeom prst="wedgeRoundRectCallout">
            <a:avLst>
              <a:gd name="adj1" fmla="val -57330"/>
              <a:gd name="adj2" fmla="val 3347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NAT Table: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192.168.1.108:8000 -&gt; @:1000</a:t>
            </a:r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Types of NAT</a:t>
            </a:r>
            <a:endParaRPr lang="fr-FR" sz="3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340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6473258" y="2482515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1.1.1.1:1000                                  </a:t>
            </a:r>
            <a:r>
              <a:rPr lang="fr-FR" sz="1000" dirty="0" smtClean="0"/>
              <a:t>To: 2.2.2.2:2000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73760" y="2488484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192.168.1.108:8000               </a:t>
            </a:r>
            <a:r>
              <a:rPr lang="fr-FR" sz="1000" dirty="0" smtClean="0"/>
              <a:t>To: 2.2.2.2:2000</a:t>
            </a:r>
          </a:p>
        </p:txBody>
      </p:sp>
      <p:sp>
        <p:nvSpPr>
          <p:cNvPr id="6" name="Rectangle 5"/>
          <p:cNvSpPr/>
          <p:nvPr/>
        </p:nvSpPr>
        <p:spPr>
          <a:xfrm>
            <a:off x="786492" y="4804299"/>
            <a:ext cx="107451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u="sng" dirty="0" err="1" smtClean="0">
                <a:latin typeface="TimesNewRomanPSMT"/>
              </a:rPr>
              <a:t>Only</a:t>
            </a:r>
            <a:r>
              <a:rPr lang="fr-FR" u="sng" dirty="0" smtClean="0">
                <a:latin typeface="TimesNewRomanPSMT"/>
              </a:rPr>
              <a:t> the </a:t>
            </a:r>
            <a:r>
              <a:rPr lang="fr-FR" u="sng" dirty="0" err="1" smtClean="0">
                <a:latin typeface="TimesNewRomanPSMT"/>
              </a:rPr>
              <a:t>remote</a:t>
            </a:r>
            <a:r>
              <a:rPr lang="fr-FR" u="sng" dirty="0" smtClean="0">
                <a:latin typeface="TimesNewRomanPSMT"/>
              </a:rPr>
              <a:t> host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can</a:t>
            </a:r>
            <a:r>
              <a:rPr lang="fr-FR" dirty="0" smtClean="0">
                <a:latin typeface="TimesNewRomanPSMT"/>
              </a:rPr>
              <a:t> contact </a:t>
            </a:r>
            <a:r>
              <a:rPr lang="fr-FR" dirty="0" err="1" smtClean="0">
                <a:latin typeface="TimesNewRomanPSMT"/>
              </a:rPr>
              <a:t>contact</a:t>
            </a:r>
            <a:r>
              <a:rPr lang="fr-FR" dirty="0" smtClean="0">
                <a:latin typeface="TimesNewRomanPSMT"/>
              </a:rPr>
              <a:t> back </a:t>
            </a:r>
            <a:r>
              <a:rPr lang="fr-FR" dirty="0" err="1" smtClean="0">
                <a:latin typeface="TimesNewRomanPSMT"/>
              </a:rPr>
              <a:t>from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any</a:t>
            </a:r>
            <a:r>
              <a:rPr lang="fr-FR" dirty="0" smtClean="0">
                <a:latin typeface="TimesNewRomanPSMT"/>
              </a:rPr>
              <a:t> of </a:t>
            </a:r>
            <a:r>
              <a:rPr lang="fr-FR" dirty="0" err="1" smtClean="0">
                <a:latin typeface="TimesNewRomanPSMT"/>
              </a:rPr>
              <a:t>its</a:t>
            </a:r>
            <a:r>
              <a:rPr lang="fr-FR" dirty="0" smtClean="0">
                <a:latin typeface="TimesNewRomanPSMT"/>
              </a:rPr>
              <a:t> port</a:t>
            </a:r>
            <a:endParaRPr lang="fr-FR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1" y="2515870"/>
            <a:ext cx="1728089" cy="93829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8042" y="2683776"/>
            <a:ext cx="2335135" cy="1182347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6542383" y="288353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73760" y="2882300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6551089" y="3974127"/>
            <a:ext cx="292383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546736" y="371140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</a:t>
            </a:r>
            <a:r>
              <a:rPr lang="fr-FR" sz="1000" dirty="0" smtClean="0">
                <a:solidFill>
                  <a:srgbClr val="FF0000"/>
                </a:solidFill>
              </a:rPr>
              <a:t>3.3.3.3:3000</a:t>
            </a:r>
            <a:endParaRPr lang="fr-FR" sz="1000" dirty="0" smtClean="0"/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2612569" y="3552900"/>
            <a:ext cx="6866709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551089" y="3296530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</a:t>
            </a:r>
            <a:r>
              <a:rPr lang="fr-FR" sz="1000" b="1" dirty="0" smtClean="0"/>
              <a:t>3000</a:t>
            </a:r>
          </a:p>
        </p:txBody>
      </p:sp>
      <p:sp>
        <p:nvSpPr>
          <p:cNvPr id="41" name="Multiply 40"/>
          <p:cNvSpPr/>
          <p:nvPr/>
        </p:nvSpPr>
        <p:spPr>
          <a:xfrm>
            <a:off x="6230372" y="3818272"/>
            <a:ext cx="330715" cy="32441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TextBox 41"/>
          <p:cNvSpPr txBox="1"/>
          <p:nvPr/>
        </p:nvSpPr>
        <p:spPr>
          <a:xfrm>
            <a:off x="2473760" y="3290143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</a:t>
            </a:r>
            <a:r>
              <a:rPr lang="fr-FR" sz="1000" b="1" dirty="0" smtClean="0"/>
              <a:t>3000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9668" y1="79856" x2="9668" y2="79856"/>
                        <a14:foregroundMark x1="10272" y1="63309" x2="10272" y2="63309"/>
                        <a14:foregroundMark x1="17825" y1="53957" x2="17825" y2="53957"/>
                        <a14:foregroundMark x1="18731" y1="82014" x2="18731" y2="820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11209" y="1546619"/>
            <a:ext cx="1255258" cy="527133"/>
          </a:xfrm>
          <a:prstGeom prst="rect">
            <a:avLst/>
          </a:prstGeom>
        </p:spPr>
      </p:pic>
      <p:cxnSp>
        <p:nvCxnSpPr>
          <p:cNvPr id="46" name="Straight Connector 45"/>
          <p:cNvCxnSpPr/>
          <p:nvPr/>
        </p:nvCxnSpPr>
        <p:spPr>
          <a:xfrm>
            <a:off x="2612571" y="2722047"/>
            <a:ext cx="6858000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2612569" y="3146257"/>
            <a:ext cx="6858004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5700713" y="2105152"/>
            <a:ext cx="476250" cy="2362073"/>
            <a:chOff x="5700713" y="2105152"/>
            <a:chExt cx="476250" cy="2362073"/>
          </a:xfrm>
        </p:grpSpPr>
        <p:sp>
          <p:nvSpPr>
            <p:cNvPr id="44" name="Rectangle 43"/>
            <p:cNvSpPr/>
            <p:nvPr/>
          </p:nvSpPr>
          <p:spPr>
            <a:xfrm>
              <a:off x="5700713" y="2105152"/>
              <a:ext cx="476250" cy="23620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45" name="Straight Connector 44"/>
            <p:cNvCxnSpPr>
              <a:stCxn id="44" idx="0"/>
              <a:endCxn id="44" idx="2"/>
            </p:cNvCxnSpPr>
            <p:nvPr/>
          </p:nvCxnSpPr>
          <p:spPr>
            <a:xfrm>
              <a:off x="5938838" y="2105152"/>
              <a:ext cx="0" cy="2362073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Rectangle 48"/>
          <p:cNvSpPr/>
          <p:nvPr/>
        </p:nvSpPr>
        <p:spPr>
          <a:xfrm>
            <a:off x="582386" y="7469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latin typeface="TimesNewRomanPS-BoldMT"/>
              </a:rPr>
              <a:t>(</a:t>
            </a:r>
            <a:r>
              <a:rPr lang="fr-FR" b="1" dirty="0" err="1" smtClean="0">
                <a:latin typeface="TimesNewRomanPS-BoldMT"/>
              </a:rPr>
              <a:t>address</a:t>
            </a:r>
            <a:r>
              <a:rPr lang="fr-FR" b="1" dirty="0" smtClean="0">
                <a:latin typeface="TimesNewRomanPS-BoldMT"/>
              </a:rPr>
              <a:t>) </a:t>
            </a:r>
            <a:r>
              <a:rPr lang="fr-FR" b="1" dirty="0" err="1" smtClean="0">
                <a:latin typeface="TimesNewRomanPS-BoldMT"/>
              </a:rPr>
              <a:t>Restricted</a:t>
            </a:r>
            <a:r>
              <a:rPr lang="fr-FR" b="1" dirty="0" smtClean="0">
                <a:latin typeface="TimesNewRomanPS-BoldMT"/>
              </a:rPr>
              <a:t> </a:t>
            </a:r>
            <a:r>
              <a:rPr lang="fr-FR" b="1" dirty="0" err="1" smtClean="0">
                <a:latin typeface="TimesNewRomanPS-BoldMT"/>
              </a:rPr>
              <a:t>cone</a:t>
            </a:r>
            <a:r>
              <a:rPr lang="fr-FR" b="1" dirty="0" smtClean="0">
                <a:latin typeface="TimesNewRomanPS-BoldMT"/>
              </a:rPr>
              <a:t> NAT</a:t>
            </a:r>
            <a:endParaRPr lang="fr-FR" dirty="0"/>
          </a:p>
        </p:txBody>
      </p:sp>
      <p:pic>
        <p:nvPicPr>
          <p:cNvPr id="51" name="Picture 50">
            <a:hlinkClick r:id="rId7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54" name="Rounded Rectangular Callout 53"/>
          <p:cNvSpPr/>
          <p:nvPr/>
        </p:nvSpPr>
        <p:spPr>
          <a:xfrm>
            <a:off x="6895764" y="1033130"/>
            <a:ext cx="3283934" cy="1125237"/>
          </a:xfrm>
          <a:prstGeom prst="wedgeRoundRectCallout">
            <a:avLst>
              <a:gd name="adj1" fmla="val -57330"/>
              <a:gd name="adj2" fmla="val 3347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NAT Table: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192.168.1.108:8000 -&gt; @:1000 (2.2.2.2)</a:t>
            </a:r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Types of NAT</a:t>
            </a:r>
            <a:endParaRPr lang="fr-FR" sz="32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6775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473760" y="2882300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582386" y="7469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>
                <a:latin typeface="TimesNewRomanPS-BoldMT"/>
              </a:rPr>
              <a:t>Port </a:t>
            </a:r>
            <a:r>
              <a:rPr lang="fr-FR" b="1" dirty="0" err="1">
                <a:latin typeface="TimesNewRomanPS-BoldMT"/>
              </a:rPr>
              <a:t>restricted</a:t>
            </a:r>
            <a:r>
              <a:rPr lang="fr-FR" b="1" dirty="0">
                <a:latin typeface="TimesNewRomanPS-BoldMT"/>
              </a:rPr>
              <a:t> </a:t>
            </a:r>
            <a:r>
              <a:rPr lang="fr-FR" b="1" dirty="0" err="1">
                <a:latin typeface="TimesNewRomanPS-BoldMT"/>
              </a:rPr>
              <a:t>cone</a:t>
            </a:r>
            <a:r>
              <a:rPr lang="fr-FR" b="1" dirty="0">
                <a:latin typeface="TimesNewRomanPS-BoldMT"/>
              </a:rPr>
              <a:t> </a:t>
            </a:r>
            <a:r>
              <a:rPr lang="fr-FR" b="1" dirty="0" smtClean="0">
                <a:latin typeface="TimesNewRomanPS-BoldMT"/>
              </a:rPr>
              <a:t>NAT </a:t>
            </a:r>
            <a:endParaRPr lang="fr-FR" dirty="0" smtClean="0">
              <a:latin typeface="TimesNewRomanPSMT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1" y="2515870"/>
            <a:ext cx="1728089" cy="93829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2473760" y="2488484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192.168.1.108:8000               </a:t>
            </a:r>
            <a:r>
              <a:rPr lang="fr-FR" sz="1000" dirty="0" smtClean="0"/>
              <a:t>To: 2.2.2.2:2000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8042" y="2683776"/>
            <a:ext cx="2335135" cy="1182347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6473258" y="2482515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1.1.1.1:1000                                  </a:t>
            </a:r>
            <a:r>
              <a:rPr lang="fr-FR" sz="1000" dirty="0" smtClean="0"/>
              <a:t>To: 2.2.2.2:2000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42383" y="288353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6551089" y="3974903"/>
            <a:ext cx="292383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546736" y="3712183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</a:t>
            </a:r>
            <a:r>
              <a:rPr lang="fr-FR" sz="1000" dirty="0" smtClean="0">
                <a:solidFill>
                  <a:srgbClr val="FF0000"/>
                </a:solidFill>
              </a:rPr>
              <a:t>3.3.3.3:3000</a:t>
            </a:r>
            <a:endParaRPr lang="fr-FR" sz="1000" dirty="0" smtClean="0"/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6555442" y="3556006"/>
            <a:ext cx="292383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551089" y="329328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1.1.1.1:1000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</a:t>
            </a:r>
            <a:r>
              <a:rPr lang="fr-FR" sz="1000" dirty="0" smtClean="0">
                <a:solidFill>
                  <a:srgbClr val="FF0000"/>
                </a:solidFill>
              </a:rPr>
              <a:t>3000</a:t>
            </a:r>
          </a:p>
        </p:txBody>
      </p:sp>
      <p:sp>
        <p:nvSpPr>
          <p:cNvPr id="46" name="Multiply 45"/>
          <p:cNvSpPr/>
          <p:nvPr/>
        </p:nvSpPr>
        <p:spPr>
          <a:xfrm>
            <a:off x="6228769" y="3815094"/>
            <a:ext cx="330715" cy="32441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Multiply 46"/>
          <p:cNvSpPr/>
          <p:nvPr/>
        </p:nvSpPr>
        <p:spPr>
          <a:xfrm>
            <a:off x="6227647" y="3390600"/>
            <a:ext cx="330715" cy="32441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786492" y="4804299"/>
            <a:ext cx="107451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u="sng" dirty="0" err="1" smtClean="0">
                <a:latin typeface="TimesNewRomanPSMT"/>
              </a:rPr>
              <a:t>Only</a:t>
            </a:r>
            <a:r>
              <a:rPr lang="fr-FR" u="sng" dirty="0" smtClean="0">
                <a:latin typeface="TimesNewRomanPSMT"/>
              </a:rPr>
              <a:t> the </a:t>
            </a:r>
            <a:r>
              <a:rPr lang="fr-FR" u="sng" dirty="0" err="1" smtClean="0">
                <a:latin typeface="TimesNewRomanPSMT"/>
              </a:rPr>
              <a:t>remote</a:t>
            </a:r>
            <a:r>
              <a:rPr lang="fr-FR" u="sng" dirty="0" smtClean="0">
                <a:latin typeface="TimesNewRomanPSMT"/>
              </a:rPr>
              <a:t> host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can</a:t>
            </a:r>
            <a:r>
              <a:rPr lang="fr-FR" dirty="0" smtClean="0">
                <a:latin typeface="TimesNewRomanPSMT"/>
              </a:rPr>
              <a:t> contact </a:t>
            </a:r>
            <a:r>
              <a:rPr lang="fr-FR" dirty="0" err="1" smtClean="0">
                <a:latin typeface="TimesNewRomanPSMT"/>
              </a:rPr>
              <a:t>contact</a:t>
            </a:r>
            <a:r>
              <a:rPr lang="fr-FR" dirty="0" smtClean="0">
                <a:latin typeface="TimesNewRomanPSMT"/>
              </a:rPr>
              <a:t> back and </a:t>
            </a:r>
            <a:r>
              <a:rPr lang="fr-FR" u="sng" dirty="0" err="1" smtClean="0">
                <a:latin typeface="TimesNewRomanPSMT"/>
              </a:rPr>
              <a:t>from</a:t>
            </a:r>
            <a:r>
              <a:rPr lang="fr-FR" u="sng" dirty="0" smtClean="0">
                <a:latin typeface="TimesNewRomanPSMT"/>
              </a:rPr>
              <a:t> the </a:t>
            </a:r>
            <a:r>
              <a:rPr lang="fr-FR" u="sng" dirty="0" err="1" smtClean="0">
                <a:latin typeface="TimesNewRomanPSMT"/>
              </a:rPr>
              <a:t>same</a:t>
            </a:r>
            <a:r>
              <a:rPr lang="fr-FR" u="sng" dirty="0" smtClean="0">
                <a:latin typeface="TimesNewRomanPSMT"/>
              </a:rPr>
              <a:t> port</a:t>
            </a:r>
            <a:r>
              <a:rPr lang="fr-FR" dirty="0" smtClean="0">
                <a:latin typeface="TimesNewRomanPSMT"/>
              </a:rPr>
              <a:t> </a:t>
            </a:r>
            <a:r>
              <a:rPr lang="fr-FR" dirty="0" err="1" smtClean="0">
                <a:latin typeface="TimesNewRomanPSMT"/>
              </a:rPr>
              <a:t>we</a:t>
            </a:r>
            <a:r>
              <a:rPr lang="fr-FR" dirty="0" smtClean="0">
                <a:latin typeface="TimesNewRomanPSMT"/>
              </a:rPr>
              <a:t> sent </a:t>
            </a:r>
            <a:r>
              <a:rPr lang="fr-FR" dirty="0" err="1" smtClean="0">
                <a:latin typeface="TimesNewRomanPSMT"/>
              </a:rPr>
              <a:t>packet</a:t>
            </a:r>
            <a:endParaRPr lang="fr-FR" dirty="0"/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9668" y1="79856" x2="9668" y2="79856"/>
                        <a14:foregroundMark x1="10272" y1="63309" x2="10272" y2="63309"/>
                        <a14:foregroundMark x1="17825" y1="53957" x2="17825" y2="53957"/>
                        <a14:foregroundMark x1="18731" y1="82014" x2="18731" y2="820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11209" y="1546619"/>
            <a:ext cx="1255258" cy="527133"/>
          </a:xfrm>
          <a:prstGeom prst="rect">
            <a:avLst/>
          </a:prstGeom>
        </p:spPr>
      </p:pic>
      <p:cxnSp>
        <p:nvCxnSpPr>
          <p:cNvPr id="52" name="Straight Connector 51"/>
          <p:cNvCxnSpPr/>
          <p:nvPr/>
        </p:nvCxnSpPr>
        <p:spPr>
          <a:xfrm>
            <a:off x="2612571" y="2722047"/>
            <a:ext cx="6858000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2612569" y="3146257"/>
            <a:ext cx="6858004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5700713" y="2105152"/>
            <a:ext cx="476250" cy="2362073"/>
            <a:chOff x="5700713" y="2105152"/>
            <a:chExt cx="476250" cy="2362073"/>
          </a:xfrm>
        </p:grpSpPr>
        <p:sp>
          <p:nvSpPr>
            <p:cNvPr id="50" name="Rectangle 49"/>
            <p:cNvSpPr/>
            <p:nvPr/>
          </p:nvSpPr>
          <p:spPr>
            <a:xfrm>
              <a:off x="5700713" y="2105152"/>
              <a:ext cx="476250" cy="23620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1" name="Straight Connector 50"/>
            <p:cNvCxnSpPr>
              <a:stCxn id="50" idx="0"/>
              <a:endCxn id="50" idx="2"/>
            </p:cNvCxnSpPr>
            <p:nvPr/>
          </p:nvCxnSpPr>
          <p:spPr>
            <a:xfrm>
              <a:off x="5938838" y="2105152"/>
              <a:ext cx="0" cy="2362073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6" name="Picture 55">
            <a:hlinkClick r:id="rId7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57" name="Rounded Rectangular Callout 56"/>
          <p:cNvSpPr/>
          <p:nvPr/>
        </p:nvSpPr>
        <p:spPr>
          <a:xfrm>
            <a:off x="6895764" y="1033130"/>
            <a:ext cx="3283934" cy="1125237"/>
          </a:xfrm>
          <a:prstGeom prst="wedgeRoundRectCallout">
            <a:avLst>
              <a:gd name="adj1" fmla="val -57330"/>
              <a:gd name="adj2" fmla="val 3347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NAT Table: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192.168.1.108:8000 -&gt; @:1000 (2.2.2.2:2000)</a:t>
            </a:r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Types of NAT</a:t>
            </a:r>
            <a:endParaRPr lang="fr-FR" sz="3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4181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6542383" y="2883529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1.1.1.1:8000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73760" y="2882292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</a:t>
            </a:r>
            <a:r>
              <a:rPr lang="fr-FR" sz="1000" dirty="0" smtClean="0"/>
              <a:t>192.168.1.108:8000</a:t>
            </a:r>
            <a:r>
              <a:rPr lang="fr-FR" sz="1000" dirty="0" smtClean="0"/>
              <a:t>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2.2.2.2:2000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73258" y="2482507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1.1.1.1:</a:t>
            </a:r>
            <a:r>
              <a:rPr lang="fr-FR" sz="1000" b="1" dirty="0" smtClean="0"/>
              <a:t>8000</a:t>
            </a:r>
            <a:r>
              <a:rPr lang="fr-FR" sz="1000" dirty="0" smtClean="0"/>
              <a:t>                                  </a:t>
            </a:r>
            <a:r>
              <a:rPr lang="fr-FR" sz="1000" dirty="0" smtClean="0"/>
              <a:t>To: 2.2.2.2:2000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73760" y="248847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From</a:t>
            </a:r>
            <a:r>
              <a:rPr lang="fr-FR" sz="1000" dirty="0" smtClean="0"/>
              <a:t>: 192.168.1.108:</a:t>
            </a:r>
            <a:r>
              <a:rPr lang="fr-FR" sz="1000" b="1" dirty="0" smtClean="0"/>
              <a:t>8000</a:t>
            </a:r>
            <a:r>
              <a:rPr lang="fr-FR" sz="1000" dirty="0" smtClean="0"/>
              <a:t>               </a:t>
            </a:r>
            <a:r>
              <a:rPr lang="fr-FR" sz="1000" dirty="0" smtClean="0"/>
              <a:t>To: 2.2.2.2:2000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5671" y="2515862"/>
            <a:ext cx="1728089" cy="93829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8042" y="2683768"/>
            <a:ext cx="2335135" cy="1182347"/>
          </a:xfrm>
          <a:prstGeom prst="rect">
            <a:avLst/>
          </a:prstGeom>
        </p:spPr>
      </p:pic>
      <p:cxnSp>
        <p:nvCxnSpPr>
          <p:cNvPr id="46" name="Straight Arrow Connector 45"/>
          <p:cNvCxnSpPr/>
          <p:nvPr/>
        </p:nvCxnSpPr>
        <p:spPr>
          <a:xfrm flipH="1">
            <a:off x="6551089" y="3974903"/>
            <a:ext cx="292383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546736" y="3712183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1.1.1.1:8000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</a:t>
            </a:r>
            <a:r>
              <a:rPr lang="fr-FR" sz="1000" b="1" dirty="0" smtClean="0">
                <a:solidFill>
                  <a:srgbClr val="FF0000"/>
                </a:solidFill>
              </a:rPr>
              <a:t>3.3.3.3:3000</a:t>
            </a:r>
            <a:endParaRPr lang="fr-FR" sz="1000" b="1" dirty="0" smtClean="0"/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6555442" y="3556006"/>
            <a:ext cx="292383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551089" y="3293286"/>
            <a:ext cx="3061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To: 1.1.1.1:8000                                  </a:t>
            </a:r>
            <a:r>
              <a:rPr lang="fr-FR" sz="1000" dirty="0" err="1" smtClean="0"/>
              <a:t>From</a:t>
            </a:r>
            <a:r>
              <a:rPr lang="fr-FR" sz="1000" dirty="0" smtClean="0"/>
              <a:t>: 2.2.2.2:</a:t>
            </a:r>
            <a:r>
              <a:rPr lang="fr-FR" sz="1000" b="1" dirty="0" smtClean="0">
                <a:solidFill>
                  <a:srgbClr val="FF0000"/>
                </a:solidFill>
              </a:rPr>
              <a:t>3000</a:t>
            </a:r>
          </a:p>
        </p:txBody>
      </p:sp>
      <p:sp>
        <p:nvSpPr>
          <p:cNvPr id="50" name="Multiply 49"/>
          <p:cNvSpPr/>
          <p:nvPr/>
        </p:nvSpPr>
        <p:spPr>
          <a:xfrm>
            <a:off x="6228769" y="3815094"/>
            <a:ext cx="330715" cy="32441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y 50"/>
          <p:cNvSpPr/>
          <p:nvPr/>
        </p:nvSpPr>
        <p:spPr>
          <a:xfrm>
            <a:off x="6227647" y="3390600"/>
            <a:ext cx="330715" cy="32441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>
            <a:off x="786492" y="4804299"/>
            <a:ext cx="107451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NewRomanPSMT"/>
              </a:rPr>
              <a:t>Routeur tries, if possible, to use </a:t>
            </a:r>
            <a:r>
              <a:rPr lang="fr-FR" dirty="0" err="1" smtClean="0">
                <a:latin typeface="TimesNewRomanPSMT"/>
              </a:rPr>
              <a:t>same</a:t>
            </a:r>
            <a:r>
              <a:rPr lang="fr-FR" dirty="0" smtClean="0">
                <a:latin typeface="TimesNewRomanPSMT"/>
              </a:rPr>
              <a:t> source port to expose on internet</a:t>
            </a:r>
          </a:p>
          <a:p>
            <a:r>
              <a:rPr lang="fr-FR" dirty="0" err="1" smtClean="0">
                <a:latin typeface="TimesNewRomanPSMT"/>
              </a:rPr>
              <a:t>Only</a:t>
            </a:r>
            <a:r>
              <a:rPr lang="fr-FR" dirty="0" smtClean="0">
                <a:latin typeface="TimesNewRomanPSMT"/>
              </a:rPr>
              <a:t> the </a:t>
            </a:r>
            <a:r>
              <a:rPr lang="fr-FR" dirty="0" err="1" smtClean="0">
                <a:latin typeface="TimesNewRomanPSMT"/>
              </a:rPr>
              <a:t>remote</a:t>
            </a:r>
            <a:r>
              <a:rPr lang="fr-FR" dirty="0" smtClean="0">
                <a:latin typeface="TimesNewRomanPSMT"/>
              </a:rPr>
              <a:t> host </a:t>
            </a:r>
            <a:r>
              <a:rPr lang="fr-FR" dirty="0" err="1" smtClean="0">
                <a:latin typeface="TimesNewRomanPSMT"/>
              </a:rPr>
              <a:t>can</a:t>
            </a:r>
            <a:r>
              <a:rPr lang="fr-FR" dirty="0" smtClean="0">
                <a:latin typeface="TimesNewRomanPSMT"/>
              </a:rPr>
              <a:t> contact </a:t>
            </a:r>
            <a:r>
              <a:rPr lang="fr-FR" dirty="0" err="1" smtClean="0">
                <a:latin typeface="TimesNewRomanPSMT"/>
              </a:rPr>
              <a:t>contact</a:t>
            </a:r>
            <a:r>
              <a:rPr lang="fr-FR" dirty="0" smtClean="0">
                <a:latin typeface="TimesNewRomanPSMT"/>
              </a:rPr>
              <a:t> back and </a:t>
            </a:r>
            <a:r>
              <a:rPr lang="fr-FR" dirty="0" err="1" smtClean="0">
                <a:latin typeface="TimesNewRomanPSMT"/>
              </a:rPr>
              <a:t>from</a:t>
            </a:r>
            <a:r>
              <a:rPr lang="fr-FR" dirty="0" smtClean="0">
                <a:latin typeface="TimesNewRomanPSMT"/>
              </a:rPr>
              <a:t> the </a:t>
            </a:r>
            <a:r>
              <a:rPr lang="fr-FR" dirty="0" err="1" smtClean="0">
                <a:latin typeface="TimesNewRomanPSMT"/>
              </a:rPr>
              <a:t>same</a:t>
            </a:r>
            <a:r>
              <a:rPr lang="fr-FR" dirty="0" smtClean="0">
                <a:latin typeface="TimesNewRomanPSMT"/>
              </a:rPr>
              <a:t> port </a:t>
            </a:r>
            <a:r>
              <a:rPr lang="fr-FR" dirty="0" err="1" smtClean="0">
                <a:latin typeface="TimesNewRomanPSMT"/>
              </a:rPr>
              <a:t>we</a:t>
            </a:r>
            <a:r>
              <a:rPr lang="fr-FR" dirty="0" smtClean="0">
                <a:latin typeface="TimesNewRomanPSMT"/>
              </a:rPr>
              <a:t> sent </a:t>
            </a:r>
            <a:r>
              <a:rPr lang="fr-FR" dirty="0" err="1" smtClean="0">
                <a:latin typeface="TimesNewRomanPSMT"/>
              </a:rPr>
              <a:t>packet</a:t>
            </a:r>
            <a:endParaRPr lang="fr-FR" dirty="0" smtClean="0">
              <a:latin typeface="TimesNewRomanPSMT"/>
            </a:endParaRPr>
          </a:p>
          <a:p>
            <a:endParaRPr lang="fr-FR" dirty="0"/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9668" y1="79856" x2="9668" y2="79856"/>
                        <a14:foregroundMark x1="10272" y1="63309" x2="10272" y2="63309"/>
                        <a14:foregroundMark x1="17825" y1="53957" x2="17825" y2="53957"/>
                        <a14:foregroundMark x1="18731" y1="82014" x2="18731" y2="820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11209" y="1546619"/>
            <a:ext cx="1255258" cy="527133"/>
          </a:xfrm>
          <a:prstGeom prst="rect">
            <a:avLst/>
          </a:prstGeom>
        </p:spPr>
      </p:pic>
      <p:sp>
        <p:nvSpPr>
          <p:cNvPr id="54" name="Rectangle 53"/>
          <p:cNvSpPr/>
          <p:nvPr/>
        </p:nvSpPr>
        <p:spPr>
          <a:xfrm>
            <a:off x="5700713" y="2105152"/>
            <a:ext cx="476250" cy="2362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6" name="Straight Connector 55"/>
          <p:cNvCxnSpPr/>
          <p:nvPr/>
        </p:nvCxnSpPr>
        <p:spPr>
          <a:xfrm>
            <a:off x="2612571" y="2722047"/>
            <a:ext cx="6858000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2612569" y="3146257"/>
            <a:ext cx="6858004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5700713" y="2105152"/>
            <a:ext cx="476250" cy="2366749"/>
            <a:chOff x="5700713" y="2105152"/>
            <a:chExt cx="476250" cy="2366749"/>
          </a:xfrm>
        </p:grpSpPr>
        <p:sp>
          <p:nvSpPr>
            <p:cNvPr id="59" name="Rectangle 58"/>
            <p:cNvSpPr/>
            <p:nvPr/>
          </p:nvSpPr>
          <p:spPr>
            <a:xfrm>
              <a:off x="5700713" y="2109828"/>
              <a:ext cx="476250" cy="23620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5" name="Straight Connector 54"/>
            <p:cNvCxnSpPr>
              <a:stCxn id="54" idx="0"/>
              <a:endCxn id="54" idx="2"/>
            </p:cNvCxnSpPr>
            <p:nvPr/>
          </p:nvCxnSpPr>
          <p:spPr>
            <a:xfrm>
              <a:off x="5938838" y="2105152"/>
              <a:ext cx="0" cy="2362073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Rectangle 61"/>
          <p:cNvSpPr/>
          <p:nvPr/>
        </p:nvSpPr>
        <p:spPr>
          <a:xfrm>
            <a:off x="582386" y="7469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err="1" smtClean="0">
                <a:latin typeface="TimesNewRomanPS-BoldMT"/>
              </a:rPr>
              <a:t>Symmetric</a:t>
            </a:r>
            <a:r>
              <a:rPr lang="fr-FR" b="1" dirty="0" smtClean="0">
                <a:latin typeface="TimesNewRomanPS-BoldMT"/>
              </a:rPr>
              <a:t> NAT </a:t>
            </a:r>
            <a:endParaRPr lang="fr-FR" dirty="0" smtClean="0">
              <a:latin typeface="TimesNewRomanPSMT"/>
            </a:endParaRPr>
          </a:p>
        </p:txBody>
      </p:sp>
      <p:pic>
        <p:nvPicPr>
          <p:cNvPr id="64" name="Picture 63">
            <a:hlinkClick r:id="rId7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65" name="Rounded Rectangular Callout 64"/>
          <p:cNvSpPr/>
          <p:nvPr/>
        </p:nvSpPr>
        <p:spPr>
          <a:xfrm>
            <a:off x="6895764" y="1033130"/>
            <a:ext cx="3283934" cy="1125237"/>
          </a:xfrm>
          <a:prstGeom prst="wedgeRoundRectCallout">
            <a:avLst>
              <a:gd name="adj1" fmla="val -57330"/>
              <a:gd name="adj2" fmla="val 3347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NAT Table: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Lucida Console" panose="020B0609040504020204" pitchFamily="49" charset="0"/>
              </a:rPr>
              <a:t>192.168.1.108:8000 -&gt; @:8000 (2.2.2.2:2000)</a:t>
            </a:r>
            <a:endParaRPr lang="fr-FR" sz="800" dirty="0">
              <a:solidFill>
                <a:schemeClr val="tx1"/>
              </a:solidFill>
              <a:latin typeface="Lucida Console" panose="020B0609040504020204" pitchFamily="49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791478" y="65130"/>
            <a:ext cx="8052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Types of NAT</a:t>
            </a:r>
            <a:endParaRPr lang="fr-FR" sz="32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0978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455575" y="1418253"/>
            <a:ext cx="6111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Network </a:t>
            </a:r>
            <a:r>
              <a:rPr lang="fr-FR" sz="3200" b="1" dirty="0" err="1" smtClean="0"/>
              <a:t>topology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detection</a:t>
            </a:r>
            <a:endParaRPr lang="fr-FR" sz="3200" b="1" dirty="0"/>
          </a:p>
        </p:txBody>
      </p:sp>
      <p:pic>
        <p:nvPicPr>
          <p:cNvPr id="23" name="Picture 22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5396" y="348440"/>
            <a:ext cx="2038350" cy="6000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66543" y="6344746"/>
            <a:ext cx="3937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P2P </a:t>
            </a:r>
            <a:r>
              <a:rPr lang="fr-FR" dirty="0" err="1" smtClean="0"/>
              <a:t>advanced</a:t>
            </a:r>
            <a:r>
              <a:rPr lang="fr-FR" dirty="0" smtClean="0"/>
              <a:t> </a:t>
            </a:r>
            <a:r>
              <a:rPr lang="fr-FR" dirty="0" err="1" smtClean="0"/>
              <a:t>troubleshooting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14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946</Words>
  <Application>Microsoft Office PowerPoint</Application>
  <PresentationFormat>Widescreen</PresentationFormat>
  <Paragraphs>165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Lucida Console</vt:lpstr>
      <vt:lpstr>TimesNewRomanPS-BoldMT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Julien Blitte</dc:creator>
  <cp:lastModifiedBy>Julien Blitte</cp:lastModifiedBy>
  <cp:revision>18</cp:revision>
  <dcterms:created xsi:type="dcterms:W3CDTF">2021-07-28T20:36:20Z</dcterms:created>
  <dcterms:modified xsi:type="dcterms:W3CDTF">2021-07-28T23:02:48Z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SEDS_HWMT_d46a6755">
    <vt:lpwstr>f2458316_mFV3wz84JSk0N8pPkHv9rHOIRI4=_8QgmryI4PzE2I99JjCL9s2BvpH0+Qh+0atolK3vkx6IA6oYWyWB/4JQ9zok77w==_eabcb4f3</vt:lpwstr>
  </property>
</Properties>
</file>