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4"/>
  </p:notesMasterIdLst>
  <p:sldIdLst>
    <p:sldId id="261" r:id="rId2"/>
    <p:sldId id="303" r:id="rId3"/>
  </p:sldIdLst>
  <p:sldSz cx="6858000" cy="9906000" type="A4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8" autoAdjust="0"/>
    <p:restoredTop sz="94322" autoAdjust="0"/>
  </p:normalViewPr>
  <p:slideViewPr>
    <p:cSldViewPr snapToGrid="0">
      <p:cViewPr varScale="1">
        <p:scale>
          <a:sx n="61" d="100"/>
          <a:sy n="61" d="100"/>
        </p:scale>
        <p:origin x="278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CACF5-AE8C-47A2-9A7A-CA67AA1A7BBC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D5E09-B5D9-45C2-97F6-D83E516D82F3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182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133B-2D4A-45CA-820E-0A66A2BB42A5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4CF-5809-4DFE-8895-A8413BE23E1D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50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133B-2D4A-45CA-820E-0A66A2BB42A5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4CF-5809-4DFE-8895-A8413BE23E1D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3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133B-2D4A-45CA-820E-0A66A2BB42A5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4CF-5809-4DFE-8895-A8413BE23E1D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867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134634" y="212434"/>
            <a:ext cx="3294366" cy="957015"/>
          </a:xfrm>
          <a:prstGeom prst="rect">
            <a:avLst/>
          </a:prstGeom>
        </p:spPr>
        <p:txBody>
          <a:bodyPr/>
          <a:lstStyle>
            <a:lvl1pPr algn="l">
              <a:defRPr sz="15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4" y="332065"/>
            <a:ext cx="1074463" cy="83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55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134634" y="212434"/>
            <a:ext cx="3294366" cy="957015"/>
          </a:xfrm>
          <a:prstGeom prst="rect">
            <a:avLst/>
          </a:prstGeom>
        </p:spPr>
        <p:txBody>
          <a:bodyPr/>
          <a:lstStyle>
            <a:lvl1pPr algn="l">
              <a:defRPr sz="15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4" y="332065"/>
            <a:ext cx="1074463" cy="83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37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33A57E1-D83D-40C2-BE3A-0F54032F1C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" b="12202"/>
          <a:stretch/>
        </p:blipFill>
        <p:spPr>
          <a:xfrm>
            <a:off x="0" y="-1"/>
            <a:ext cx="6858000" cy="9906001"/>
          </a:xfrm>
          <a:prstGeom prst="rect">
            <a:avLst/>
          </a:prstGeom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452CE38-9136-4387-BFE2-D694618FCE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090" y="311179"/>
            <a:ext cx="1019209" cy="102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4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133B-2D4A-45CA-820E-0A66A2BB42A5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4CF-5809-4DFE-8895-A8413BE23E1D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24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133B-2D4A-45CA-820E-0A66A2BB42A5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4CF-5809-4DFE-8895-A8413BE23E1D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89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133B-2D4A-45CA-820E-0A66A2BB42A5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4CF-5809-4DFE-8895-A8413BE23E1D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133B-2D4A-45CA-820E-0A66A2BB42A5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4CF-5809-4DFE-8895-A8413BE23E1D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48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133B-2D4A-45CA-820E-0A66A2BB42A5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4CF-5809-4DFE-8895-A8413BE23E1D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85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133B-2D4A-45CA-820E-0A66A2BB42A5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4CF-5809-4DFE-8895-A8413BE23E1D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1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133B-2D4A-45CA-820E-0A66A2BB42A5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4CF-5809-4DFE-8895-A8413BE23E1D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19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133B-2D4A-45CA-820E-0A66A2BB42A5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4CF-5809-4DFE-8895-A8413BE23E1D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85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3133B-2D4A-45CA-820E-0A66A2BB42A5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9A4CF-5809-4DFE-8895-A8413BE23E1D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2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61" r:id="rId12"/>
    <p:sldLayoutId id="2147483662" r:id="rId13"/>
    <p:sldLayoutId id="214748366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-507485" y="2008087"/>
            <a:ext cx="6846323" cy="1455211"/>
          </a:xfrm>
        </p:spPr>
        <p:txBody>
          <a:bodyPr>
            <a:noAutofit/>
          </a:bodyPr>
          <a:lstStyle/>
          <a:p>
            <a:pPr algn="r"/>
            <a:r>
              <a:rPr lang="en-US" altLang="zh-CN" sz="3200" b="1" dirty="0" smtClean="0">
                <a:latin typeface="+mn-ea"/>
                <a:ea typeface="+mn-ea"/>
              </a:rPr>
              <a:t>Retail</a:t>
            </a:r>
            <a:br>
              <a:rPr lang="en-US" altLang="zh-CN" sz="3200" b="1" dirty="0" smtClean="0">
                <a:latin typeface="+mn-ea"/>
                <a:ea typeface="+mn-ea"/>
              </a:rPr>
            </a:br>
            <a:r>
              <a:rPr lang="en-US" altLang="zh-CN" sz="3200" b="1" dirty="0" err="1" smtClean="0">
                <a:latin typeface="+mn-ea"/>
                <a:ea typeface="+mn-ea"/>
              </a:rPr>
              <a:t>En</a:t>
            </a:r>
            <a:r>
              <a:rPr lang="en-US" altLang="zh-CN" sz="3200" b="1" dirty="0" smtClean="0">
                <a:latin typeface="+mn-ea"/>
                <a:ea typeface="+mn-ea"/>
              </a:rPr>
              <a:t> </a:t>
            </a:r>
            <a:r>
              <a:rPr lang="en-US" altLang="zh-CN" sz="3200" b="1" dirty="0" smtClean="0">
                <a:latin typeface="+mn-ea"/>
                <a:ea typeface="+mn-ea"/>
              </a:rPr>
              <a:t>temps </a:t>
            </a:r>
            <a:r>
              <a:rPr lang="en-US" altLang="zh-CN" sz="3200" b="1" dirty="0" err="1" smtClean="0">
                <a:latin typeface="+mn-ea"/>
                <a:ea typeface="+mn-ea"/>
              </a:rPr>
              <a:t>réel</a:t>
            </a:r>
            <a:r>
              <a:rPr lang="en-US" altLang="zh-CN" sz="3200" b="1" dirty="0" smtClean="0">
                <a:latin typeface="+mn-ea"/>
                <a:ea typeface="+mn-ea"/>
              </a:rPr>
              <a:t> </a:t>
            </a:r>
            <a:br>
              <a:rPr lang="en-US" altLang="zh-CN" sz="3200" b="1" dirty="0" smtClean="0">
                <a:latin typeface="+mn-ea"/>
                <a:ea typeface="+mn-ea"/>
              </a:rPr>
            </a:br>
            <a:r>
              <a:rPr lang="fr-FR" altLang="zh-CN" sz="3200" b="1" dirty="0">
                <a:solidFill>
                  <a:srgbClr val="FF0000"/>
                </a:solidFill>
                <a:latin typeface="+mn-ea"/>
                <a:ea typeface="+mn-ea"/>
              </a:rPr>
              <a:t>Contrôle et affichage du flux de personnes</a:t>
            </a:r>
            <a:endParaRPr lang="it-IT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6" name="Connettore diritto 5"/>
          <p:cNvCxnSpPr/>
          <p:nvPr/>
        </p:nvCxnSpPr>
        <p:spPr>
          <a:xfrm flipH="1">
            <a:off x="6472502" y="2103339"/>
            <a:ext cx="1" cy="135995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76" y="352983"/>
            <a:ext cx="2028180" cy="645637"/>
          </a:xfrm>
          <a:prstGeom prst="rect">
            <a:avLst/>
          </a:prstGeom>
        </p:spPr>
      </p:pic>
      <p:sp>
        <p:nvSpPr>
          <p:cNvPr id="5" name="AutoShape 2" descr="Image result for parking Entrance dahua"/>
          <p:cNvSpPr>
            <a:spLocks noChangeAspect="1" noChangeArrowheads="1"/>
          </p:cNvSpPr>
          <p:nvPr/>
        </p:nvSpPr>
        <p:spPr bwMode="auto">
          <a:xfrm>
            <a:off x="-3101501" y="3648967"/>
            <a:ext cx="238539" cy="23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931" y="6132005"/>
            <a:ext cx="819150" cy="742950"/>
          </a:xfrm>
          <a:prstGeom prst="rect">
            <a:avLst/>
          </a:prstGeom>
        </p:spPr>
      </p:pic>
      <p:pic>
        <p:nvPicPr>
          <p:cNvPr id="12" name="Picture 4" descr="https://www.dahuasecurity.com/asset/upload/product/20180330/DH-IPC-HDW8341X-3D_Image_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74" y="7946558"/>
            <a:ext cx="1457596" cy="145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dahuasecurity.s3-ap-southeast-1.amazonaws.com/uploads/image/20190910/SD5A425XA-HNR1_thu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48" y="7945897"/>
            <a:ext cx="1169588" cy="116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o 3"/>
          <p:cNvGrpSpPr/>
          <p:nvPr/>
        </p:nvGrpSpPr>
        <p:grpSpPr>
          <a:xfrm>
            <a:off x="622023" y="7871984"/>
            <a:ext cx="1507076" cy="1649023"/>
            <a:chOff x="6263170" y="1273819"/>
            <a:chExt cx="2679246" cy="1254240"/>
          </a:xfrm>
        </p:grpSpPr>
        <p:sp>
          <p:nvSpPr>
            <p:cNvPr id="15" name="矩形 41"/>
            <p:cNvSpPr/>
            <p:nvPr/>
          </p:nvSpPr>
          <p:spPr>
            <a:xfrm>
              <a:off x="6263170" y="2036462"/>
              <a:ext cx="2679246" cy="4915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Capteur de comptage de personnes</a:t>
              </a:r>
              <a:endParaRPr lang="zh-CN" alt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圆角矩形 38"/>
            <p:cNvSpPr/>
            <p:nvPr/>
          </p:nvSpPr>
          <p:spPr>
            <a:xfrm>
              <a:off x="6352957" y="1273819"/>
              <a:ext cx="2499672" cy="1224614"/>
            </a:xfrm>
            <a:prstGeom prst="round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675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7" name="Titolo 2"/>
          <p:cNvSpPr txBox="1">
            <a:spLocks/>
          </p:cNvSpPr>
          <p:nvPr/>
        </p:nvSpPr>
        <p:spPr>
          <a:xfrm>
            <a:off x="107853" y="5314280"/>
            <a:ext cx="5915025" cy="344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b="1" dirty="0" smtClean="0">
                <a:latin typeface="+mn-lt"/>
                <a:ea typeface="+mn-ea"/>
                <a:cs typeface="Calibri" panose="020F0502020204030204" pitchFamily="34" charset="0"/>
              </a:rPr>
              <a:t>Structure</a:t>
            </a:r>
            <a:endParaRPr lang="it-IT" sz="1600" b="1" dirty="0">
              <a:latin typeface="+mn-lt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8" name="Gruppo 95"/>
          <p:cNvGrpSpPr/>
          <p:nvPr/>
        </p:nvGrpSpPr>
        <p:grpSpPr>
          <a:xfrm>
            <a:off x="2660702" y="5256759"/>
            <a:ext cx="1618413" cy="1528134"/>
            <a:chOff x="5947342" y="4173477"/>
            <a:chExt cx="2877179" cy="987455"/>
          </a:xfrm>
        </p:grpSpPr>
        <p:sp>
          <p:nvSpPr>
            <p:cNvPr id="19" name="矩形 41"/>
            <p:cNvSpPr/>
            <p:nvPr/>
          </p:nvSpPr>
          <p:spPr>
            <a:xfrm>
              <a:off x="6317077" y="4883820"/>
              <a:ext cx="2507444" cy="17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DSS PRO BI</a:t>
              </a:r>
              <a:endParaRPr lang="zh-CN" alt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圆角矩形 38"/>
            <p:cNvSpPr/>
            <p:nvPr/>
          </p:nvSpPr>
          <p:spPr>
            <a:xfrm>
              <a:off x="5947342" y="4173477"/>
              <a:ext cx="2499671" cy="987455"/>
            </a:xfrm>
            <a:prstGeom prst="round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675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6" descr="https://www.dahuasecurity.com/asset/upload/upfiles/DSS_Pro_thumb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21612" r="9629" b="18879"/>
          <a:stretch/>
        </p:blipFill>
        <p:spPr bwMode="auto">
          <a:xfrm>
            <a:off x="2716255" y="5367505"/>
            <a:ext cx="1294958" cy="94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po 6"/>
          <p:cNvGrpSpPr/>
          <p:nvPr/>
        </p:nvGrpSpPr>
        <p:grpSpPr>
          <a:xfrm>
            <a:off x="2319326" y="7867340"/>
            <a:ext cx="1407826" cy="1626551"/>
            <a:chOff x="6379903" y="3302741"/>
            <a:chExt cx="2499675" cy="1224614"/>
          </a:xfrm>
        </p:grpSpPr>
        <p:sp>
          <p:nvSpPr>
            <p:cNvPr id="23" name="圆角矩形 38"/>
            <p:cNvSpPr/>
            <p:nvPr/>
          </p:nvSpPr>
          <p:spPr>
            <a:xfrm>
              <a:off x="6379906" y="3302741"/>
              <a:ext cx="2499672" cy="1224614"/>
            </a:xfrm>
            <a:prstGeom prst="round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675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矩形 48"/>
            <p:cNvSpPr/>
            <p:nvPr/>
          </p:nvSpPr>
          <p:spPr>
            <a:xfrm>
              <a:off x="6379903" y="4182817"/>
              <a:ext cx="2499673" cy="208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Caméra</a:t>
              </a:r>
              <a:r>
                <a:rPr lang="en-US" altLang="zh-CN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IPC IA</a:t>
              </a:r>
              <a:endParaRPr lang="en-US" altLang="zh-CN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497519" y="8957780"/>
            <a:ext cx="334539" cy="3385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zh-CN" altLang="en-US" sz="1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194640" y="8951890"/>
            <a:ext cx="334539" cy="3385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zh-CN" altLang="en-US" sz="1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7" name="Gruppo 6"/>
          <p:cNvGrpSpPr/>
          <p:nvPr/>
        </p:nvGrpSpPr>
        <p:grpSpPr>
          <a:xfrm>
            <a:off x="4696622" y="7867340"/>
            <a:ext cx="1406067" cy="1609138"/>
            <a:chOff x="6379903" y="3302741"/>
            <a:chExt cx="2499675" cy="1224614"/>
          </a:xfrm>
        </p:grpSpPr>
        <p:sp>
          <p:nvSpPr>
            <p:cNvPr id="28" name="圆角矩形 38"/>
            <p:cNvSpPr/>
            <p:nvPr/>
          </p:nvSpPr>
          <p:spPr>
            <a:xfrm>
              <a:off x="6379906" y="3302741"/>
              <a:ext cx="2499672" cy="1224614"/>
            </a:xfrm>
            <a:prstGeom prst="round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675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9" name="矩形 48"/>
            <p:cNvSpPr/>
            <p:nvPr/>
          </p:nvSpPr>
          <p:spPr>
            <a:xfrm>
              <a:off x="6379903" y="4182817"/>
              <a:ext cx="2499673" cy="210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Caméra</a:t>
              </a:r>
              <a:r>
                <a:rPr lang="en-US" altLang="zh-CN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PTZ IA</a:t>
              </a:r>
              <a:endParaRPr lang="en-US" altLang="zh-CN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4461265" y="8971802"/>
            <a:ext cx="427161" cy="3385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</a:t>
            </a:r>
            <a:endParaRPr lang="zh-CN" altLang="en-US" sz="16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1" name="组合 30"/>
          <p:cNvGrpSpPr/>
          <p:nvPr/>
        </p:nvGrpSpPr>
        <p:grpSpPr>
          <a:xfrm rot="5400000">
            <a:off x="4133294" y="8532619"/>
            <a:ext cx="80349" cy="381866"/>
            <a:chOff x="3857661" y="6673429"/>
            <a:chExt cx="67617" cy="366412"/>
          </a:xfrm>
        </p:grpSpPr>
        <p:sp>
          <p:nvSpPr>
            <p:cNvPr id="32" name="椭圆 31"/>
            <p:cNvSpPr/>
            <p:nvPr/>
          </p:nvSpPr>
          <p:spPr>
            <a:xfrm>
              <a:off x="3861475" y="6673429"/>
              <a:ext cx="61606" cy="5752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863672" y="6827873"/>
              <a:ext cx="61606" cy="5752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857661" y="6982317"/>
              <a:ext cx="61606" cy="5752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5" name="Picture 8" descr="https://dahuasecurity.s3-ap-southeast-1.amazonaws.com/uploads/image/20190624/DH-IPC-HDBW5442E-Z4E_Image_thum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587" y="7842808"/>
            <a:ext cx="1408562" cy="140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组合 35"/>
          <p:cNvGrpSpPr/>
          <p:nvPr/>
        </p:nvGrpSpPr>
        <p:grpSpPr>
          <a:xfrm>
            <a:off x="678140" y="5388562"/>
            <a:ext cx="1529749" cy="1824945"/>
            <a:chOff x="2709626" y="1631292"/>
            <a:chExt cx="1891136" cy="1824945"/>
          </a:xfrm>
        </p:grpSpPr>
        <p:pic>
          <p:nvPicPr>
            <p:cNvPr id="37" name="Picture 2" descr="https://www.dahuasecurity.com/asset/upload/uploads/image/20181031/DHI-NVR5216-16P-I_Image_20181030_thum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9626" y="1631292"/>
              <a:ext cx="1891136" cy="1735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圆角矩形 77"/>
            <p:cNvSpPr/>
            <p:nvPr/>
          </p:nvSpPr>
          <p:spPr>
            <a:xfrm>
              <a:off x="2713078" y="2041327"/>
              <a:ext cx="1869718" cy="1414910"/>
            </a:xfrm>
            <a:prstGeom prst="round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675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9" name="矩形 82"/>
          <p:cNvSpPr/>
          <p:nvPr/>
        </p:nvSpPr>
        <p:spPr>
          <a:xfrm>
            <a:off x="734111" y="6954892"/>
            <a:ext cx="1406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NVR</a:t>
            </a:r>
            <a:endParaRPr lang="en-US" altLang="zh-CN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圆角矩形 77"/>
          <p:cNvSpPr/>
          <p:nvPr/>
        </p:nvSpPr>
        <p:spPr>
          <a:xfrm>
            <a:off x="4356203" y="5250629"/>
            <a:ext cx="1559724" cy="1534264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675" b="1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696622" y="6434226"/>
            <a:ext cx="949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/>
              <a:t>DHL24-F600</a:t>
            </a:r>
            <a:endParaRPr lang="zh-CN" altLang="en-US" sz="1200" b="1" dirty="0"/>
          </a:p>
        </p:txBody>
      </p:sp>
      <p:pic>
        <p:nvPicPr>
          <p:cNvPr id="42" name="Picture 4" descr="https://www.dahuasecurity.com/asset/upload/product/20180319/DHL24-F600_thum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59" y="5173359"/>
            <a:ext cx="1512212" cy="151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直接连接符 42"/>
          <p:cNvCxnSpPr/>
          <p:nvPr/>
        </p:nvCxnSpPr>
        <p:spPr>
          <a:xfrm>
            <a:off x="3418117" y="6789606"/>
            <a:ext cx="3530" cy="26880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40" idx="1"/>
            <a:endCxn id="20" idx="3"/>
          </p:cNvCxnSpPr>
          <p:nvPr/>
        </p:nvCxnSpPr>
        <p:spPr>
          <a:xfrm flipH="1">
            <a:off x="4066767" y="6017761"/>
            <a:ext cx="289436" cy="306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 flipV="1">
            <a:off x="2196237" y="7058873"/>
            <a:ext cx="1221880" cy="425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5915928" y="5720740"/>
            <a:ext cx="8458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1100" dirty="0" smtClean="0">
                <a:ea typeface="微软雅黑" pitchFamily="34" charset="-122"/>
              </a:rPr>
              <a:t>Affichage </a:t>
            </a:r>
            <a:r>
              <a:rPr lang="fr-FR" altLang="zh-CN" sz="1100" b="1" dirty="0">
                <a:solidFill>
                  <a:srgbClr val="FF0000"/>
                </a:solidFill>
                <a:ea typeface="微软雅黑" pitchFamily="34" charset="-122"/>
              </a:rPr>
              <a:t>en temps réel </a:t>
            </a:r>
            <a:r>
              <a:rPr lang="fr-FR" altLang="zh-CN" sz="1100" dirty="0">
                <a:ea typeface="微软雅黑" pitchFamily="34" charset="-122"/>
              </a:rPr>
              <a:t>des numéros intérieurs</a:t>
            </a:r>
            <a:endParaRPr lang="en-US" altLang="zh-CN" sz="1100" dirty="0">
              <a:ea typeface="微软雅黑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37822" y="6402491"/>
            <a:ext cx="13678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 smtClean="0">
                <a:ea typeface="微软雅黑" pitchFamily="34" charset="-122"/>
              </a:rPr>
              <a:t>En</a:t>
            </a:r>
            <a:r>
              <a:rPr lang="en-US" altLang="zh-CN" sz="1100" dirty="0" smtClean="0">
                <a:ea typeface="微软雅黑" pitchFamily="34" charset="-122"/>
              </a:rPr>
              <a:t> option : </a:t>
            </a:r>
            <a:r>
              <a:rPr lang="fr-FR" altLang="zh-CN" sz="1100" b="1" dirty="0" smtClean="0">
                <a:solidFill>
                  <a:srgbClr val="FF0000"/>
                </a:solidFill>
                <a:ea typeface="微软雅黑" pitchFamily="34" charset="-122"/>
              </a:rPr>
              <a:t>Liaison </a:t>
            </a:r>
            <a:r>
              <a:rPr lang="fr-FR" altLang="zh-CN" sz="1100" b="1" dirty="0">
                <a:solidFill>
                  <a:srgbClr val="FF0000"/>
                </a:solidFill>
                <a:ea typeface="微软雅黑" pitchFamily="34" charset="-122"/>
              </a:rPr>
              <a:t>d'alarme</a:t>
            </a:r>
            <a:r>
              <a:rPr lang="fr-FR" altLang="zh-CN" sz="1100" dirty="0">
                <a:ea typeface="微软雅黑" pitchFamily="34" charset="-122"/>
              </a:rPr>
              <a:t> via la sortie relais du NVR</a:t>
            </a:r>
            <a:endParaRPr lang="en-US" altLang="zh-CN" sz="1100" dirty="0">
              <a:ea typeface="微软雅黑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610826" y="7622126"/>
            <a:ext cx="12021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/>
              <a:t>PFS3110-8ET-96</a:t>
            </a:r>
            <a:endParaRPr lang="en-US" altLang="zh-CN" sz="1200" b="1" i="0" dirty="0">
              <a:effectLst/>
            </a:endParaRPr>
          </a:p>
        </p:txBody>
      </p:sp>
      <p:pic>
        <p:nvPicPr>
          <p:cNvPr id="3074" name="Picture 2" descr="https://www.dahuasecurity.com/asset/upload/uploads/image/20190214/PFS3110-8ET-96_thumb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876" y="6831591"/>
            <a:ext cx="1011217" cy="101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圆角矩形 38"/>
          <p:cNvSpPr/>
          <p:nvPr/>
        </p:nvSpPr>
        <p:spPr>
          <a:xfrm>
            <a:off x="3653476" y="6888115"/>
            <a:ext cx="1118572" cy="1041148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675" b="1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2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26"/>
          <p:cNvSpPr/>
          <p:nvPr/>
        </p:nvSpPr>
        <p:spPr>
          <a:xfrm>
            <a:off x="314917" y="2239826"/>
            <a:ext cx="6352071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25"/>
            <a:r>
              <a:rPr lang="en-US" altLang="zh-CN" sz="1600" b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Installation de </a:t>
            </a:r>
            <a:r>
              <a:rPr lang="en-US" altLang="zh-CN" sz="1600" b="1" dirty="0" err="1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capteurs</a:t>
            </a:r>
            <a:r>
              <a:rPr lang="en-US" altLang="zh-CN" sz="1600" b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/ </a:t>
            </a:r>
            <a:r>
              <a:rPr lang="en-US" altLang="zh-CN" sz="1600" b="1" dirty="0" err="1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caméras</a:t>
            </a:r>
            <a:r>
              <a:rPr lang="zh-CN" altLang="en-US" sz="1400" b="1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endParaRPr lang="en-US" altLang="zh-CN" sz="1400" b="1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171450" indent="-171450" defTabSz="514325"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Large </a:t>
            </a:r>
            <a:r>
              <a:rPr lang="en-US" altLang="zh-CN" sz="1400" b="1" dirty="0" err="1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gamme</a:t>
            </a:r>
            <a:r>
              <a:rPr lang="en-US" altLang="zh-CN" sz="1400" b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de </a:t>
            </a:r>
            <a:r>
              <a:rPr lang="en-US" altLang="zh-CN" sz="1400" b="1" dirty="0" err="1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produits</a:t>
            </a:r>
            <a:r>
              <a:rPr lang="en-US" altLang="zh-CN" sz="1400" b="1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:</a:t>
            </a:r>
            <a:r>
              <a:rPr lang="fr-FR" altLang="zh-CN" sz="1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fr-FR" altLang="zh-CN" sz="1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Capteur professionnel de comptage de personnes à double </a:t>
            </a:r>
            <a:r>
              <a:rPr lang="fr-FR" altLang="zh-CN" sz="1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objectif</a:t>
            </a:r>
            <a:r>
              <a:rPr lang="en-US" altLang="zh-CN" sz="1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, </a:t>
            </a:r>
            <a:r>
              <a:rPr lang="en-US" altLang="zh-CN" sz="1400" dirty="0" err="1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Caméra</a:t>
            </a:r>
            <a:r>
              <a:rPr lang="en-US" altLang="zh-CN" sz="1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IP IA </a:t>
            </a:r>
            <a:r>
              <a:rPr lang="en-US" altLang="zh-CN" sz="1400" dirty="0" err="1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normale</a:t>
            </a:r>
            <a:r>
              <a:rPr lang="en-US" altLang="zh-CN" sz="1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 </a:t>
            </a:r>
            <a:r>
              <a:rPr lang="en-US" altLang="zh-CN" sz="1400" dirty="0" err="1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Série</a:t>
            </a:r>
            <a:r>
              <a:rPr lang="en-US" altLang="zh-CN" sz="1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IPC7 </a:t>
            </a:r>
            <a:r>
              <a:rPr lang="en-US" altLang="zh-CN" sz="1400" dirty="0" err="1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</a:t>
            </a:r>
            <a:r>
              <a:rPr lang="en-US" altLang="zh-CN" sz="1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IPC)&amp; </a:t>
            </a:r>
            <a:r>
              <a:rPr lang="en-US" altLang="zh-CN" sz="1400" dirty="0" err="1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caméra</a:t>
            </a:r>
            <a:r>
              <a:rPr lang="en-US" altLang="zh-CN" sz="1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PTZ IA.</a:t>
            </a:r>
          </a:p>
          <a:p>
            <a:pPr marL="171450" indent="-171450" defTabSz="514325">
              <a:buFont typeface="Arial" panose="020B0604020202020204" pitchFamily="34" charset="0"/>
              <a:buChar char="•"/>
            </a:pPr>
            <a:r>
              <a:rPr lang="en-US" altLang="zh-CN" sz="1400" b="1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Multi-installations:</a:t>
            </a:r>
            <a:r>
              <a:rPr lang="en-US" altLang="zh-CN" sz="1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fr-FR" altLang="zh-CN" sz="1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La </a:t>
            </a:r>
            <a:r>
              <a:rPr lang="fr-FR" altLang="zh-CN" sz="1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caméra prend en charge le montage au plafond, le montage inclinable et le montage latéral, et la hauteur d'installation jusqu'à 30 m</a:t>
            </a:r>
            <a:endParaRPr lang="en-US" altLang="zh-CN" sz="14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171450" indent="-171450" defTabSz="514325">
              <a:buFont typeface="Arial" panose="020B0604020202020204" pitchFamily="34" charset="0"/>
              <a:buChar char="•"/>
            </a:pPr>
            <a:endParaRPr lang="en-US" altLang="zh-CN" sz="14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171450" indent="-171450" defTabSz="514325">
              <a:buFont typeface="Arial" panose="020B0604020202020204" pitchFamily="34" charset="0"/>
              <a:buChar char="•"/>
            </a:pPr>
            <a:r>
              <a:rPr lang="en-US" altLang="zh-CN" sz="11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Remarque</a:t>
            </a:r>
            <a:r>
              <a:rPr lang="zh-CN" altLang="en-US" sz="11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fr-FR" altLang="zh-CN" sz="11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Un capteur / </a:t>
            </a:r>
            <a:r>
              <a:rPr lang="fr-FR" altLang="zh-CN" sz="11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une caméra </a:t>
            </a:r>
            <a:r>
              <a:rPr lang="fr-FR" altLang="zh-CN" sz="11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ne prend en charge qu'une seule règle et doit se connecter directement au DSS</a:t>
            </a:r>
            <a:endParaRPr lang="en-US" altLang="zh-CN" sz="14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5" name="圆角矩形 38"/>
          <p:cNvSpPr/>
          <p:nvPr/>
        </p:nvSpPr>
        <p:spPr>
          <a:xfrm>
            <a:off x="174047" y="2190025"/>
            <a:ext cx="6436432" cy="3624036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675" b="1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09" y="3939438"/>
            <a:ext cx="2088180" cy="170628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441" y="3962424"/>
            <a:ext cx="2131024" cy="176475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622" y="3998758"/>
            <a:ext cx="2054417" cy="1692085"/>
          </a:xfrm>
          <a:prstGeom prst="rect">
            <a:avLst/>
          </a:prstGeom>
        </p:spPr>
      </p:pic>
      <p:sp>
        <p:nvSpPr>
          <p:cNvPr id="40" name="Rettangolo 1"/>
          <p:cNvSpPr/>
          <p:nvPr/>
        </p:nvSpPr>
        <p:spPr>
          <a:xfrm>
            <a:off x="348223" y="496692"/>
            <a:ext cx="62854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1400" b="1" dirty="0">
                <a:solidFill>
                  <a:srgbClr val="FF0000"/>
                </a:solidFill>
                <a:ea typeface="微软雅黑" pitchFamily="34" charset="-122"/>
              </a:rPr>
              <a:t>Contrôle du flux des </a:t>
            </a:r>
            <a:r>
              <a:rPr lang="fr-FR" altLang="zh-CN" sz="1400" b="1" dirty="0" smtClean="0">
                <a:solidFill>
                  <a:srgbClr val="FF0000"/>
                </a:solidFill>
                <a:ea typeface="微软雅黑" pitchFamily="34" charset="-122"/>
              </a:rPr>
              <a:t>personnes</a:t>
            </a:r>
          </a:p>
          <a:p>
            <a:r>
              <a:rPr lang="fr-FR" altLang="zh-CN" sz="1400" b="1" dirty="0" smtClean="0">
                <a:ea typeface="微软雅黑" pitchFamily="34" charset="-122"/>
              </a:rPr>
              <a:t>Analyser</a:t>
            </a:r>
            <a:r>
              <a:rPr lang="fr-FR" altLang="zh-CN" sz="1400" dirty="0" smtClean="0">
                <a:ea typeface="微软雅黑" pitchFamily="34" charset="-122"/>
              </a:rPr>
              <a:t> </a:t>
            </a:r>
            <a:r>
              <a:rPr lang="fr-FR" altLang="zh-CN" sz="1400" dirty="0">
                <a:ea typeface="微软雅黑" pitchFamily="34" charset="-122"/>
              </a:rPr>
              <a:t>le nombre de personnes dans la zone</a:t>
            </a:r>
            <a:r>
              <a:rPr lang="en-US" altLang="zh-CN" sz="1400" dirty="0" smtClean="0">
                <a:ea typeface="微软雅黑" pitchFamily="34" charset="-122"/>
              </a:rPr>
              <a:t> </a:t>
            </a:r>
          </a:p>
          <a:p>
            <a:r>
              <a:rPr lang="fr-FR" altLang="zh-CN" sz="1400" b="1" dirty="0" smtClean="0">
                <a:ea typeface="微软雅黑" pitchFamily="34" charset="-122"/>
              </a:rPr>
              <a:t>Évaluer</a:t>
            </a:r>
            <a:r>
              <a:rPr lang="fr-FR" altLang="zh-CN" sz="1400" dirty="0" smtClean="0">
                <a:ea typeface="微软雅黑" pitchFamily="34" charset="-122"/>
              </a:rPr>
              <a:t> </a:t>
            </a:r>
            <a:r>
              <a:rPr lang="fr-FR" altLang="zh-CN" sz="1400" dirty="0">
                <a:ea typeface="微软雅黑" pitchFamily="34" charset="-122"/>
              </a:rPr>
              <a:t>le niveau de danger </a:t>
            </a:r>
            <a:r>
              <a:rPr lang="fr-FR" altLang="zh-CN" sz="1400" dirty="0" smtClean="0">
                <a:ea typeface="微软雅黑" pitchFamily="34" charset="-122"/>
              </a:rPr>
              <a:t>de la foule de gens</a:t>
            </a:r>
            <a:r>
              <a:rPr lang="en-US" altLang="zh-CN" sz="1400" dirty="0" smtClean="0">
                <a:ea typeface="微软雅黑" pitchFamily="34" charset="-122"/>
              </a:rPr>
              <a:t> </a:t>
            </a:r>
          </a:p>
          <a:p>
            <a:r>
              <a:rPr lang="fr-FR" altLang="zh-CN" sz="1400" dirty="0" smtClean="0">
                <a:ea typeface="微软雅黑" pitchFamily="34" charset="-122"/>
              </a:rPr>
              <a:t>Affichage </a:t>
            </a:r>
            <a:r>
              <a:rPr lang="fr-FR" altLang="zh-CN" sz="1400" b="1" dirty="0">
                <a:solidFill>
                  <a:srgbClr val="FF0000"/>
                </a:solidFill>
                <a:ea typeface="微软雅黑" pitchFamily="34" charset="-122"/>
              </a:rPr>
              <a:t>en temps réel</a:t>
            </a:r>
            <a:r>
              <a:rPr lang="fr-FR" altLang="zh-CN" sz="1400" dirty="0">
                <a:ea typeface="微软雅黑" pitchFamily="34" charset="-122"/>
              </a:rPr>
              <a:t> des numéros intérieurs</a:t>
            </a:r>
            <a:endParaRPr lang="en-US" altLang="zh-CN" sz="1400" dirty="0" smtClean="0">
              <a:ea typeface="微软雅黑" pitchFamily="34" charset="-122"/>
            </a:endParaRPr>
          </a:p>
          <a:p>
            <a:r>
              <a:rPr lang="fr-FR" altLang="zh-CN" sz="1400" b="1" dirty="0" smtClean="0">
                <a:solidFill>
                  <a:srgbClr val="FF0000"/>
                </a:solidFill>
                <a:ea typeface="微软雅黑" pitchFamily="34" charset="-122"/>
              </a:rPr>
              <a:t>Déclencher </a:t>
            </a:r>
            <a:r>
              <a:rPr lang="fr-FR" altLang="zh-CN" sz="1400" b="1" dirty="0">
                <a:solidFill>
                  <a:srgbClr val="FF0000"/>
                </a:solidFill>
                <a:ea typeface="微软雅黑" pitchFamily="34" charset="-122"/>
              </a:rPr>
              <a:t>l'alarme </a:t>
            </a:r>
            <a:r>
              <a:rPr lang="fr-FR" altLang="zh-CN" sz="1400" dirty="0">
                <a:ea typeface="微软雅黑" pitchFamily="34" charset="-122"/>
              </a:rPr>
              <a:t>lorsque les gens dépassent la limitation et </a:t>
            </a:r>
            <a:r>
              <a:rPr lang="fr-FR" altLang="zh-CN" sz="1400" dirty="0" smtClean="0">
                <a:ea typeface="微软雅黑" pitchFamily="34" charset="-122"/>
              </a:rPr>
              <a:t>relier au mur </a:t>
            </a:r>
            <a:r>
              <a:rPr lang="fr-FR" altLang="zh-CN" sz="1400" dirty="0">
                <a:ea typeface="微软雅黑" pitchFamily="34" charset="-122"/>
              </a:rPr>
              <a:t>vidéo / IPC / </a:t>
            </a:r>
            <a:r>
              <a:rPr lang="fr-FR" altLang="zh-CN" sz="1400" dirty="0" smtClean="0">
                <a:ea typeface="微软雅黑" pitchFamily="34" charset="-122"/>
              </a:rPr>
              <a:t>Sirène </a:t>
            </a:r>
            <a:r>
              <a:rPr lang="fr-FR" altLang="zh-CN" sz="1400" dirty="0">
                <a:ea typeface="微软雅黑" pitchFamily="34" charset="-122"/>
              </a:rPr>
              <a:t>/ </a:t>
            </a:r>
            <a:r>
              <a:rPr lang="fr-FR" altLang="zh-CN" sz="1400" dirty="0" smtClean="0">
                <a:ea typeface="微软雅黑" pitchFamily="34" charset="-122"/>
              </a:rPr>
              <a:t>Haut-parleur </a:t>
            </a:r>
            <a:r>
              <a:rPr lang="fr-FR" altLang="zh-CN" sz="1400" dirty="0">
                <a:ea typeface="微软雅黑" pitchFamily="34" charset="-122"/>
              </a:rPr>
              <a:t>/ Flash / Email, </a:t>
            </a:r>
            <a:r>
              <a:rPr lang="fr-FR" altLang="zh-CN" sz="1400" dirty="0" smtClean="0">
                <a:ea typeface="微软雅黑" pitchFamily="34" charset="-122"/>
              </a:rPr>
              <a:t>etc.</a:t>
            </a:r>
            <a:endParaRPr lang="en-US" altLang="zh-CN" sz="1400" dirty="0">
              <a:ea typeface="微软雅黑" pitchFamily="34" charset="-122"/>
            </a:endParaRPr>
          </a:p>
          <a:p>
            <a:r>
              <a:rPr lang="en-US" altLang="zh-CN" sz="1400" dirty="0" err="1" smtClean="0">
                <a:ea typeface="微软雅黑" pitchFamily="34" charset="-122"/>
              </a:rPr>
              <a:t>Combinaison</a:t>
            </a:r>
            <a:r>
              <a:rPr lang="en-US" altLang="zh-CN" sz="1400" dirty="0" smtClean="0">
                <a:ea typeface="微软雅黑" pitchFamily="34" charset="-122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ea typeface="微软雅黑" pitchFamily="34" charset="-122"/>
              </a:rPr>
              <a:t>multi-</a:t>
            </a:r>
            <a:r>
              <a:rPr lang="en-US" altLang="zh-CN" sz="1400" b="1" dirty="0" err="1">
                <a:solidFill>
                  <a:srgbClr val="FF0000"/>
                </a:solidFill>
                <a:ea typeface="微软雅黑" pitchFamily="34" charset="-122"/>
              </a:rPr>
              <a:t>capteurs</a:t>
            </a:r>
            <a:endParaRPr lang="en-US" altLang="zh-CN" sz="1400" b="1" dirty="0" smtClean="0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41" name="圆角矩形 38"/>
          <p:cNvSpPr/>
          <p:nvPr/>
        </p:nvSpPr>
        <p:spPr>
          <a:xfrm>
            <a:off x="174047" y="459924"/>
            <a:ext cx="6436432" cy="1693332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b="1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7" name="Titolo 2"/>
          <p:cNvSpPr txBox="1">
            <a:spLocks/>
          </p:cNvSpPr>
          <p:nvPr/>
        </p:nvSpPr>
        <p:spPr>
          <a:xfrm>
            <a:off x="113314" y="5830370"/>
            <a:ext cx="5915025" cy="344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b="1" dirty="0" err="1">
                <a:latin typeface="+mn-ea"/>
                <a:ea typeface="+mn-ea"/>
                <a:cs typeface="Calibri" panose="020F0502020204030204" pitchFamily="34" charset="0"/>
              </a:rPr>
              <a:t>Sélection</a:t>
            </a:r>
            <a:r>
              <a:rPr lang="en-US" altLang="zh-CN" sz="1600" b="1" dirty="0">
                <a:latin typeface="+mn-ea"/>
                <a:ea typeface="+mn-ea"/>
                <a:cs typeface="Calibri" panose="020F0502020204030204" pitchFamily="34" charset="0"/>
              </a:rPr>
              <a:t> des </a:t>
            </a:r>
            <a:r>
              <a:rPr lang="en-US" altLang="zh-CN" sz="1600" b="1" dirty="0" err="1">
                <a:latin typeface="+mn-ea"/>
                <a:ea typeface="+mn-ea"/>
                <a:cs typeface="Calibri" panose="020F0502020204030204" pitchFamily="34" charset="0"/>
              </a:rPr>
              <a:t>produits</a:t>
            </a:r>
            <a:endParaRPr lang="en-US" altLang="zh-CN" sz="1600" b="1" dirty="0" smtClean="0">
              <a:latin typeface="+mn-ea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8" name="表格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230036"/>
              </p:ext>
            </p:extLst>
          </p:nvPr>
        </p:nvGraphicFramePr>
        <p:xfrm>
          <a:off x="209885" y="6160497"/>
          <a:ext cx="5997300" cy="3567580"/>
        </p:xfrm>
        <a:graphic>
          <a:graphicData uri="http://schemas.openxmlformats.org/drawingml/2006/table">
            <a:tbl>
              <a:tblPr/>
              <a:tblGrid>
                <a:gridCol w="1457730">
                  <a:extLst>
                    <a:ext uri="{9D8B030D-6E8A-4147-A177-3AD203B41FA5}">
                      <a16:colId xmlns:a16="http://schemas.microsoft.com/office/drawing/2014/main" val="3692917982"/>
                    </a:ext>
                  </a:extLst>
                </a:gridCol>
                <a:gridCol w="2274734">
                  <a:extLst>
                    <a:ext uri="{9D8B030D-6E8A-4147-A177-3AD203B41FA5}">
                      <a16:colId xmlns:a16="http://schemas.microsoft.com/office/drawing/2014/main" val="57110980"/>
                    </a:ext>
                  </a:extLst>
                </a:gridCol>
                <a:gridCol w="1132418">
                  <a:extLst>
                    <a:ext uri="{9D8B030D-6E8A-4147-A177-3AD203B41FA5}">
                      <a16:colId xmlns:a16="http://schemas.microsoft.com/office/drawing/2014/main" val="1892999733"/>
                    </a:ext>
                  </a:extLst>
                </a:gridCol>
                <a:gridCol w="1132418">
                  <a:extLst>
                    <a:ext uri="{9D8B030D-6E8A-4147-A177-3AD203B41FA5}">
                      <a16:colId xmlns:a16="http://schemas.microsoft.com/office/drawing/2014/main" val="4220200603"/>
                    </a:ext>
                  </a:extLst>
                </a:gridCol>
              </a:tblGrid>
              <a:tr h="120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Catégorie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Descriptions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Modèle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QTY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701635"/>
                  </a:ext>
                </a:extLst>
              </a:tr>
              <a:tr h="5151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Capteur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/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Caméra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（≤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20</a:t>
                      </a:r>
                      <a:r>
                        <a:rPr lang="en-US" altLang="zh-CN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altLang="zh-CN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appareils</a:t>
                      </a:r>
                      <a:r>
                        <a:rPr lang="en-US" altLang="zh-CN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par </a:t>
                      </a:r>
                      <a:r>
                        <a:rPr lang="en-US" altLang="zh-CN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serveur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）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Caméra réseau IA à comptage de personnes à double objectif 3MP</a:t>
                      </a:r>
                    </a:p>
                    <a:p>
                      <a:pPr algn="ctr" fontAlgn="ctr"/>
                      <a:r>
                        <a:rPr lang="fr-FR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Précision jusqu'à 98%</a:t>
                      </a:r>
                      <a:endParaRPr lang="zh-CN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IPC-HDW8341X-3D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zh-CN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813049"/>
                  </a:ext>
                </a:extLst>
              </a:tr>
              <a:tr h="5724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Caméra réseau de type</a:t>
                      </a:r>
                      <a:r>
                        <a:rPr lang="fr-FR" altLang="zh-CN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dôme à focale variable IR IA Pro</a:t>
                      </a:r>
                      <a:r>
                        <a:rPr lang="fr-FR" altLang="zh-CN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5MP</a:t>
                      </a:r>
                    </a:p>
                    <a:p>
                      <a:pPr algn="ctr" fontAlgn="ctr"/>
                      <a:r>
                        <a:rPr lang="en-US" altLang="zh-CN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Quatre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zones de </a:t>
                      </a:r>
                      <a:r>
                        <a:rPr lang="en-US" altLang="zh-CN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comptage</a:t>
                      </a:r>
                      <a:r>
                        <a:rPr lang="en-US" altLang="zh-CN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</a:p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Précision jusqu'à 95%</a:t>
                      </a:r>
                      <a:endParaRPr lang="zh-CN" altLang="en-US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Trois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types </a:t>
                      </a:r>
                      <a:r>
                        <a:rPr lang="en-US" altLang="zh-CN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d'installation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Montage au plafond, montage inclinable et montage latéral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 fontAlgn="ctr"/>
                      <a:r>
                        <a:rPr lang="fr-FR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Hauteur d'installation jusqu'à 10 m</a:t>
                      </a:r>
                      <a:endParaRPr lang="zh-CN" altLang="en-US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IPC-HDBW5541E-ZE</a:t>
                      </a:r>
                      <a:endParaRPr lang="en-US" altLang="zh-CN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zh-CN" altLang="en-US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377372"/>
                  </a:ext>
                </a:extLst>
              </a:tr>
              <a:tr h="1890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Enregistrement</a:t>
                      </a:r>
                      <a:endParaRPr lang="en-US" altLang="zh-CN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（</a:t>
                      </a:r>
                      <a:r>
                        <a:rPr lang="en-US" altLang="zh-CN" sz="1000" b="0" i="0" u="sng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en</a:t>
                      </a:r>
                      <a:r>
                        <a:rPr lang="en-US" altLang="zh-CN" sz="1000" b="0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option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lang="fr-FR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si besoin d'une liaison d'alarme via la sortie relais NVR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）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Enregistreur vidéo réseau Pro de 16 canaux 1U 4K&amp;H.265</a:t>
                      </a:r>
                      <a:r>
                        <a:rPr lang="fr-FR" altLang="zh-CN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(V2.00)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NVR5216-4KS2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  (</a:t>
                      </a:r>
                      <a:r>
                        <a:rPr lang="en-US" altLang="zh-CN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en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option)</a:t>
                      </a:r>
                      <a:endParaRPr lang="zh-CN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961390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Disque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1To</a:t>
                      </a:r>
                      <a:endParaRPr lang="zh-CN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1TB HDD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  (</a:t>
                      </a:r>
                      <a:r>
                        <a:rPr lang="en-US" altLang="zh-CN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en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option)</a:t>
                      </a:r>
                      <a:endParaRPr lang="zh-CN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397632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Plate-</a:t>
                      </a:r>
                      <a:r>
                        <a:rPr lang="en-US" altLang="zh-CN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forme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 R230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 R230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421160"/>
                  </a:ext>
                </a:extLst>
              </a:tr>
              <a:tr h="3514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DSS RPO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DHI-</a:t>
                      </a:r>
                      <a:r>
                        <a:rPr lang="en-US" altLang="zh-CN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DSSPro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-Base-License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899471"/>
                  </a:ext>
                </a:extLst>
              </a:tr>
              <a:tr h="3514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DHI-</a:t>
                      </a:r>
                      <a:r>
                        <a:rPr lang="en-US" altLang="zh-CN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DSSPro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-BI-Module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0081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Affichage</a:t>
                      </a:r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24"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DHL24-F600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396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Commutateur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Commutateur </a:t>
                      </a:r>
                      <a:r>
                        <a:rPr lang="fr-FR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PoE</a:t>
                      </a:r>
                      <a:r>
                        <a:rPr lang="fr-FR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 ports (non géré)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PFS3110-8ET-96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171001"/>
                  </a:ext>
                </a:extLst>
              </a:tr>
            </a:tbl>
          </a:graphicData>
        </a:graphic>
      </p:graphicFrame>
      <p:sp>
        <p:nvSpPr>
          <p:cNvPr id="79" name="Titolo 2"/>
          <p:cNvSpPr txBox="1">
            <a:spLocks/>
          </p:cNvSpPr>
          <p:nvPr/>
        </p:nvSpPr>
        <p:spPr>
          <a:xfrm>
            <a:off x="174047" y="86438"/>
            <a:ext cx="5915025" cy="344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b="1" dirty="0" err="1" smtClean="0">
                <a:latin typeface="+mn-ea"/>
                <a:ea typeface="+mn-ea"/>
                <a:cs typeface="Calibri" panose="020F0502020204030204" pitchFamily="34" charset="0"/>
              </a:rPr>
              <a:t>Fonctions</a:t>
            </a:r>
            <a:endParaRPr lang="en-US" altLang="zh-CN" sz="1600" b="1" dirty="0" smtClean="0">
              <a:latin typeface="+mn-ea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0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2018</TotalTime>
  <Words>327</Words>
  <Application>Microsoft Office PowerPoint</Application>
  <PresentationFormat>Format A4 (210 x 297 mm)</PresentationFormat>
  <Paragraphs>68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等线</vt:lpstr>
      <vt:lpstr>等线 Light</vt:lpstr>
      <vt:lpstr>微软雅黑</vt:lpstr>
      <vt:lpstr>宋体</vt:lpstr>
      <vt:lpstr>Arial</vt:lpstr>
      <vt:lpstr>Calibri</vt:lpstr>
      <vt:lpstr>Calibri Light</vt:lpstr>
      <vt:lpstr>Office 主题​​</vt:lpstr>
      <vt:lpstr>Retail En temps réel  Contrôle et affichage du flux de personnes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Entrance &amp; Exit Solution - Italy Custom Version</dc:title>
  <dc:creator>Luca Monza</dc:creator>
  <cp:lastModifiedBy>DAHUA</cp:lastModifiedBy>
  <cp:revision>609</cp:revision>
  <dcterms:created xsi:type="dcterms:W3CDTF">2018-09-18T02:49:14Z</dcterms:created>
  <dcterms:modified xsi:type="dcterms:W3CDTF">2020-03-30T11:39:56Z</dcterms:modified>
  <cp:version>2.0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SEDS_HWMT_d46a6755">
    <vt:lpwstr>f2453d61_mFV3wj84ISk0PcpOk3v9qgrMN40=_8QgmryI4P2JgI91NjHSss911q3lWqoC9svYDX88U6XdaCX02g5dGid5GBT571w==_d553e981</vt:lpwstr>
  </property>
</Properties>
</file>